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705769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61965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768270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236805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854592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685386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6999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785574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0883719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357451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62549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59825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98917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050586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4631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8878214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450782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18473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8078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997362"/>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20"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1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18"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0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07"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08"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09"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10"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968464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40701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4205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754458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015792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755423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827952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331785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051259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7969843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14.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30097">
            <a:off x="982929" y="2850095"/>
            <a:ext cx="9219257"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800" b="0" i="0" u="none" strike="noStrike" kern="1200" cap="none" spc="0" baseline="0">
                <a:solidFill>
                  <a:schemeClr val="tx1"/>
                </a:solidFill>
                <a:latin typeface="Calibri" pitchFamily="0" charset="0"/>
                <a:ea typeface="宋体" pitchFamily="0" charset="0"/>
                <a:cs typeface="Calibri" pitchFamily="0" charset="0"/>
              </a:rPr>
              <a:t>M.DEVAKUMAR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800" b="0" i="0" u="none" strike="noStrike" kern="1200" cap="none" spc="0" baseline="0">
                <a:solidFill>
                  <a:schemeClr val="tx1"/>
                </a:solidFill>
                <a:latin typeface="Calibri" pitchFamily="0" charset="0"/>
                <a:ea typeface="宋体" pitchFamily="0" charset="0"/>
                <a:cs typeface="Calibri" pitchFamily="0" charset="0"/>
              </a:rPr>
              <a:t>122203225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ROLL NO:122BSB12</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DEPARTMENT:BCOM </a:t>
            </a:r>
            <a:r>
              <a:rPr lang="en-US" altLang="zh-CN" sz="2800" b="0" i="0" u="none" strike="noStrike" kern="1200" cap="none" spc="0" baseline="0">
                <a:solidFill>
                  <a:schemeClr val="tx1"/>
                </a:solidFill>
                <a:latin typeface="Calibri" pitchFamily="0" charset="0"/>
                <a:ea typeface="宋体" pitchFamily="0" charset="0"/>
                <a:cs typeface="Calibri" pitchFamily="0" charset="0"/>
              </a:rPr>
              <a:t>(CS)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800" b="0" i="0" u="none" strike="noStrike" kern="1200" cap="none" spc="0" baseline="0">
                <a:solidFill>
                  <a:schemeClr val="tx1"/>
                </a:solidFill>
                <a:latin typeface="Calibri" pitchFamily="0" charset="0"/>
                <a:ea typeface="宋体" pitchFamily="0" charset="0"/>
                <a:cs typeface="Calibri" pitchFamily="0" charset="0"/>
              </a:rPr>
              <a:t>TS THOMAS COLLEGE OF ARTS AND SCIENCE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7" name="文本框"/>
          <p:cNvSpPr txBox="1">
            <a:spLocks/>
          </p:cNvSpPr>
          <p:nvPr/>
        </p:nvSpPr>
        <p:spPr>
          <a:xfrm rot="0">
            <a:off x="5471802" y="280711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4723878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文本框"/>
          <p:cNvSpPr>
            <a:spLocks noGrp="1"/>
          </p:cNvSpPr>
          <p:nvPr>
            <p:ph type="title"/>
          </p:nvPr>
        </p:nvSpPr>
        <p:spPr>
          <a:xfrm rot="0">
            <a:off x="755332" y="385444"/>
            <a:ext cx="10681335" cy="147732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文本框"/>
          <p:cNvSpPr>
            <a:spLocks noGrp="1"/>
          </p:cNvSpPr>
          <p:nvPr>
            <p:ph type="body" idx="1"/>
          </p:nvPr>
        </p:nvSpPr>
        <p:spPr>
          <a:xfrm rot="0">
            <a:off x="457200" y="1219200"/>
            <a:ext cx="9524999" cy="664521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solidFill>
                  <a:srgbClr val="538ED5"/>
                </a:solidFill>
                <a:latin typeface="Calibri" pitchFamily="0" charset="0"/>
                <a:ea typeface="宋体" pitchFamily="0" charset="0"/>
                <a:cs typeface="Lucida Sans"/>
              </a:rPr>
              <a:t>Data collection </a:t>
            </a:r>
            <a:endParaRPr lang="en-US" altLang="zh-CN" sz="3600" b="0" i="0" u="none" strike="noStrike" kern="0" cap="none" spc="0" baseline="0">
              <a:solidFill>
                <a:srgbClr val="538ED5"/>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The employee performance analysis table are taken from the website called Kaggle .</a:t>
            </a:r>
            <a:endParaRPr lang="en-US" altLang="zh-CN" sz="20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From the data we had some missing figures to identify the missing terms we use conditional techniques to identify the missing terms like exit data etc..</a:t>
            </a:r>
            <a:endParaRPr lang="en-US" altLang="zh-CN" sz="20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Then we used filtering and sorting to fill the  missing </a:t>
            </a:r>
            <a:r>
              <a:rPr lang="en-US" altLang="zh-CN" sz="2000" b="0" i="0" u="none" strike="noStrike" kern="0" cap="none" spc="0" baseline="0">
                <a:latin typeface="Calibri" pitchFamily="0" charset="0"/>
                <a:ea typeface="宋体" pitchFamily="0" charset="0"/>
                <a:cs typeface="Lucida Sans"/>
              </a:rPr>
              <a:t>figues</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solidFill>
                  <a:srgbClr val="538ED5"/>
                </a:solidFill>
                <a:latin typeface="Calibri" pitchFamily="0" charset="0"/>
                <a:ea typeface="宋体" pitchFamily="0" charset="0"/>
                <a:cs typeface="Lucida Sans"/>
              </a:rPr>
              <a:t>Features collection </a:t>
            </a:r>
            <a:endParaRPr lang="en-US" altLang="zh-CN" sz="3600" b="0" i="0" u="none" strike="noStrike" kern="0" cap="none" spc="0" baseline="0">
              <a:solidFill>
                <a:srgbClr val="538ED5"/>
              </a:solidFill>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Pivot table</a:t>
            </a: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Charts</a:t>
            </a: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Conditional formatting</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a:rPr>
              <a:t> </a:t>
            </a: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0891794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文本框"/>
          <p:cNvSpPr>
            <a:spLocks noGrp="1"/>
          </p:cNvSpPr>
          <p:nvPr>
            <p:ph type="body" idx="1"/>
          </p:nvPr>
        </p:nvSpPr>
        <p:spPr>
          <a:xfrm rot="0">
            <a:off x="152400" y="0"/>
            <a:ext cx="9677400" cy="61247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400" b="0" i="0" u="none" strike="noStrike" kern="0" cap="none" spc="0" baseline="0">
                <a:solidFill>
                  <a:srgbClr val="538ED5"/>
                </a:solidFill>
                <a:latin typeface="Calibri" pitchFamily="0" charset="0"/>
                <a:ea typeface="宋体" pitchFamily="0" charset="0"/>
                <a:cs typeface="Lucida Sans"/>
              </a:rPr>
              <a:t> </a:t>
            </a:r>
            <a:r>
              <a:rPr lang="en-US" altLang="zh-CN" sz="3600" b="0" i="0" u="none" strike="noStrike" kern="0" cap="none" spc="0" baseline="0">
                <a:solidFill>
                  <a:srgbClr val="538ED5"/>
                </a:solidFill>
                <a:latin typeface="Calibri" pitchFamily="0" charset="0"/>
                <a:ea typeface="宋体" pitchFamily="0" charset="0"/>
                <a:cs typeface="Lucida Sans"/>
              </a:rPr>
              <a:t>Pivot table </a:t>
            </a:r>
            <a:endParaRPr lang="en-US" altLang="zh-CN" sz="3600" b="0" i="0" u="none" strike="noStrike" kern="0" cap="none" spc="0" baseline="0">
              <a:solidFill>
                <a:srgbClr val="538ED5"/>
              </a:solidFill>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Click insert </a:t>
            </a: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From the insert bar click pivot table in new excel sheet </a:t>
            </a: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Select business unit and drag it in row </a:t>
            </a: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Then select performance level and drag it in column</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5 .  Select gender in value</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3600" b="0" i="0" u="none" strike="noStrike" kern="0" cap="none" spc="0" baseline="0">
                <a:solidFill>
                  <a:srgbClr val="538ED5"/>
                </a:solidFill>
                <a:latin typeface="Calibri" pitchFamily="0" charset="0"/>
                <a:ea typeface="宋体" pitchFamily="0" charset="0"/>
                <a:cs typeface="Lucida Sans"/>
              </a:rPr>
              <a:t>Performance level</a:t>
            </a:r>
            <a:endParaRPr lang="en-US" altLang="zh-CN" sz="3600" b="0" i="0" u="none" strike="noStrike" kern="0" cap="none" spc="0" baseline="0">
              <a:solidFill>
                <a:srgbClr val="538ED5"/>
              </a:solidFill>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From the pivot table we can see the analysis for female male and all and we can access all type of employees by  </a:t>
            </a:r>
            <a:r>
              <a:rPr lang="en-US" altLang="zh-CN" sz="2000" b="0" i="0" u="none" strike="noStrike" kern="0" cap="none" spc="0" baseline="0">
                <a:latin typeface="Calibri" pitchFamily="0" charset="0"/>
                <a:ea typeface="宋体" pitchFamily="0" charset="0"/>
                <a:cs typeface="Lucida Sans"/>
              </a:rPr>
              <a:t>inerting</a:t>
            </a:r>
            <a:r>
              <a:rPr lang="en-US" altLang="zh-CN" sz="2000" b="0" i="0" u="none" strike="noStrike" kern="0" cap="none" spc="0" baseline="0">
                <a:latin typeface="Calibri" pitchFamily="0" charset="0"/>
                <a:ea typeface="宋体" pitchFamily="0" charset="0"/>
                <a:cs typeface="Lucida Sans"/>
              </a:rPr>
              <a:t> slicers to see how many are full time ,part time and contract based employees.</a:t>
            </a: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Ø"/>
            </a:pPr>
            <a:r>
              <a:rPr lang="en-US" altLang="zh-CN" sz="2000" b="0" i="0" u="none" strike="noStrike" kern="0" cap="none" spc="0" baseline="0">
                <a:latin typeface="Calibri" pitchFamily="0" charset="0"/>
                <a:ea typeface="宋体" pitchFamily="0" charset="0"/>
                <a:cs typeface="Lucida Sans"/>
              </a:rPr>
              <a:t>Insert graph for better analysis the graph shows the accurate levels and the performance of employees. We can see the various graph by changing the options in the graph options.</a:t>
            </a:r>
            <a:endParaRPr lang="en-US" altLang="zh-CN" sz="20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Ø"/>
            </a:pP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2881023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2"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7196779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4308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rebuchet MS" pitchFamily="0" charset="0"/>
                <a:ea typeface="宋体" pitchFamily="0" charset="0"/>
                <a:cs typeface="Trebuchet MS" pitchFamily="0" charset="0"/>
              </a:rPr>
              <a:t>Pie chart for high level performance</a:t>
            </a: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1407139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6" name="文本框"/>
          <p:cNvSpPr>
            <a:spLocks noGrp="1"/>
          </p:cNvSpPr>
          <p:nvPr>
            <p:ph type="body" idx="1"/>
          </p:nvPr>
        </p:nvSpPr>
        <p:spPr>
          <a:xfrm rot="0">
            <a:off x="609600" y="1577340"/>
            <a:ext cx="8991600" cy="2585322"/>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2" charset="2"/>
              <a:buChar char="q"/>
            </a:pPr>
            <a:r>
              <a:rPr lang="en-US" altLang="zh-CN" sz="2800" b="0" i="0" u="none" strike="noStrike" kern="0" cap="none" spc="0" baseline="0">
                <a:latin typeface="Calibri" pitchFamily="0" charset="0"/>
                <a:ea typeface="宋体" pitchFamily="0" charset="0"/>
                <a:cs typeface="Lucida Sans"/>
              </a:rPr>
              <a:t>From the above analysis the low </a:t>
            </a:r>
            <a:r>
              <a:rPr lang="en-US" altLang="zh-CN" sz="2800" b="0" i="0" u="none" strike="noStrike" kern="0" cap="none" spc="0" baseline="0">
                <a:latin typeface="Calibri" pitchFamily="0" charset="0"/>
                <a:ea typeface="宋体" pitchFamily="0" charset="0"/>
                <a:cs typeface="Lucida Sans"/>
              </a:rPr>
              <a:t>level,medium</a:t>
            </a:r>
            <a:r>
              <a:rPr lang="en-US" altLang="zh-CN" sz="2800" b="0" i="0" u="none" strike="noStrike" kern="0" cap="none" spc="0" baseline="0">
                <a:latin typeface="Calibri" pitchFamily="0" charset="0"/>
                <a:ea typeface="宋体" pitchFamily="0" charset="0"/>
                <a:cs typeface="Lucida Sans"/>
              </a:rPr>
              <a:t> level to be improved by assigning various tasks and training in their field </a:t>
            </a:r>
            <a:endParaRPr lang="en-US" altLang="zh-CN" sz="28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Font typeface="Wingdings" pitchFamily="2" charset="2"/>
              <a:buChar char="q"/>
            </a:pPr>
            <a:endParaRPr lang="en-US" altLang="zh-CN" sz="28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Font typeface="Wingdings" pitchFamily="2" charset="2"/>
              <a:buChar char="q"/>
            </a:pPr>
            <a:r>
              <a:rPr lang="en-US" altLang="zh-CN" sz="2800" b="0" i="0" u="none" strike="noStrike" kern="0" cap="none" spc="0" baseline="0">
                <a:latin typeface="Calibri" pitchFamily="0" charset="0"/>
                <a:ea typeface="宋体" pitchFamily="0" charset="0"/>
                <a:cs typeface="Lucida Sans"/>
              </a:rPr>
              <a:t>The current high and very high level employees are improve their intensity by rewards and appreciations towards their growth to increase their participation and to give more potential towards their project</a:t>
            </a:r>
            <a:r>
              <a:rPr lang="en-US" altLang="zh-CN" sz="1800" b="0" i="0" u="none" strike="noStrike" kern="0" cap="none" spc="0" baseline="0">
                <a:latin typeface="Calibri" pitchFamily="0" charset="0"/>
                <a:ea typeface="宋体" pitchFamily="0" charset="0"/>
                <a:cs typeface="Lucida Sans"/>
              </a:rPr>
              <a:t>.</a:t>
            </a: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27473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05179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788152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7991475" y="2933700"/>
            <a:ext cx="2762249" cy="3257550"/>
            <a:chOff x="7991475" y="2933700"/>
            <a:chExt cx="2762249" cy="325755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7" name="文本框"/>
          <p:cNvSpPr>
            <a:spLocks noGrp="1"/>
          </p:cNvSpPr>
          <p:nvPr>
            <p:ph type="body" idx="1"/>
          </p:nvPr>
        </p:nvSpPr>
        <p:spPr>
          <a:xfrm rot="0">
            <a:off x="990600" y="2004631"/>
            <a:ext cx="7848599" cy="2585322"/>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Analysing</a:t>
            </a:r>
            <a:r>
              <a:rPr lang="en-US" altLang="zh-CN" sz="2800" b="0" i="0" u="none" strike="noStrike" kern="0" cap="none" spc="0" baseline="0">
                <a:latin typeface="Calibri" pitchFamily="0" charset="0"/>
                <a:ea typeface="宋体" pitchFamily="0" charset="0"/>
                <a:cs typeface="Lucida Sans"/>
              </a:rPr>
              <a:t> employee performance to track their working skills and to motivate the low level employees by various tasks .</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To track the performance and give rewards to improve the current performance</a:t>
            </a:r>
            <a:r>
              <a:rPr lang="en-US" altLang="zh-CN" sz="1800" b="0" i="0" u="none" strike="noStrike" kern="0" cap="none" spc="0" baseline="0">
                <a:latin typeface="Calibri" pitchFamily="0" charset="0"/>
                <a:ea typeface="宋体" pitchFamily="0" charset="0"/>
                <a:cs typeface="Lucida Sans"/>
              </a:rPr>
              <a:t>.</a:t>
            </a:r>
            <a:endParaRPr lang="zh-CN" altLang="en-US" sz="1800" b="0" i="0" u="none" strike="noStrike" kern="0" cap="none" spc="0" baseline="0">
              <a:latin typeface="Calibri" pitchFamily="0" charset="0"/>
              <a:ea typeface="宋体" pitchFamily="0" charset="0"/>
              <a:cs typeface="Lucida Sans"/>
            </a:endParaRPr>
          </a:p>
        </p:txBody>
      </p:sp>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98219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5" name="组合"/>
          <p:cNvGrpSpPr>
            <a:grpSpLocks/>
          </p:cNvGrpSpPr>
          <p:nvPr/>
        </p:nvGrpSpPr>
        <p:grpSpPr>
          <a:xfrm>
            <a:off x="8658225" y="2647950"/>
            <a:ext cx="3533775" cy="3810000"/>
            <a:chOff x="8658225" y="2647950"/>
            <a:chExt cx="3533775" cy="381000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1066800" y="2362200"/>
            <a:ext cx="7924800" cy="3882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In this project we known about the employees how they perform by various graph and pivot table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Wingdings" pitchFamily="2" charset="2"/>
              <a:buChar char="§"/>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is important to identify the performance level toward the project and improve their level by assigning new </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taks</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to emerge themselves .</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9069178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文本框"/>
          <p:cNvSpPr>
            <a:spLocks noGrp="1"/>
          </p:cNvSpPr>
          <p:nvPr>
            <p:ph type="body" idx="1"/>
          </p:nvPr>
        </p:nvSpPr>
        <p:spPr>
          <a:xfrm rot="0">
            <a:off x="609600" y="1577340"/>
            <a:ext cx="10972800" cy="270843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
            </a:pPr>
            <a:r>
              <a:rPr lang="en-US" altLang="zh-CN" sz="2800" b="0" i="0" u="none" strike="noStrike" kern="0" cap="none" spc="0" baseline="0">
                <a:latin typeface="Calibri" pitchFamily="0" charset="0"/>
                <a:ea typeface="宋体" pitchFamily="0" charset="0"/>
                <a:cs typeface="Lucida Sans"/>
              </a:rPr>
              <a:t>Employees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r>
              <a:rPr lang="en-US" altLang="zh-CN" sz="2800" b="0" i="0" u="none" strike="noStrike" kern="0" cap="none" spc="0" baseline="0">
                <a:latin typeface="Calibri" pitchFamily="0" charset="0"/>
                <a:ea typeface="宋体" pitchFamily="0" charset="0"/>
                <a:cs typeface="Lucida Sans"/>
              </a:rPr>
              <a:t>Organisations</a:t>
            </a: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endParaRPr lang="en-US" altLang="zh-CN" sz="2800" b="0" i="0" u="none" strike="noStrike" kern="0" cap="none" spc="0" baseline="0">
              <a:latin typeface="Calibri" pitchFamily="0" charset="0"/>
              <a:ea typeface="宋体" pitchFamily="0" charset="0"/>
              <a:cs typeface="Lucida Sans"/>
            </a:endParaRPr>
          </a:p>
          <a:p>
            <a:pPr marL="285750" indent="-285750" algn="l">
              <a:lnSpc>
                <a:spcPct val="100000"/>
              </a:lnSpc>
              <a:spcBef>
                <a:spcPts val="0"/>
              </a:spcBef>
              <a:spcAft>
                <a:spcPts val="0"/>
              </a:spcAft>
              <a:buFont typeface="Wingdings" pitchFamily="2" charset="2"/>
              <a:buChar char="§"/>
            </a:pPr>
            <a:r>
              <a:rPr lang="en-US" altLang="zh-CN" sz="2800" b="0" i="0" u="none" strike="noStrike" kern="0" cap="none" spc="0" baseline="0">
                <a:latin typeface="Calibri" pitchFamily="0" charset="0"/>
                <a:ea typeface="宋体" pitchFamily="0" charset="0"/>
                <a:cs typeface="Lucida Sans"/>
              </a:rPr>
              <a:t>Employers</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
        <p:nvSpPr>
          <p:cNvPr id="14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pic>
        <p:nvPicPr>
          <p:cNvPr id="148" name="图片"/>
          <p:cNvPicPr>
            <a:picLocks noChangeAspect="1"/>
          </p:cNvPicPr>
          <p:nvPr/>
        </p:nvPicPr>
        <p:blipFill>
          <a:blip r:embed="rId2" cstate="print"/>
          <a:stretch>
            <a:fillRect/>
          </a:stretch>
        </p:blipFill>
        <p:spPr>
          <a:xfrm rot="0">
            <a:off x="5562600" y="1501139"/>
            <a:ext cx="4038600" cy="2410656"/>
          </a:xfrm>
          <a:prstGeom prst="rect"/>
          <a:noFill/>
          <a:ln w="12700" cmpd="sng" cap="flat">
            <a:noFill/>
            <a:prstDash val="solid"/>
            <a:miter/>
          </a:ln>
        </p:spPr>
      </p:pic>
      <p:sp>
        <p:nvSpPr>
          <p:cNvPr id="149" name="矩形"/>
          <p:cNvSpPr>
            <a:spLocks/>
          </p:cNvSpPr>
          <p:nvPr/>
        </p:nvSpPr>
        <p:spPr>
          <a:xfrm rot="0">
            <a:off x="3124200" y="7270553"/>
            <a:ext cx="10287000" cy="2152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00" b="0" i="0" u="none" strike="noStrike" kern="1200" cap="none" spc="0" baseline="0">
                <a:solidFill>
                  <a:schemeClr val="tx1"/>
                </a:solidFill>
                <a:latin typeface="Calibri" pitchFamily="0" charset="0"/>
                <a:ea typeface="宋体" pitchFamily="0" charset="0"/>
                <a:cs typeface="Calibri" pitchFamily="0" charset="0"/>
                <a:hlinkClick r:id="rId3"/>
              </a:rPr>
              <a:t>This Photo</a:t>
            </a:r>
            <a:r>
              <a:rPr lang="en-US" altLang="zh-CN" sz="900" b="0" i="0" u="none" strike="noStrike" kern="1200" cap="none" spc="0" baseline="0">
                <a:solidFill>
                  <a:schemeClr val="tx1"/>
                </a:solidFill>
                <a:latin typeface="Calibri" pitchFamily="0" charset="0"/>
                <a:ea typeface="宋体" pitchFamily="0" charset="0"/>
                <a:cs typeface="Calibri" pitchFamily="0" charset="0"/>
              </a:rPr>
              <a:t> by Unknown Author is licensed under </a:t>
            </a:r>
            <a:r>
              <a:rPr lang="en-US" altLang="zh-CN" sz="900" b="0" i="0" u="none" strike="noStrike" kern="1200" cap="none" spc="0" baseline="0">
                <a:solidFill>
                  <a:schemeClr val="tx1"/>
                </a:solidFill>
                <a:latin typeface="Calibri" pitchFamily="0" charset="0"/>
                <a:ea typeface="宋体" pitchFamily="0" charset="0"/>
                <a:cs typeface="Calibri" pitchFamily="0" charset="0"/>
                <a:hlinkClick r:id="rId4"/>
              </a:rPr>
              <a:t>CC BY-SA</a:t>
            </a:r>
            <a:endParaRPr lang="zh-CN" altLang="en-US" sz="9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5850010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0" name="图片"/>
          <p:cNvPicPr>
            <a:picLocks/>
          </p:cNvPicPr>
          <p:nvPr/>
        </p:nvPicPr>
        <p:blipFill>
          <a:blip r:embed="rId1" cstate="print"/>
          <a:stretch>
            <a:fillRect/>
          </a:stretch>
        </p:blipFill>
        <p:spPr>
          <a:xfrm rot="0">
            <a:off x="143491" y="1447800"/>
            <a:ext cx="2695574" cy="3248025"/>
          </a:xfrm>
          <a:prstGeom prst="rect"/>
          <a:noFill/>
          <a:ln w="12700" cmpd="sng" cap="flat">
            <a:noFill/>
            <a:prstDash val="solid"/>
            <a:miter/>
          </a:ln>
        </p:spPr>
      </p:pic>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4"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文本框"/>
          <p:cNvSpPr>
            <a:spLocks noGrp="1"/>
          </p:cNvSpPr>
          <p:nvPr>
            <p:ph type="body" idx="1"/>
          </p:nvPr>
        </p:nvSpPr>
        <p:spPr>
          <a:xfrm rot="0">
            <a:off x="3352800" y="2019300"/>
            <a:ext cx="5562600" cy="393766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Filtering – remove missing</a:t>
            </a:r>
            <a:endParaRPr lang="en-US" altLang="zh-CN" sz="24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Charts    - visualization repots</a:t>
            </a:r>
            <a:endParaRPr lang="en-US" altLang="zh-CN" sz="24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Pivot </a:t>
            </a:r>
            <a:r>
              <a:rPr lang="en-US" altLang="zh-CN" sz="2400" b="0" i="0" u="none" strike="noStrike" kern="0" cap="none" spc="0" baseline="0">
                <a:latin typeface="Calibri" pitchFamily="0" charset="0"/>
                <a:ea typeface="宋体" pitchFamily="0" charset="0"/>
                <a:cs typeface="Lucida Sans"/>
              </a:rPr>
              <a:t>tabe</a:t>
            </a:r>
            <a:r>
              <a:rPr lang="en-US" altLang="zh-CN" sz="2400" b="0" i="0" u="none" strike="noStrike" kern="0" cap="none" spc="0" baseline="0">
                <a:latin typeface="Calibri" pitchFamily="0" charset="0"/>
                <a:ea typeface="宋体" pitchFamily="0" charset="0"/>
                <a:cs typeface="Lucida Sans"/>
              </a:rPr>
              <a:t> – summary</a:t>
            </a:r>
            <a:endParaRPr lang="en-US" altLang="zh-CN" sz="24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Conditional formatting – identify missing</a:t>
            </a:r>
            <a:endParaRPr lang="en-US" altLang="zh-CN" sz="24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
            </a:pPr>
            <a:endParaRPr lang="en-US" altLang="zh-CN" sz="2400" b="0" i="0" u="none" strike="noStrike" kern="0" cap="none" spc="0" baseline="0">
              <a:latin typeface="Calibri" pitchFamily="0" charset="0"/>
              <a:ea typeface="宋体" pitchFamily="0" charset="0"/>
              <a:cs typeface="Lucida Sans"/>
            </a:endParaRPr>
          </a:p>
          <a:p>
            <a:pPr marL="342900" indent="-342900" algn="l">
              <a:lnSpc>
                <a:spcPct val="100000"/>
              </a:lnSpc>
              <a:spcBef>
                <a:spcPts val="0"/>
              </a:spcBef>
              <a:spcAft>
                <a:spcPts val="0"/>
              </a:spcAft>
              <a:buFont typeface="Wingdings" pitchFamily="2" charset="2"/>
              <a:buChar char="§"/>
            </a:pPr>
            <a:r>
              <a:rPr lang="en-US" altLang="zh-CN" sz="2400" b="0" i="0" u="none" strike="noStrike" kern="0" cap="none" spc="0" baseline="0">
                <a:latin typeface="Calibri" pitchFamily="0" charset="0"/>
                <a:ea typeface="宋体" pitchFamily="0" charset="0"/>
                <a:cs typeface="Lucida Sans"/>
              </a:rPr>
              <a:t>Formula   - performance level </a:t>
            </a:r>
            <a:endParaRPr lang="zh-CN" altLang="en-US" sz="2400" b="0" i="0" u="none" strike="noStrike" kern="0" cap="none" spc="0" baseline="0">
              <a:latin typeface="Calibri" pitchFamily="0" charset="0"/>
              <a:ea typeface="宋体" pitchFamily="0" charset="0"/>
              <a:cs typeface="Lucida Sans"/>
            </a:endParaRPr>
          </a:p>
        </p:txBody>
      </p:sp>
      <p:sp>
        <p:nvSpPr>
          <p:cNvPr id="15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133433024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文本框"/>
          <p:cNvSpPr>
            <a:spLocks noGrp="1"/>
          </p:cNvSpPr>
          <p:nvPr>
            <p:ph type="body" idx="1"/>
          </p:nvPr>
        </p:nvSpPr>
        <p:spPr>
          <a:xfrm rot="0">
            <a:off x="228600" y="1371600"/>
            <a:ext cx="10820400" cy="489364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Employee data set  - the employee </a:t>
            </a:r>
            <a:r>
              <a:rPr lang="en-US" altLang="zh-CN" sz="2000" b="0" i="0" u="none" strike="noStrike" kern="0" cap="none" spc="0" baseline="0">
                <a:latin typeface="Calibri" pitchFamily="0" charset="0"/>
                <a:ea typeface="宋体" pitchFamily="0" charset="0"/>
                <a:cs typeface="Lucida Sans"/>
              </a:rPr>
              <a:t>datas</a:t>
            </a:r>
            <a:r>
              <a:rPr lang="en-US" altLang="zh-CN" sz="2000" b="0" i="0" u="none" strike="noStrike" kern="0" cap="none" spc="0" baseline="0">
                <a:latin typeface="Calibri" pitchFamily="0" charset="0"/>
                <a:ea typeface="宋体" pitchFamily="0" charset="0"/>
                <a:cs typeface="Lucida Sans"/>
              </a:rPr>
              <a:t> are taken from the Kaggle to analysis employe performance</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a:rPr>
              <a:t>9</a:t>
            </a:r>
            <a:r>
              <a:rPr lang="en-US" altLang="zh-CN" sz="2000" b="0" i="0" u="none" strike="noStrike" kern="0" cap="none" spc="0" baseline="0">
                <a:latin typeface="Calibri" pitchFamily="0" charset="0"/>
                <a:ea typeface="宋体" pitchFamily="0" charset="0"/>
                <a:cs typeface="Lucida Sans"/>
              </a:rPr>
              <a:t> features</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a:rPr>
              <a:t>Employee ID</a:t>
            </a:r>
            <a:r>
              <a:rPr lang="en-US" altLang="zh-CN" sz="2000" b="0" i="0" u="none" strike="noStrike" kern="0" cap="none" spc="0" baseline="0">
                <a:latin typeface="Calibri" pitchFamily="0" charset="0"/>
                <a:ea typeface="宋体" pitchFamily="0" charset="0"/>
                <a:cs typeface="Lucida Sans"/>
              </a:rPr>
              <a:t>: Unique identifier for each employee in the organization.</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a:rPr>
              <a:t>First Name</a:t>
            </a:r>
            <a:r>
              <a:rPr lang="en-US" altLang="zh-CN" sz="2000" b="0" i="0" u="none" strike="noStrike" kern="0" cap="none" spc="0" baseline="0">
                <a:latin typeface="Calibri" pitchFamily="0" charset="0"/>
                <a:ea typeface="宋体" pitchFamily="0" charset="0"/>
                <a:cs typeface="Lucida Sans"/>
              </a:rPr>
              <a:t>: The first name of the employee.</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a:rPr>
              <a:t>Title:</a:t>
            </a:r>
            <a:r>
              <a:rPr lang="en-US" altLang="zh-CN" sz="2000" b="0" i="0" u="none" strike="noStrike" kern="0" cap="none" spc="0" baseline="0">
                <a:latin typeface="Calibri" pitchFamily="0" charset="0"/>
                <a:ea typeface="宋体" pitchFamily="0" charset="0"/>
                <a:cs typeface="Lucida Sans"/>
              </a:rPr>
              <a:t> The job title or position of the employee within the organization</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a:t>
            </a:r>
            <a:r>
              <a:rPr lang="en-US" altLang="zh-CN" sz="2000" b="0" i="0" u="none" strike="noStrike" kern="0" cap="none" spc="0" baseline="0">
                <a:solidFill>
                  <a:srgbClr val="FF0000"/>
                </a:solidFill>
                <a:latin typeface="Calibri" pitchFamily="0" charset="0"/>
                <a:ea typeface="宋体" pitchFamily="0" charset="0"/>
                <a:cs typeface="Lucida Sans"/>
              </a:rPr>
              <a:t>Business Unit</a:t>
            </a:r>
            <a:r>
              <a:rPr lang="en-US" altLang="zh-CN" sz="2000" b="0" i="0" u="none" strike="noStrike" kern="0" cap="none" spc="0" baseline="0">
                <a:latin typeface="Calibri" pitchFamily="0" charset="0"/>
                <a:ea typeface="宋体" pitchFamily="0" charset="0"/>
                <a:cs typeface="Lucida Sans"/>
              </a:rPr>
              <a:t>: The specific business unit or department to which the employee belongs.</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a:rPr>
              <a:t>Employee Status</a:t>
            </a:r>
            <a:r>
              <a:rPr lang="en-US" altLang="zh-CN" sz="2000" b="0" i="0" u="none" strike="noStrike" kern="0" cap="none" spc="0" baseline="0">
                <a:latin typeface="Calibri" pitchFamily="0" charset="0"/>
                <a:ea typeface="宋体" pitchFamily="0" charset="0"/>
                <a:cs typeface="Lucida Sans"/>
              </a:rPr>
              <a:t>: The current employment status of the employee (e.g., Active, On Leave, Terminated).</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solidFill>
                  <a:srgbClr val="FF0000"/>
                </a:solidFill>
                <a:latin typeface="Calibri" pitchFamily="0" charset="0"/>
                <a:ea typeface="宋体" pitchFamily="0" charset="0"/>
                <a:cs typeface="Lucida Sans"/>
              </a:rPr>
              <a:t>Employee Type</a:t>
            </a:r>
            <a:r>
              <a:rPr lang="en-US" altLang="zh-CN" sz="2000" b="0" i="0" u="none" strike="noStrike" kern="0" cap="none" spc="0" baseline="0">
                <a:latin typeface="Calibri" pitchFamily="0" charset="0"/>
                <a:ea typeface="宋体" pitchFamily="0" charset="0"/>
                <a:cs typeface="Lucida Sans"/>
              </a:rPr>
              <a:t>: The type of employment the employee has (e.g., Full-time, Part-time, Contract).</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0378363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6"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219200" y="2354703"/>
            <a:ext cx="8686800"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=IFS(Z30&gt;=5,"VERY HIGH",Z30&gt;=4"HIGH",Z30&gt;=3"MED","TRUE","LOW"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0243963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2024-08-31T01:16:29Z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