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  <p:sldMasterId id="2147483672" r:id="rId2"/>
    <p:sldMasterId id="2147483696" r:id="rId3"/>
  </p:sldMasterIdLst>
  <p:notesMasterIdLst>
    <p:notesMasterId r:id="rId18"/>
  </p:notesMasterIdLst>
  <p:sldIdLst>
    <p:sldId id="265" r:id="rId4"/>
    <p:sldId id="260" r:id="rId5"/>
    <p:sldId id="267" r:id="rId6"/>
    <p:sldId id="274" r:id="rId7"/>
    <p:sldId id="268" r:id="rId8"/>
    <p:sldId id="269" r:id="rId9"/>
    <p:sldId id="273" r:id="rId10"/>
    <p:sldId id="270" r:id="rId11"/>
    <p:sldId id="271" r:id="rId12"/>
    <p:sldId id="272" r:id="rId13"/>
    <p:sldId id="277" r:id="rId14"/>
    <p:sldId id="276" r:id="rId15"/>
    <p:sldId id="275" r:id="rId16"/>
    <p:sldId id="26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72A6CAF-3CAB-4639-88AA-043A13EDC1AC}">
          <p14:sldIdLst>
            <p14:sldId id="265"/>
          </p14:sldIdLst>
        </p14:section>
        <p14:section name="Content" id="{BA579E83-F3BD-4915-AB93-7E4782F374C7}">
          <p14:sldIdLst>
            <p14:sldId id="260"/>
            <p14:sldId id="267"/>
            <p14:sldId id="274"/>
            <p14:sldId id="268"/>
            <p14:sldId id="269"/>
            <p14:sldId id="273"/>
            <p14:sldId id="270"/>
            <p14:sldId id="271"/>
            <p14:sldId id="272"/>
            <p14:sldId id="277"/>
            <p14:sldId id="276"/>
            <p14:sldId id="275"/>
          </p14:sldIdLst>
        </p14:section>
        <p14:section name="The End" id="{39AC92C4-B439-42FA-B8A5-5E53E5AF362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561"/>
    <a:srgbClr val="8DAE10"/>
    <a:srgbClr val="003560"/>
    <a:srgbClr val="881C1C"/>
    <a:srgbClr val="E7E7E7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6730" autoAdjust="0"/>
  </p:normalViewPr>
  <p:slideViewPr>
    <p:cSldViewPr>
      <p:cViewPr varScale="1">
        <p:scale>
          <a:sx n="110" d="100"/>
          <a:sy n="110" d="100"/>
        </p:scale>
        <p:origin x="18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B0EC-54CB-4EA8-82B3-BC511323A48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3E20-1D2E-486F-AD91-D3A1C96612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6355" r="16" b="28334"/>
          <a:stretch/>
        </p:blipFill>
        <p:spPr>
          <a:xfrm>
            <a:off x="-23814" y="0"/>
            <a:ext cx="8172451" cy="3717032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381469" y="6212737"/>
            <a:ext cx="8219528" cy="4001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de-DE" sz="2000" b="1" dirty="0">
                <a:solidFill>
                  <a:schemeClr val="accent1"/>
                </a:solidFill>
                <a:latin typeface="RubFlama" panose="02000000000000000000" pitchFamily="2" charset="0"/>
              </a:rPr>
              <a:t>EMSEC Thesis Colloquium</a:t>
            </a:r>
          </a:p>
        </p:txBody>
      </p:sp>
      <p:pic>
        <p:nvPicPr>
          <p:cNvPr id="20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63" y="0"/>
            <a:ext cx="1425407" cy="14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49" y="6190754"/>
            <a:ext cx="1461600" cy="4417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81472" y="3951373"/>
            <a:ext cx="8219528" cy="67875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rgbClr val="003561"/>
                </a:solidFill>
                <a:latin typeface="RubFlama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463042" y="6212737"/>
            <a:ext cx="151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2F07988-A473-4E2A-8FFD-D1751A12ECE7}" type="datetime1">
              <a:rPr lang="de-DE" sz="2000" b="0" baseline="0" noProof="0" smtClean="0">
                <a:solidFill>
                  <a:srgbClr val="8DAE10"/>
                </a:solidFill>
                <a:latin typeface="RubFlama"/>
                <a:cs typeface="Arial" panose="020B0604020202020204" pitchFamily="34" charset="0"/>
              </a:rPr>
              <a:t>22.01.2018</a:t>
            </a:fld>
            <a:endParaRPr lang="en-US" sz="2000" b="0" noProof="0" dirty="0">
              <a:latin typeface="RubFlama"/>
              <a:cs typeface="Arial" panose="020B060402020202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0" y="4649737"/>
            <a:ext cx="8219528" cy="32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356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YOUR NAME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1469" y="5077848"/>
            <a:ext cx="1166192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Supervisor: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381469" y="5414091"/>
            <a:ext cx="1166192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Start Date: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1469" y="5749378"/>
            <a:ext cx="1166191" cy="3297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eaLnBrk="1" hangingPunct="1"/>
            <a:r>
              <a:rPr lang="de-DE" sz="1400" b="1" dirty="0">
                <a:solidFill>
                  <a:srgbClr val="8DAE10"/>
                </a:solidFill>
                <a:latin typeface="RubFlama" panose="02000000000000000000" pitchFamily="2" charset="0"/>
                <a:cs typeface="Arial" charset="0"/>
              </a:rPr>
              <a:t>End Date: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2" y="5079309"/>
            <a:ext cx="4989481" cy="330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SUPERVISOR NAME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47662" y="5412467"/>
            <a:ext cx="4989481" cy="329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START DATE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7661" y="5746761"/>
            <a:ext cx="4989481" cy="3289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RubFlama"/>
              </a:defRPr>
            </a:lvl1pPr>
            <a:lvl2pPr marL="457200" indent="0">
              <a:buNone/>
              <a:defRPr sz="1600">
                <a:solidFill>
                  <a:srgbClr val="003561"/>
                </a:solidFill>
                <a:latin typeface="RubFlama"/>
              </a:defRPr>
            </a:lvl2pPr>
            <a:lvl3pPr marL="914400" indent="0">
              <a:buNone/>
              <a:defRPr sz="1600">
                <a:solidFill>
                  <a:srgbClr val="003561"/>
                </a:solidFill>
                <a:latin typeface="RubFlama"/>
              </a:defRPr>
            </a:lvl3pPr>
            <a:lvl4pPr marL="1371600" indent="0">
              <a:buNone/>
              <a:defRPr sz="1600">
                <a:solidFill>
                  <a:srgbClr val="003561"/>
                </a:solidFill>
                <a:latin typeface="RubFlama"/>
              </a:defRPr>
            </a:lvl4pPr>
            <a:lvl5pPr marL="1828800" indent="0">
              <a:buNone/>
              <a:defRPr sz="1600">
                <a:solidFill>
                  <a:srgbClr val="003561"/>
                </a:solidFill>
                <a:latin typeface="RubFlama"/>
              </a:defRPr>
            </a:lvl5pPr>
          </a:lstStyle>
          <a:p>
            <a:pPr lvl="0"/>
            <a:r>
              <a:rPr lang="de-DE" dirty="0"/>
              <a:t>END DATE</a:t>
            </a:r>
          </a:p>
        </p:txBody>
      </p:sp>
    </p:spTree>
    <p:extLst>
      <p:ext uri="{BB962C8B-B14F-4D97-AF65-F5344CB8AC3E}">
        <p14:creationId xmlns:p14="http://schemas.microsoft.com/office/powerpoint/2010/main" val="3686643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0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339" userDrawn="1">
          <p15:clr>
            <a:srgbClr val="FBAE40"/>
          </p15:clr>
        </p15:guide>
        <p15:guide id="4" orient="horz" pos="34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532439" y="2"/>
            <a:ext cx="611561" cy="1052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" y="1052736"/>
            <a:ext cx="9143996" cy="5524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8" y="1196975"/>
            <a:ext cx="8569647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4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947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3" y="1"/>
            <a:ext cx="8577013" cy="657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86" tIns="41443" rIns="82886" bIns="41443" anchor="ctr"/>
          <a:lstStyle/>
          <a:p>
            <a:pPr algn="ctr" defTabSz="913724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9" y="1196975"/>
            <a:ext cx="8136904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7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" y="0"/>
            <a:ext cx="9143996" cy="657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77" tIns="41439" rIns="82877" bIns="41439" anchor="ctr"/>
          <a:lstStyle/>
          <a:p>
            <a:pPr algn="ctr" defTabSz="913611">
              <a:defRPr/>
            </a:pPr>
            <a:endParaRPr lang="de-DE" sz="2000">
              <a:solidFill>
                <a:prstClr val="white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512" y="116632"/>
            <a:ext cx="7704856" cy="792088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rgbClr val="8DAE10"/>
              </a:buClr>
              <a:buNone/>
              <a:defRPr sz="3200" b="1">
                <a:solidFill>
                  <a:srgbClr val="003561"/>
                </a:solidFill>
                <a:latin typeface="RubFlama"/>
              </a:defRPr>
            </a:lvl1pPr>
            <a:lvl2pPr>
              <a:defRPr>
                <a:latin typeface="RubFlama"/>
              </a:defRPr>
            </a:lvl2pPr>
            <a:lvl3pPr>
              <a:defRPr>
                <a:latin typeface="RubFlama"/>
              </a:defRPr>
            </a:lvl3pPr>
            <a:lvl4pPr>
              <a:defRPr>
                <a:latin typeface="RubFlama"/>
              </a:defRPr>
            </a:lvl4pPr>
            <a:lvl5pPr>
              <a:defRPr>
                <a:latin typeface="RubFlama"/>
              </a:defRPr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528" y="1196975"/>
            <a:ext cx="8569647" cy="518477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RubFlama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3pPr>
            <a:lvl4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4pPr>
            <a:lvl5pPr>
              <a:buClr>
                <a:schemeClr val="accent2"/>
              </a:buClr>
              <a:defRPr sz="2000">
                <a:solidFill>
                  <a:schemeClr val="tx1"/>
                </a:solidFill>
                <a:latin typeface="RubFlama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7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99" y="0"/>
            <a:ext cx="857320" cy="8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0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81469" y="6212737"/>
            <a:ext cx="8219528" cy="40011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de-DE" sz="2000" b="1" dirty="0">
                <a:solidFill>
                  <a:schemeClr val="accent1"/>
                </a:solidFill>
                <a:latin typeface="RubFlama" panose="02000000000000000000" pitchFamily="2" charset="0"/>
              </a:rPr>
              <a:t>EMSEC Thesis Colloquium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6355" r="16" b="28334"/>
          <a:stretch/>
        </p:blipFill>
        <p:spPr>
          <a:xfrm>
            <a:off x="-23814" y="0"/>
            <a:ext cx="8172451" cy="3717032"/>
          </a:xfrm>
          <a:prstGeom prst="rect">
            <a:avLst/>
          </a:prstGeom>
        </p:spPr>
      </p:pic>
      <p:pic>
        <p:nvPicPr>
          <p:cNvPr id="20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63" y="0"/>
            <a:ext cx="1425407" cy="14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49" y="6190754"/>
            <a:ext cx="1461600" cy="441706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63042" y="6212737"/>
            <a:ext cx="151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2F07988-A473-4E2A-8FFD-D1751A12ECE7}" type="datetime1">
              <a:rPr lang="de-DE" sz="2000" b="0" baseline="0" noProof="0" smtClean="0">
                <a:solidFill>
                  <a:srgbClr val="8DAE10"/>
                </a:solidFill>
                <a:latin typeface="RubFlama"/>
                <a:cs typeface="Arial" panose="020B0604020202020204" pitchFamily="34" charset="0"/>
              </a:rPr>
              <a:t>22.01.2018</a:t>
            </a:fld>
            <a:endParaRPr lang="en-US" sz="2000" b="0" noProof="0" dirty="0">
              <a:latin typeface="RubFlama"/>
              <a:cs typeface="Arial" panose="020B0604020202020204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>
          <a:xfrm>
            <a:off x="287338" y="4076353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Thank </a:t>
            </a:r>
            <a:r>
              <a:rPr lang="en-US" b="1"/>
              <a:t>You For </a:t>
            </a:r>
            <a:r>
              <a:rPr lang="en-US" b="1" dirty="0"/>
              <a:t>Your Attention!</a:t>
            </a:r>
            <a:br>
              <a:rPr lang="en-US" b="1" dirty="0"/>
            </a:br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48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extLst mod="1">
    <p:ext uri="{DCECCB84-F9BA-43D5-87BE-67443E8EF086}">
      <p15:sldGuideLst xmlns:p15="http://schemas.microsoft.com/office/powerpoint/2012/main">
        <p15:guide id="1" orient="horz" pos="3203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orient="horz" pos="347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35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8676456" y="6650515"/>
            <a:ext cx="3326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3837"/>
            <a:fld id="{9CF035EB-F284-40BB-A304-AA520D83863F}" type="slidenum">
              <a:rPr lang="de-DE" sz="1050">
                <a:solidFill>
                  <a:srgbClr val="003560"/>
                </a:solidFill>
                <a:latin typeface="Arial" pitchFamily="34" charset="0"/>
                <a:cs typeface="Arial" pitchFamily="34" charset="0"/>
              </a:rPr>
              <a:pPr algn="r" defTabSz="913837"/>
              <a:t>‹Nr.›</a:t>
            </a:fld>
            <a:endParaRPr lang="de-DE" sz="900" dirty="0">
              <a:solidFill>
                <a:srgbClr val="0035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102900" y="6651591"/>
            <a:ext cx="87593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Parallel Computing</a:t>
            </a:r>
            <a:r>
              <a:rPr lang="en-US" sz="1100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 </a:t>
            </a:r>
            <a:r>
              <a:rPr lang="en-US" sz="1100" baseline="0" noProof="0" dirty="0">
                <a:solidFill>
                  <a:srgbClr val="003560"/>
                </a:solidFill>
                <a:latin typeface="RubFlama" pitchFamily="2" charset="0"/>
                <a:cs typeface="Arial" pitchFamily="34" charset="0"/>
              </a:rPr>
              <a:t>| 23.01.2018</a:t>
            </a:r>
            <a:endParaRPr lang="en-US" sz="1100" noProof="0" dirty="0">
              <a:solidFill>
                <a:srgbClr val="003560"/>
              </a:solidFill>
              <a:latin typeface="RubFlama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86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231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14425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8851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43275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57699" algn="ctr" defTabSz="91231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477" indent="-342477" algn="l" defTabSz="91231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073" indent="-284918" algn="l" defTabSz="91231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08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03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857" indent="-227358" algn="l" defTabSz="91231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41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04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6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30" indent="-228432" algn="l" defTabSz="9137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1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24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86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5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10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73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36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98" algn="l" defTabSz="9137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9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35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Parallel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AES Counter-Mode	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81472" y="4523171"/>
            <a:ext cx="8219528" cy="462896"/>
          </a:xfrm>
        </p:spPr>
        <p:txBody>
          <a:bodyPr/>
          <a:lstStyle/>
          <a:p>
            <a:r>
              <a:rPr lang="de-DE" sz="2200" dirty="0"/>
              <a:t>Sebastian Maaßen, Berthold Dors, Jan Schaffranek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CBA09-19CF-4615-A1C6-CB99AB2BD0E7}"/>
              </a:ext>
            </a:extLst>
          </p:cNvPr>
          <p:cNvSpPr/>
          <p:nvPr/>
        </p:nvSpPr>
        <p:spPr>
          <a:xfrm>
            <a:off x="381472" y="4972016"/>
            <a:ext cx="8655024" cy="176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4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447342-4E00-4179-AB17-49866FFD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05273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F352E2-2BD9-4E6C-BFE1-1E676349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05273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268C4D-A730-44E5-9F16-0982E7FF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05273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E5052D-82F9-4B78-B3ED-2303E2E9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233423" cy="39250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74C1B3-53E7-401A-8232-7B23CC850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6" y="4980819"/>
            <a:ext cx="4483110" cy="14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C730BEC-8BEB-4DBD-9100-EB0BB1E8BEB2}"/>
              </a:ext>
            </a:extLst>
          </p:cNvPr>
          <p:cNvSpPr/>
          <p:nvPr/>
        </p:nvSpPr>
        <p:spPr>
          <a:xfrm>
            <a:off x="179512" y="5805264"/>
            <a:ext cx="878497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600" dirty="0" err="1"/>
              <a:t>Advanced</a:t>
            </a:r>
            <a:r>
              <a:rPr lang="de-DE" sz="3600" dirty="0"/>
              <a:t> Encryption Standard (AES)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Counter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</a:t>
            </a:r>
            <a:r>
              <a:rPr lang="de-DE" sz="3600" dirty="0" err="1"/>
              <a:t>Introduction</a:t>
            </a: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– Thread </a:t>
            </a:r>
            <a:r>
              <a:rPr lang="de-DE" sz="3600" dirty="0" err="1"/>
              <a:t>Hierarchy</a:t>
            </a: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CUDA – Memory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err="1"/>
              <a:t>Results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encryption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2001, </a:t>
            </a:r>
            <a:r>
              <a:rPr lang="de-DE" dirty="0" err="1"/>
              <a:t>replaced</a:t>
            </a:r>
            <a:r>
              <a:rPr lang="de-DE" dirty="0"/>
              <a:t> DES</a:t>
            </a:r>
          </a:p>
          <a:p>
            <a:endParaRPr lang="de-DE" dirty="0"/>
          </a:p>
          <a:p>
            <a:r>
              <a:rPr lang="de-DE" dirty="0" err="1"/>
              <a:t>Symmetric</a:t>
            </a:r>
            <a:r>
              <a:rPr lang="de-DE" dirty="0"/>
              <a:t> block </a:t>
            </a:r>
            <a:r>
              <a:rPr lang="de-DE" dirty="0" err="1"/>
              <a:t>cipher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relevant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Encryption Standard (AES)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952"/>
            <a:ext cx="4075700" cy="31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Encryption Standard (AES)</a:t>
            </a:r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779048" y="1484784"/>
            <a:ext cx="7105320" cy="4276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5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Most intuitive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messages</a:t>
            </a:r>
            <a:r>
              <a:rPr lang="de-DE" dirty="0"/>
              <a:t> larger </a:t>
            </a:r>
            <a:r>
              <a:rPr lang="de-DE" dirty="0" err="1"/>
              <a:t>than</a:t>
            </a:r>
            <a:r>
              <a:rPr lang="de-DE" dirty="0"/>
              <a:t> 128 Bit:</a:t>
            </a:r>
            <a:br>
              <a:rPr lang="de-DE" dirty="0"/>
            </a:br>
            <a:r>
              <a:rPr lang="de-DE" dirty="0"/>
              <a:t>Electronic Code Book</a:t>
            </a:r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efficiently</a:t>
            </a:r>
            <a:r>
              <a:rPr lang="de-DE" dirty="0"/>
              <a:t> in </a:t>
            </a:r>
            <a:r>
              <a:rPr lang="de-DE" dirty="0" err="1"/>
              <a:t>both</a:t>
            </a:r>
            <a:br>
              <a:rPr lang="de-DE" dirty="0"/>
            </a:br>
            <a:r>
              <a:rPr lang="de-DE" dirty="0"/>
              <a:t>en-/</a:t>
            </a:r>
            <a:r>
              <a:rPr lang="de-DE" dirty="0" err="1"/>
              <a:t>decryption</a:t>
            </a:r>
            <a:r>
              <a:rPr lang="de-DE" dirty="0"/>
              <a:t> (</a:t>
            </a:r>
            <a:r>
              <a:rPr lang="de-DE" dirty="0" err="1"/>
              <a:t>parallelization</a:t>
            </a:r>
            <a:r>
              <a:rPr lang="de-DE" dirty="0"/>
              <a:t>),</a:t>
            </a:r>
            <a:br>
              <a:rPr lang="de-DE" dirty="0"/>
            </a:br>
            <a:r>
              <a:rPr lang="de-DE" dirty="0" err="1"/>
              <a:t>susceptible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modes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introduced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randomize</a:t>
            </a:r>
            <a:r>
              <a:rPr lang="de-DE" dirty="0"/>
              <a:t> </a:t>
            </a:r>
            <a:r>
              <a:rPr lang="de-DE" dirty="0" err="1"/>
              <a:t>encryptions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: </a:t>
            </a:r>
            <a:r>
              <a:rPr lang="de-DE" dirty="0" err="1"/>
              <a:t>counter</a:t>
            </a:r>
            <a:br>
              <a:rPr lang="de-DE" dirty="0"/>
            </a:br>
            <a:r>
              <a:rPr lang="de-DE" dirty="0" err="1"/>
              <a:t>mode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parallized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(e.g. Counter Mode, ECB)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Counter Mode</a:t>
            </a:r>
          </a:p>
        </p:txBody>
      </p:sp>
      <p:pic>
        <p:nvPicPr>
          <p:cNvPr id="6" name="Grafik 5"/>
          <p:cNvPicPr/>
          <p:nvPr/>
        </p:nvPicPr>
        <p:blipFill>
          <a:blip r:embed="rId2"/>
          <a:stretch/>
        </p:blipFill>
        <p:spPr>
          <a:xfrm>
            <a:off x="5796136" y="1027442"/>
            <a:ext cx="2781000" cy="276192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3"/>
          <a:stretch/>
        </p:blipFill>
        <p:spPr>
          <a:xfrm>
            <a:off x="5742374" y="3958894"/>
            <a:ext cx="3222114" cy="19903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8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NVIDIA GPUs</a:t>
            </a:r>
            <a:br>
              <a:rPr lang="de-DE" dirty="0"/>
            </a:br>
            <a:endParaRPr lang="de-DE" dirty="0"/>
          </a:p>
          <a:p>
            <a:r>
              <a:rPr lang="de-DE" dirty="0"/>
              <a:t>„Extension“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C, C++, Python, etc.</a:t>
            </a:r>
            <a:br>
              <a:rPr lang="de-DE" dirty="0"/>
            </a:br>
            <a:endParaRPr lang="de-DE" dirty="0"/>
          </a:p>
          <a:p>
            <a:r>
              <a:rPr lang="de-DE" dirty="0"/>
              <a:t>Basic additional </a:t>
            </a:r>
            <a:r>
              <a:rPr lang="de-DE" dirty="0" err="1"/>
              <a:t>keywords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</a:t>
            </a:r>
            <a:r>
              <a:rPr lang="de-DE" i="1" dirty="0"/>
              <a:t>__global__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GPU (</a:t>
            </a:r>
            <a:r>
              <a:rPr lang="de-DE" dirty="0" err="1"/>
              <a:t>kernel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       [Host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]</a:t>
            </a:r>
            <a:br>
              <a:rPr lang="de-DE" dirty="0"/>
            </a:br>
            <a:r>
              <a:rPr lang="de-DE" dirty="0"/>
              <a:t>	</a:t>
            </a:r>
            <a:r>
              <a:rPr lang="de-DE" i="1" dirty="0"/>
              <a:t>__</a:t>
            </a:r>
            <a:r>
              <a:rPr lang="de-DE" i="1" dirty="0" err="1"/>
              <a:t>device</a:t>
            </a:r>
            <a:r>
              <a:rPr lang="de-DE" i="1" dirty="0"/>
              <a:t>__</a:t>
            </a:r>
            <a:r>
              <a:rPr lang="de-DE" dirty="0"/>
              <a:t>: Helper </a:t>
            </a:r>
            <a:r>
              <a:rPr lang="de-DE" dirty="0" err="1"/>
              <a:t>function</a:t>
            </a:r>
            <a:r>
              <a:rPr lang="de-DE" dirty="0"/>
              <a:t>/</a:t>
            </a:r>
            <a:r>
              <a:rPr lang="de-DE" dirty="0" err="1"/>
              <a:t>memory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GPU</a:t>
            </a:r>
            <a:br>
              <a:rPr lang="de-DE" dirty="0"/>
            </a:br>
            <a:r>
              <a:rPr lang="de-DE" dirty="0"/>
              <a:t>		       [Device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funtion</a:t>
            </a:r>
            <a:r>
              <a:rPr lang="de-DE" dirty="0"/>
              <a:t>]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6312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launch</a:t>
            </a:r>
            <a:r>
              <a:rPr lang="de-DE" dirty="0"/>
              <a:t> a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</a:t>
            </a:r>
            <a:r>
              <a:rPr lang="de-DE" i="1" dirty="0" err="1"/>
              <a:t>kernel_func</a:t>
            </a:r>
            <a:r>
              <a:rPr lang="de-DE" i="1" dirty="0"/>
              <a:t>&lt;&lt;&lt;Blocks, </a:t>
            </a:r>
            <a:r>
              <a:rPr lang="de-DE" i="1" dirty="0" err="1"/>
              <a:t>ThreadsPerBlock</a:t>
            </a:r>
            <a:r>
              <a:rPr lang="de-DE" i="1" dirty="0"/>
              <a:t>&gt;&gt;&gt;(</a:t>
            </a:r>
            <a:r>
              <a:rPr lang="de-DE" i="1" dirty="0" err="1"/>
              <a:t>params</a:t>
            </a:r>
            <a:r>
              <a:rPr lang="de-DE" i="1" dirty="0"/>
              <a:t>)</a:t>
            </a:r>
            <a:br>
              <a:rPr lang="de-DE" i="1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CUDA </a:t>
            </a:r>
            <a:r>
              <a:rPr lang="de-DE" dirty="0" err="1"/>
              <a:t>program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1. </a:t>
            </a:r>
            <a:r>
              <a:rPr lang="de-DE" dirty="0" err="1"/>
              <a:t>Allocate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</a:t>
            </a:r>
            <a:br>
              <a:rPr lang="de-DE" dirty="0"/>
            </a:br>
            <a:r>
              <a:rPr lang="de-DE" dirty="0"/>
              <a:t>	2. Execute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			   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Blocks and Threads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CPU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" y="2360125"/>
            <a:ext cx="8985694" cy="7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kernel-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specified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Blocks, </a:t>
            </a:r>
            <a:r>
              <a:rPr lang="de-DE" dirty="0" err="1"/>
              <a:t>called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num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Threads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Thread </a:t>
            </a:r>
            <a:br>
              <a:rPr lang="de-DE" dirty="0"/>
            </a:br>
            <a:r>
              <a:rPr lang="de-DE" dirty="0"/>
              <a:t>and Block ID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functions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 - Thread </a:t>
            </a:r>
            <a:r>
              <a:rPr lang="de-DE" dirty="0" err="1"/>
              <a:t>Hierarchy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37" y="1216372"/>
            <a:ext cx="4170663" cy="49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__</a:t>
            </a:r>
            <a:r>
              <a:rPr lang="de-DE" i="1" dirty="0" err="1"/>
              <a:t>device</a:t>
            </a:r>
            <a:r>
              <a:rPr lang="de-DE" i="1" dirty="0"/>
              <a:t>__</a:t>
            </a:r>
            <a:r>
              <a:rPr lang="de-DE" dirty="0"/>
              <a:t>: </a:t>
            </a:r>
            <a:r>
              <a:rPr lang="de-DE" dirty="0" err="1"/>
              <a:t>specifies</a:t>
            </a:r>
            <a:r>
              <a:rPr lang="de-DE" dirty="0"/>
              <a:t> global</a:t>
            </a:r>
            <a:br>
              <a:rPr lang="de-DE" dirty="0"/>
            </a:br>
            <a:r>
              <a:rPr lang="de-DE" dirty="0" err="1"/>
              <a:t>memory</a:t>
            </a:r>
            <a:r>
              <a:rPr lang="de-DE" dirty="0"/>
              <a:t> (outside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tions</a:t>
            </a:r>
            <a:r>
              <a:rPr lang="de-DE" dirty="0"/>
              <a:t>)</a:t>
            </a:r>
          </a:p>
          <a:p>
            <a:r>
              <a:rPr lang="de-DE" i="1" dirty="0"/>
              <a:t>__</a:t>
            </a:r>
            <a:r>
              <a:rPr lang="de-DE" i="1" dirty="0" err="1"/>
              <a:t>shared</a:t>
            </a:r>
            <a:r>
              <a:rPr lang="de-DE" i="1" dirty="0"/>
              <a:t>__</a:t>
            </a:r>
            <a:r>
              <a:rPr lang="de-DE" dirty="0"/>
              <a:t>: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shared</a:t>
            </a:r>
            <a:br>
              <a:rPr lang="de-DE" dirty="0"/>
            </a:br>
            <a:r>
              <a:rPr lang="de-DE" dirty="0" err="1"/>
              <a:t>memory</a:t>
            </a:r>
            <a:r>
              <a:rPr lang="de-DE" dirty="0"/>
              <a:t> (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br>
              <a:rPr lang="de-DE" dirty="0"/>
            </a:b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CUDA – Memory Model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06" y="1340768"/>
            <a:ext cx="47218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eaLnBrk="1" hangingPunct="1">
          <a:defRPr sz="2800" b="1" dirty="0" smtClean="0">
            <a:solidFill>
              <a:srgbClr val="8DAE10"/>
            </a:solidFill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utro">
  <a:themeElements>
    <a:clrScheme name="RUB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9BBB59"/>
      </a:accent1>
      <a:accent2>
        <a:srgbClr val="9BBB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eaLnBrk="1" hangingPunct="1">
          <a:defRPr sz="2800" b="1" dirty="0" smtClean="0">
            <a:solidFill>
              <a:srgbClr val="8DAE10"/>
            </a:solidFill>
            <a:cs typeface="Arial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RubFlama</vt:lpstr>
      <vt:lpstr>Wingdings</vt:lpstr>
      <vt:lpstr>Title</vt:lpstr>
      <vt:lpstr>Content</vt:lpstr>
      <vt:lpstr>Outro</vt:lpstr>
      <vt:lpstr>Parallel implementation of AES Counter-Mode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2014-08-31T09:56:19Z</dcterms:created>
  <dcterms:modified xsi:type="dcterms:W3CDTF">2018-01-22T17:47:41Z</dcterms:modified>
</cp:coreProperties>
</file>