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262" r:id="rId8"/>
    <p:sldId id="263" r:id="rId9"/>
    <p:sldId id="264" r:id="rId10"/>
    <p:sldId id="265" r:id="rId11"/>
    <p:sldId id="266" r:id="rId12"/>
    <p:sldId id="259" r:id="rId13"/>
  </p:sldIdLst>
  <p:sldSz cx="12192000" cy="6858000"/>
  <p:notesSz cx="6858000" cy="9144000"/>
  <p:embeddedFontLst>
    <p:embeddedFont>
      <p:font typeface="Lato Black"/>
      <p:regular r:id="rId17"/>
    </p:embeddedFont>
    <p:embeddedFont>
      <p:font typeface="Libre Baskerville" panose="0200000000000000000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472904" y="3716716"/>
            <a:ext cx="7246189" cy="459105"/>
          </a:xfrm>
          <a:prstGeom prst="rect">
            <a:avLst/>
          </a:prstGeom>
          <a:noFill/>
          <a:ln>
            <a:noFill/>
          </a:ln>
        </p:spPr>
        <p:txBody>
          <a:bodyPr spcFirstLastPara="1" wrap="square" lIns="91425" tIns="45700" rIns="91425" bIns="45700" anchor="t" anchorCtr="0">
            <a:spAutoFit/>
            <a:scene3d>
              <a:camera prst="orthographicFront"/>
              <a:lightRig rig="soft" dir="t">
                <a:rot lat="0" lon="0" rev="15600000"/>
              </a:lightRig>
            </a:scene3d>
            <a:sp3d extrusionH="57150" prstMaterial="softEdge">
              <a:bevelT w="25400" h="38100"/>
            </a:sp3d>
          </a:bodyPr>
          <a:lstStyle/>
          <a:p>
            <a:pPr marL="0" marR="0" lvl="0" indent="0" algn="ctr" rtl="0">
              <a:spcBef>
                <a:spcPts val="0"/>
              </a:spcBef>
              <a:spcAft>
                <a:spcPts val="0"/>
              </a:spcAft>
              <a:buNone/>
            </a:pPr>
            <a:r>
              <a:rPr lang="en-IN" sz="2000" b="0" i="0" u="none" strike="noStrike" cap="none">
                <a:ln/>
                <a:solidFill>
                  <a:schemeClr val="accent4"/>
                </a:solidFill>
                <a:effectLst/>
                <a:latin typeface="Calibri"/>
                <a:ea typeface="Calibri"/>
                <a:cs typeface="Calibri"/>
                <a:sym typeface="Calibri"/>
              </a:rPr>
              <a:t> </a:t>
            </a:r>
            <a:r>
              <a:rPr lang="en-IN" sz="2400" b="1" i="0" u="none" strike="noStrike" cap="none">
                <a:ln/>
                <a:solidFill>
                  <a:schemeClr val="accent4"/>
                </a:solidFill>
                <a:effectLst/>
                <a:latin typeface="Calibri"/>
                <a:ea typeface="Calibri"/>
                <a:cs typeface="Calibri"/>
                <a:sym typeface="Calibri"/>
              </a:rPr>
              <a:t>AMCAT Data Analysis</a:t>
            </a:r>
            <a:endParaRPr lang="en-IN" sz="2400" b="1" i="0" u="none" strike="noStrike" cap="none">
              <a:ln/>
              <a:solidFill>
                <a:schemeClr val="accent4"/>
              </a:solidFill>
              <a:effectLs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12" y="1299172"/>
            <a:ext cx="7007400" cy="433705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a:buChar char="•"/>
            </a:pPr>
            <a:r>
              <a:rPr lang="en-US" sz="2800" i="0" u="none" strike="noStrike" cap="none">
                <a:solidFill>
                  <a:schemeClr val="dk1"/>
                </a:solidFill>
                <a:latin typeface="Calibri"/>
                <a:ea typeface="Calibri"/>
                <a:cs typeface="Calibri"/>
                <a:sym typeface="Calibri"/>
              </a:rPr>
              <a:t>Currently Enrolled in B Tech (CSE)</a:t>
            </a:r>
            <a:endParaRPr lang="en-US" sz="280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panose="020B0604020202020204"/>
              <a:buNone/>
            </a:pPr>
            <a:endParaRPr sz="1800" b="1"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a:buChar char="•"/>
            </a:pPr>
            <a:r>
              <a:rPr lang="en-US" altLang="en-IN" sz="1800" i="0" u="none" strike="noStrike" cap="none">
                <a:solidFill>
                  <a:schemeClr val="dk1"/>
                </a:solidFill>
                <a:latin typeface="Calibri"/>
                <a:ea typeface="Calibri"/>
                <a:cs typeface="Calibri"/>
                <a:sym typeface="Calibri"/>
              </a:rPr>
              <a:t>I  am learning Data Science because ,</a:t>
            </a:r>
            <a:r>
              <a:rPr lang="en-IN" sz="1800" i="0" u="none" strike="noStrike" cap="none">
                <a:solidFill>
                  <a:schemeClr val="dk1"/>
                </a:solidFill>
                <a:latin typeface="Calibri"/>
                <a:ea typeface="Calibri"/>
                <a:cs typeface="Calibri"/>
                <a:sym typeface="Calibri"/>
              </a:rPr>
              <a:t>It powers everything from innovation and the customer experience to the future of health care. Data science has the potential to improve the way we live and work, and it can empower others to make better decisions, solve problems, discover new advancements, and address some of the world's most</a:t>
            </a:r>
            <a:r>
              <a:rPr lang="en-IN" sz="1600" b="1" i="0" u="none" strike="noStrike" cap="none">
                <a:solidFill>
                  <a:schemeClr val="dk1"/>
                </a:solidFill>
                <a:latin typeface="Calibri"/>
                <a:ea typeface="Calibri"/>
                <a:cs typeface="Calibri"/>
                <a:sym typeface="Calibri"/>
              </a:rPr>
              <a:t> </a:t>
            </a:r>
            <a:r>
              <a:rPr lang="en-IN" sz="1800" i="0" u="none" strike="noStrike" cap="none">
                <a:solidFill>
                  <a:schemeClr val="dk1"/>
                </a:solidFill>
                <a:latin typeface="Calibri"/>
                <a:ea typeface="Calibri"/>
                <a:cs typeface="Calibri"/>
                <a:sym typeface="Calibri"/>
              </a:rPr>
              <a:t>pressing issuesAny work experience</a:t>
            </a:r>
            <a:endParaRPr lang="en-IN" sz="1600" b="1"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a:buChar char="•"/>
            </a:pPr>
            <a:endParaRPr lang="en-IN" sz="24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panose="020B0604020202020204"/>
              <a:buNone/>
            </a:pPr>
            <a:r>
              <a:rPr lang="en-US" altLang="en-IN" sz="2400" b="1" i="0" u="none" strike="noStrike" cap="none">
                <a:solidFill>
                  <a:schemeClr val="dk1"/>
                </a:solidFill>
                <a:latin typeface="Calibri"/>
                <a:ea typeface="Calibri"/>
                <a:cs typeface="Calibri"/>
                <a:sym typeface="Calibri"/>
              </a:rPr>
              <a:t>.  https://www.linkedin.com/in/anildevalla/</a:t>
            </a:r>
            <a:endParaRPr lang="en-US" altLang="en-IN" sz="24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panose="020B0604020202020204"/>
              <a:buNone/>
            </a:pPr>
            <a:endParaRPr lang="en-US" altLang="en-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panose="020B0604020202020204"/>
              <a:buNone/>
            </a:pPr>
            <a:r>
              <a:rPr lang="en-US" altLang="en-IN" sz="1800" b="1" i="0" u="none" strike="noStrike" cap="none">
                <a:solidFill>
                  <a:schemeClr val="dk1"/>
                </a:solidFill>
                <a:latin typeface="Calibri"/>
                <a:ea typeface="Calibri"/>
                <a:cs typeface="Calibri"/>
                <a:sym typeface="Calibri"/>
              </a:rPr>
              <a:t>.  </a:t>
            </a:r>
            <a:r>
              <a:rPr lang="en-US" altLang="en-IN" sz="2800" b="1" i="0" u="none" strike="noStrike" cap="none">
                <a:solidFill>
                  <a:schemeClr val="dk1"/>
                </a:solidFill>
                <a:latin typeface="Calibri"/>
                <a:ea typeface="Calibri"/>
                <a:cs typeface="Calibri"/>
                <a:sym typeface="Calibri"/>
              </a:rPr>
              <a:t>https://github.com/devallaanil000</a:t>
            </a:r>
            <a:endParaRPr lang="en-US" altLang="en-IN" sz="2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panose="020B0604020202020204"/>
              <a:buNone/>
            </a:pPr>
            <a:endParaRPr lang="en-US" altLang="en-IN" sz="2800" b="1" i="0" u="none" strike="noStrike" cap="none">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n/>
                <a:solidFill>
                  <a:schemeClr val="accent1"/>
                </a:solidFill>
                <a:effectLst>
                  <a:outerShdw blurRad="38100" dist="25400" dir="5400000" algn="ctr" rotWithShape="0">
                    <a:srgbClr val="6E747A">
                      <a:alpha val="43000"/>
                      <a:alpha val="43000"/>
                    </a:srgbClr>
                  </a:outerShdw>
                </a:effectLst>
              </a:rPr>
              <a:t>Business Problem and Use Case Domain Understanding</a:t>
            </a:r>
            <a:endParaRPr lang="en-US">
              <a:ln/>
              <a:solidFill>
                <a:schemeClr val="accent1"/>
              </a:solidFill>
              <a:effectLst>
                <a:outerShdw blurRad="38100" dist="25400" dir="5400000" algn="ctr" rotWithShape="0">
                  <a:srgbClr val="6E747A">
                    <a:alpha val="43000"/>
                    <a:alpha val="43000"/>
                  </a:srgbClr>
                </a:outerShdw>
              </a:effectLst>
            </a:endParaRPr>
          </a:p>
        </p:txBody>
      </p:sp>
      <p:sp>
        <p:nvSpPr>
          <p:cNvPr id="3" name="Text Placeholder 2"/>
          <p:cNvSpPr/>
          <p:nvPr>
            <p:ph type="body" idx="1"/>
          </p:nvPr>
        </p:nvSpPr>
        <p:spPr/>
        <p:txBody>
          <a:bodyPr>
            <a:normAutofit fontScale="50000"/>
          </a:bodyPr>
          <a:p>
            <a:pPr marL="114300" indent="0">
              <a:buNone/>
            </a:pPr>
            <a:r>
              <a:rPr lang="en-US" sz="5600" b="1"/>
              <a:t>Content:</a:t>
            </a:r>
            <a:endParaRPr lang="en-US" sz="3200" b="1"/>
          </a:p>
          <a:p>
            <a:pPr>
              <a:buFont typeface="Wingdings" panose="05000000000000000000" charset="0"/>
              <a:buChar char=""/>
            </a:pPr>
            <a:r>
              <a:rPr lang="en-US" sz="3200"/>
              <a:t>Business Problem: Understanding the factors influencing salary offers to engineering graduates is crucial for both employers and job seekers in the talent acquisition process.</a:t>
            </a:r>
            <a:endParaRPr lang="en-US" sz="3200"/>
          </a:p>
          <a:p>
            <a:pPr>
              <a:buFont typeface="Wingdings" panose="05000000000000000000" charset="0"/>
              <a:buChar char=""/>
            </a:pPr>
            <a:endParaRPr lang="en-US" sz="3200"/>
          </a:p>
          <a:p>
            <a:pPr>
              <a:buFont typeface="Wingdings" panose="05000000000000000000" charset="0"/>
              <a:buChar char=""/>
            </a:pPr>
            <a:r>
              <a:rPr lang="en-US" sz="3200"/>
              <a:t>Use Case Domain Understanding: In the realm of human resources and talent acquisition, insights into salary determinants can guide employers in competitive salary offerings and help job seekers enhance their employability and earning potential.</a:t>
            </a:r>
            <a:endParaRPr lang="en-US" sz="3200"/>
          </a:p>
          <a:p>
            <a:endParaRPr lang="en-US"/>
          </a:p>
          <a:p>
            <a:pPr marL="114300" indent="0">
              <a:buNone/>
            </a:pPr>
            <a:r>
              <a:rPr lang="en-US" sz="4000" b="1"/>
              <a:t>Key Points:</a:t>
            </a:r>
            <a:endParaRPr lang="en-US" sz="3200" b="1"/>
          </a:p>
          <a:p>
            <a:pPr>
              <a:buFont typeface="Wingdings" panose="05000000000000000000" charset="0"/>
              <a:buChar char=""/>
            </a:pPr>
            <a:r>
              <a:rPr lang="en-US" sz="3200"/>
              <a:t>Salary Benchmarking: Employers need insights to benchmark salary offerings against industry standards.</a:t>
            </a:r>
            <a:endParaRPr lang="en-US" sz="3200"/>
          </a:p>
          <a:p>
            <a:pPr>
              <a:buFont typeface="Wingdings" panose="05000000000000000000" charset="0"/>
              <a:buChar char=""/>
            </a:pPr>
            <a:r>
              <a:rPr lang="en-US" sz="3200"/>
              <a:t>Skill Development: Job seekers seek guidance on skill development to enhance employability.</a:t>
            </a:r>
            <a:endParaRPr lang="en-US" sz="3200"/>
          </a:p>
          <a:p>
            <a:pPr>
              <a:buFont typeface="Wingdings" panose="05000000000000000000" charset="0"/>
              <a:buChar char=""/>
            </a:pPr>
            <a:r>
              <a:rPr lang="en-US" sz="3200"/>
              <a:t>Diversity and Inclusion: Analysis can help ensure fairness and equity in compensation practices</a:t>
            </a:r>
            <a:r>
              <a:rPr lang="en-US"/>
              <a: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5400">
                <a:ln/>
                <a:solidFill>
                  <a:schemeClr val="accent1"/>
                </a:solidFill>
                <a:effectLst>
                  <a:outerShdw blurRad="38100" dist="25400" dir="5400000" algn="ctr" rotWithShape="0">
                    <a:srgbClr val="6E747A">
                      <a:alpha val="43000"/>
                      <a:alpha val="43000"/>
                    </a:srgbClr>
                  </a:outerShdw>
                </a:effectLst>
              </a:rPr>
              <a:t>Objective:</a:t>
            </a:r>
            <a:endParaRPr lang="en-US" sz="5400">
              <a:ln/>
              <a:solidFill>
                <a:schemeClr val="accent1"/>
              </a:solidFill>
              <a:effectLst>
                <a:outerShdw blurRad="38100" dist="25400" dir="5400000" algn="ctr" rotWithShape="0">
                  <a:srgbClr val="6E747A">
                    <a:alpha val="43000"/>
                    <a:alpha val="43000"/>
                  </a:srgbClr>
                </a:outerShdw>
              </a:effectLst>
            </a:endParaRPr>
          </a:p>
        </p:txBody>
      </p:sp>
      <p:sp>
        <p:nvSpPr>
          <p:cNvPr id="3" name="Text Placeholder 2"/>
          <p:cNvSpPr/>
          <p:nvPr>
            <p:ph type="body" idx="1"/>
          </p:nvPr>
        </p:nvSpPr>
        <p:spPr>
          <a:xfrm>
            <a:off x="834390" y="1825625"/>
            <a:ext cx="10519410" cy="4351655"/>
          </a:xfrm>
        </p:spPr>
        <p:txBody>
          <a:bodyPr>
            <a:normAutofit fontScale="80000"/>
          </a:bodyPr>
          <a:p>
            <a:pPr marL="114300" indent="0">
              <a:buNone/>
            </a:pPr>
            <a:r>
              <a:rPr lang="en-US" sz="3000"/>
              <a:t>T</a:t>
            </a:r>
            <a:r>
              <a:rPr lang="en-US" sz="2500"/>
              <a:t>hrough exploratory data analysis, we aim to uncover insights into the factors impacting salary offers to engineering graduates to inform decision-making in talent acquisition and career planning</a:t>
            </a:r>
            <a:endParaRPr lang="en-US" sz="2500"/>
          </a:p>
          <a:p>
            <a:pPr marL="114300" indent="0">
              <a:buNone/>
            </a:pPr>
            <a:endParaRPr lang="en-US"/>
          </a:p>
          <a:p>
            <a:pPr marL="114300" indent="0">
              <a:buNone/>
            </a:pPr>
            <a:r>
              <a:rPr lang="en-US" sz="3000" b="1"/>
              <a:t>Key Goals:</a:t>
            </a:r>
            <a:endParaRPr lang="en-US" sz="3000" b="1"/>
          </a:p>
          <a:p>
            <a:pPr>
              <a:buFont typeface="Wingdings" panose="05000000000000000000" charset="0"/>
              <a:buChar char=""/>
            </a:pPr>
            <a:r>
              <a:rPr lang="en-US"/>
              <a:t>Identify factors influencing salary offers, including education, skills, and demographics.</a:t>
            </a:r>
            <a:endParaRPr lang="en-US"/>
          </a:p>
          <a:p>
            <a:pPr>
              <a:buFont typeface="Wingdings" panose="05000000000000000000" charset="0"/>
              <a:buChar char=""/>
            </a:pPr>
            <a:r>
              <a:rPr lang="en-US"/>
              <a:t>Explore relationships between variables to uncover patterns and trends.</a:t>
            </a:r>
            <a:endParaRPr lang="en-US"/>
          </a:p>
          <a:p>
            <a:pPr>
              <a:buFont typeface="Wingdings" panose="05000000000000000000" charset="0"/>
              <a:buChar char=""/>
            </a:pPr>
            <a:r>
              <a:rPr lang="en-US"/>
              <a:t>Test specific claims, such as the salary range for fresh computer science engineering graduates.</a:t>
            </a:r>
            <a:endParaRPr lang="en-US"/>
          </a:p>
          <a:p>
            <a:pPr>
              <a:buFont typeface="Wingdings" panose="05000000000000000000" charset="0"/>
              <a:buChar char=""/>
            </a:pPr>
            <a:r>
              <a:rPr lang="en-US"/>
              <a:t>Investigate the relationship between gender and specialization preference.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n/>
                <a:solidFill>
                  <a:schemeClr val="accent1"/>
                </a:solidFill>
                <a:effectLst>
                  <a:outerShdw blurRad="38100" dist="25400" dir="5400000" algn="ctr" rotWithShape="0">
                    <a:srgbClr val="6E747A">
                      <a:alpha val="43000"/>
                      <a:alpha val="43000"/>
                    </a:srgbClr>
                  </a:outerShdw>
                </a:effectLst>
              </a:rPr>
              <a:t>Summary of the Data</a:t>
            </a:r>
            <a:endParaRPr lang="en-US">
              <a:ln/>
              <a:solidFill>
                <a:schemeClr val="accent1"/>
              </a:solidFill>
              <a:effectLst>
                <a:outerShdw blurRad="38100" dist="25400" dir="5400000" algn="ctr" rotWithShape="0">
                  <a:srgbClr val="6E747A">
                    <a:alpha val="43000"/>
                    <a:alpha val="43000"/>
                  </a:srgbClr>
                </a:outerShdw>
              </a:effectLst>
            </a:endParaRPr>
          </a:p>
        </p:txBody>
      </p:sp>
      <p:sp>
        <p:nvSpPr>
          <p:cNvPr id="3" name="Text Placeholder 2"/>
          <p:cNvSpPr/>
          <p:nvPr>
            <p:ph type="body" idx="1"/>
          </p:nvPr>
        </p:nvSpPr>
        <p:spPr/>
        <p:txBody>
          <a:bodyPr>
            <a:normAutofit fontScale="70000"/>
          </a:bodyPr>
          <a:p>
            <a:pPr marL="114300" indent="0">
              <a:buNone/>
            </a:pPr>
            <a:r>
              <a:rPr lang="en-US" sz="4000"/>
              <a:t>Dataset Overview:</a:t>
            </a:r>
            <a:endParaRPr lang="en-US"/>
          </a:p>
          <a:p>
            <a:pPr>
              <a:buFont typeface="Wingdings" panose="05000000000000000000" charset="0"/>
              <a:buChar char=""/>
            </a:pPr>
            <a:r>
              <a:rPr lang="en-US"/>
              <a:t>Sourced from Aspiring Minds Employment Outcome 2015 (AMEO) focusing on engineering graduates' outcomes.</a:t>
            </a:r>
            <a:endParaRPr lang="en-US"/>
          </a:p>
          <a:p>
            <a:pPr>
              <a:buFont typeface="Wingdings" panose="05000000000000000000" charset="0"/>
              <a:buChar char=""/>
            </a:pPr>
            <a:r>
              <a:rPr lang="en-US"/>
              <a:t>Contains around 4000 data points and 40 independent variables.</a:t>
            </a:r>
            <a:endParaRPr lang="en-US"/>
          </a:p>
          <a:p>
            <a:pPr>
              <a:buNone/>
            </a:pPr>
            <a:endParaRPr lang="en-US"/>
          </a:p>
          <a:p>
            <a:pPr marL="114300" indent="0">
              <a:buNone/>
            </a:pPr>
            <a:r>
              <a:rPr lang="en-US" sz="4000"/>
              <a:t>Key Variables:</a:t>
            </a:r>
            <a:endParaRPr lang="en-US" sz="4000"/>
          </a:p>
          <a:p>
            <a:pPr>
              <a:buFont typeface="Wingdings" panose="05000000000000000000" charset="0"/>
              <a:buChar char=""/>
            </a:pPr>
            <a:r>
              <a:rPr lang="en-US"/>
              <a:t>Salary: Annual CTC offered to candidates (INR).</a:t>
            </a:r>
            <a:endParaRPr lang="en-US"/>
          </a:p>
          <a:p>
            <a:pPr>
              <a:buFont typeface="Wingdings" panose="05000000000000000000" charset="0"/>
              <a:buChar char=""/>
            </a:pPr>
            <a:r>
              <a:rPr lang="en-US"/>
              <a:t>Education: Grades, board info for 10th, 12th exams, college GPA, graduation year.</a:t>
            </a:r>
            <a:endParaRPr lang="en-US"/>
          </a:p>
          <a:p>
            <a:pPr>
              <a:buFont typeface="Wingdings" panose="05000000000000000000" charset="0"/>
              <a:buChar char=""/>
            </a:pPr>
            <a:r>
              <a:rPr lang="en-US"/>
              <a:t>Skills: Scores in English, Logical, Quantitative, Computer Programming, etc.</a:t>
            </a:r>
            <a:endParaRPr lang="en-US"/>
          </a:p>
          <a:p>
            <a:pPr>
              <a:buFont typeface="Wingdings" panose="05000000000000000000" charset="0"/>
              <a:buChar char=""/>
            </a:pPr>
            <a:r>
              <a:rPr lang="en-US"/>
              <a:t>Demographics: Gender, date of birth, college tier, specialization, city tier, state.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n/>
                <a:solidFill>
                  <a:schemeClr val="accent1"/>
                </a:solidFill>
                <a:effectLst>
                  <a:outerShdw blurRad="38100" dist="25400" dir="5400000" algn="ctr" rotWithShape="0">
                    <a:srgbClr val="6E747A">
                      <a:alpha val="43000"/>
                      <a:alpha val="43000"/>
                    </a:srgbClr>
                  </a:outerShdw>
                </a:effectLst>
              </a:rPr>
              <a:t>Exploratory Data Analysis (EDA)</a:t>
            </a:r>
            <a:endParaRPr lang="en-US">
              <a:ln/>
              <a:solidFill>
                <a:schemeClr val="accent1"/>
              </a:solidFill>
              <a:effectLst>
                <a:outerShdw blurRad="38100" dist="25400" dir="5400000" algn="ctr" rotWithShape="0">
                  <a:srgbClr val="6E747A">
                    <a:alpha val="43000"/>
                    <a:alpha val="43000"/>
                  </a:srgbClr>
                </a:outerShdw>
              </a:effectLst>
            </a:endParaRPr>
          </a:p>
        </p:txBody>
      </p:sp>
      <p:sp>
        <p:nvSpPr>
          <p:cNvPr id="3" name="Text Placeholder 2"/>
          <p:cNvSpPr/>
          <p:nvPr>
            <p:ph type="body" idx="1"/>
          </p:nvPr>
        </p:nvSpPr>
        <p:spPr/>
        <p:txBody>
          <a:bodyPr>
            <a:normAutofit fontScale="60000"/>
          </a:bodyPr>
          <a:p>
            <a:pPr marL="114300" indent="0">
              <a:buNone/>
            </a:pPr>
            <a:r>
              <a:rPr lang="en-US" sz="4000"/>
              <a:t>Data Cleaning Steps:</a:t>
            </a:r>
            <a:endParaRPr lang="en-US" sz="4000"/>
          </a:p>
          <a:p>
            <a:r>
              <a:rPr lang="en-US"/>
              <a:t>Identify and handle missing values using techniques like imputation or removal.</a:t>
            </a:r>
            <a:endParaRPr lang="en-US"/>
          </a:p>
          <a:p>
            <a:r>
              <a:rPr lang="en-US"/>
              <a:t>Check for and address any duplicate rows or entries.</a:t>
            </a:r>
            <a:endParaRPr lang="en-US"/>
          </a:p>
          <a:p>
            <a:r>
              <a:rPr lang="en-US"/>
              <a:t>Validate data integrity by examining consistency across variables.</a:t>
            </a:r>
            <a:endParaRPr lang="en-US"/>
          </a:p>
          <a:p>
            <a:r>
              <a:rPr lang="en-US"/>
              <a:t>Convert data types if necessary to ensure compatibility for analysis.</a:t>
            </a:r>
            <a:endParaRPr lang="en-US"/>
          </a:p>
          <a:p>
            <a:endParaRPr lang="en-US"/>
          </a:p>
          <a:p>
            <a:pPr marL="114300" indent="0">
              <a:buNone/>
            </a:pPr>
            <a:r>
              <a:rPr lang="en-US" sz="3300"/>
              <a:t>Data Manipulation Steps:</a:t>
            </a:r>
            <a:endParaRPr lang="en-US" sz="3300"/>
          </a:p>
          <a:p>
            <a:r>
              <a:rPr lang="en-US"/>
              <a:t>Transform date variables into appropriate formats for analysis.</a:t>
            </a:r>
            <a:endParaRPr lang="en-US"/>
          </a:p>
          <a:p>
            <a:r>
              <a:rPr lang="en-US"/>
              <a:t>Perform feature engineering to create new variables if needed.</a:t>
            </a:r>
            <a:endParaRPr lang="en-US"/>
          </a:p>
          <a:p>
            <a:r>
              <a:rPr lang="en-US"/>
              <a:t>Normalize or standardize numerical variables to ensure comparability.</a:t>
            </a:r>
            <a:endParaRPr lang="en-US"/>
          </a:p>
          <a:p>
            <a:r>
              <a:rPr lang="en-US"/>
              <a:t>Encode categorical variables using techniques like one-hot encoding or label encoding.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solidFill>
                  <a:schemeClr val="accent1"/>
                </a:solidFill>
                <a:effectLst>
                  <a:outerShdw blurRad="38100" dist="25400" dir="5400000" algn="ctr" rotWithShape="0">
                    <a:srgbClr val="6E747A">
                      <a:alpha val="43000"/>
                      <a:alpha val="43000"/>
                    </a:srgbClr>
                  </a:outerShdw>
                </a:effectLst>
                <a:sym typeface="+mn-ea"/>
              </a:rPr>
              <a:t>Exploratory Data Analysis (EDA)</a:t>
            </a:r>
            <a:br>
              <a:rPr lang="en-US">
                <a:solidFill>
                  <a:schemeClr val="accent1"/>
                </a:solidFill>
                <a:effectLst>
                  <a:outerShdw blurRad="38100" dist="25400" dir="5400000" algn="ctr" rotWithShape="0">
                    <a:srgbClr val="6E747A">
                      <a:alpha val="43000"/>
                      <a:alpha val="43000"/>
                    </a:srgbClr>
                  </a:outerShdw>
                </a:effectLst>
              </a:rPr>
            </a:br>
            <a:endParaRPr lang="en-US"/>
          </a:p>
        </p:txBody>
      </p:sp>
      <p:sp>
        <p:nvSpPr>
          <p:cNvPr id="3" name="Text Placeholder 2"/>
          <p:cNvSpPr/>
          <p:nvPr>
            <p:ph type="body" idx="1"/>
          </p:nvPr>
        </p:nvSpPr>
        <p:spPr/>
        <p:txBody>
          <a:bodyPr>
            <a:normAutofit fontScale="50000"/>
          </a:bodyPr>
          <a:p>
            <a:pPr marL="114300" indent="0">
              <a:buNone/>
            </a:pPr>
            <a:r>
              <a:rPr lang="en-US" sz="6400"/>
              <a:t>Univariate Analysis Steps:</a:t>
            </a:r>
            <a:endParaRPr lang="en-US"/>
          </a:p>
          <a:p>
            <a:pPr>
              <a:buFont typeface="Wingdings" panose="05000000000000000000" charset="0"/>
              <a:buChar char=""/>
            </a:pPr>
            <a:r>
              <a:rPr lang="en-US" sz="3200"/>
              <a:t>Calculate summary statistics (mean, median, mode, range) for numerical variables.</a:t>
            </a:r>
            <a:endParaRPr lang="en-US" sz="3200"/>
          </a:p>
          <a:p>
            <a:pPr>
              <a:buFont typeface="Wingdings" panose="05000000000000000000" charset="0"/>
              <a:buChar char=""/>
            </a:pPr>
            <a:r>
              <a:rPr lang="en-US" sz="3200"/>
              <a:t>Create histograms, box plots, or density plots to visualize the distribution of numerical data.</a:t>
            </a:r>
            <a:endParaRPr lang="en-US" sz="3200"/>
          </a:p>
          <a:p>
            <a:pPr>
              <a:buFont typeface="Wingdings" panose="05000000000000000000" charset="0"/>
              <a:buChar char=""/>
            </a:pPr>
            <a:r>
              <a:rPr lang="en-US" sz="3200"/>
              <a:t>Generate count plots or pie charts to explore the frequency distribution of categorical variables.</a:t>
            </a:r>
            <a:endParaRPr lang="en-US" sz="3200"/>
          </a:p>
          <a:p>
            <a:pPr>
              <a:buFont typeface="Wingdings" panose="05000000000000000000" charset="0"/>
              <a:buChar char=""/>
            </a:pPr>
            <a:r>
              <a:rPr lang="en-US" sz="3200"/>
              <a:t>Identify outliers using techniques such as z-score or IQR method.</a:t>
            </a:r>
            <a:endParaRPr lang="en-US" sz="3200"/>
          </a:p>
          <a:p>
            <a:pPr>
              <a:buNone/>
            </a:pPr>
            <a:r>
              <a:rPr lang="en-US" sz="6000"/>
              <a:t>Bivariate Analysis Steps:</a:t>
            </a:r>
            <a:endParaRPr lang="en-US" sz="6000"/>
          </a:p>
          <a:p>
            <a:pPr>
              <a:buFont typeface="Wingdings" panose="05000000000000000000" charset="0"/>
              <a:buChar char=""/>
            </a:pPr>
            <a:r>
              <a:rPr lang="en-US" sz="3200"/>
              <a:t>Explore relationships between numerical variables using scatter plots, hexbin plots, or correlation matrices.</a:t>
            </a:r>
            <a:endParaRPr lang="en-US" sz="3200"/>
          </a:p>
          <a:p>
            <a:pPr>
              <a:buFont typeface="Wingdings" panose="05000000000000000000" charset="0"/>
              <a:buChar char=""/>
            </a:pPr>
            <a:r>
              <a:rPr lang="en-US" sz="3200"/>
              <a:t>Compare distributions of numerical variables across categories using box plots or violin plots.</a:t>
            </a:r>
            <a:endParaRPr lang="en-US" sz="3200"/>
          </a:p>
          <a:p>
            <a:pPr>
              <a:buFont typeface="Wingdings" panose="05000000000000000000" charset="0"/>
              <a:buChar char=""/>
            </a:pPr>
            <a:r>
              <a:rPr lang="en-US" sz="3200"/>
              <a:t>Analyze the relationship between categorical and numerical variables using bar plots or swarm plots.</a:t>
            </a:r>
            <a:endParaRPr lang="en-US" sz="3200"/>
          </a:p>
          <a:p>
            <a:pPr>
              <a:buFont typeface="Wingdings" panose="05000000000000000000" charset="0"/>
              <a:buChar char=""/>
            </a:pPr>
            <a:r>
              <a:rPr lang="en-US" sz="3200"/>
              <a:t>Investigate associations between categorical variables using stacked bar plots or chi-square tests.</a:t>
            </a: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Key Business Question &amp; Conclusion</a:t>
            </a:r>
            <a:endParaRPr lang="en-US"/>
          </a:p>
        </p:txBody>
      </p:sp>
      <p:sp>
        <p:nvSpPr>
          <p:cNvPr id="3" name="Text Placeholder 2"/>
          <p:cNvSpPr/>
          <p:nvPr>
            <p:ph type="body" idx="1"/>
          </p:nvPr>
        </p:nvSpPr>
        <p:spPr/>
        <p:txBody>
          <a:bodyPr>
            <a:normAutofit fontScale="60000"/>
          </a:bodyPr>
          <a:p>
            <a:pPr marL="114300" indent="0">
              <a:buNone/>
            </a:pPr>
            <a:r>
              <a:rPr lang="en-US" sz="4000" b="1"/>
              <a:t>Key Business Question:</a:t>
            </a:r>
            <a:endParaRPr lang="en-US" sz="4000" b="1"/>
          </a:p>
          <a:p>
            <a:r>
              <a:rPr lang="en-US"/>
              <a:t>What factors influence salary offers to engineering graduates?</a:t>
            </a:r>
            <a:endParaRPr lang="en-US"/>
          </a:p>
          <a:p>
            <a:endParaRPr lang="en-US"/>
          </a:p>
          <a:p>
            <a:endParaRPr lang="en-US"/>
          </a:p>
          <a:p>
            <a:pPr marL="114300" indent="0">
              <a:buNone/>
            </a:pPr>
            <a:r>
              <a:rPr lang="en-US" sz="3300" b="1"/>
              <a:t>Conclusion (Key Finding Overall):</a:t>
            </a:r>
            <a:endParaRPr lang="en-US" sz="3300" b="1"/>
          </a:p>
          <a:p>
            <a:r>
              <a:rPr lang="en-US"/>
              <a:t>Education, skills, and demographics significantly impact salary offers.</a:t>
            </a:r>
            <a:endParaRPr lang="en-US"/>
          </a:p>
          <a:p>
            <a:r>
              <a:rPr lang="en-US"/>
              <a:t>Recommendations for employers and job seekers:</a:t>
            </a:r>
            <a:endParaRPr lang="en-US"/>
          </a:p>
          <a:p>
            <a:r>
              <a:rPr lang="en-US"/>
              <a:t>Employers should consider candidates' education, skills, and demographics when making salary offers.</a:t>
            </a:r>
            <a:endParaRPr lang="en-US"/>
          </a:p>
          <a:p>
            <a:r>
              <a:rPr lang="en-US"/>
              <a:t>Job seekers should focus on improving skills aligned with industry demands to negotiate better salaries.</a:t>
            </a:r>
            <a:endParaRPr lang="en-US"/>
          </a:p>
          <a:p>
            <a:r>
              <a:rPr lang="en-US"/>
              <a:t>Addressing potential biases in salary determination promotes fairness and equity in the job market.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n/>
                <a:solidFill>
                  <a:schemeClr val="accent1"/>
                </a:solidFill>
                <a:effectLst>
                  <a:outerShdw blurRad="38100" dist="25400" dir="5400000" algn="ctr" rotWithShape="0">
                    <a:srgbClr val="6E747A">
                      <a:alpha val="43000"/>
                      <a:alpha val="43000"/>
                    </a:srgbClr>
                  </a:outerShdw>
                </a:effectLst>
              </a:rPr>
              <a:t>Q&amp;A</a:t>
            </a:r>
            <a:endParaRPr lang="en-US">
              <a:ln/>
              <a:solidFill>
                <a:schemeClr val="accent1"/>
              </a:solidFill>
              <a:effectLst>
                <a:outerShdw blurRad="38100" dist="25400" dir="5400000" algn="ctr" rotWithShape="0">
                  <a:srgbClr val="6E747A">
                    <a:alpha val="43000"/>
                    <a:alpha val="43000"/>
                  </a:srgbClr>
                </a:outerShdw>
              </a:effectLst>
            </a:endParaRPr>
          </a:p>
        </p:txBody>
      </p:sp>
      <p:sp>
        <p:nvSpPr>
          <p:cNvPr id="3" name="Text Placeholder 2"/>
          <p:cNvSpPr/>
          <p:nvPr>
            <p:ph type="body" idx="1"/>
          </p:nvPr>
        </p:nvSpPr>
        <p:spPr/>
        <p:txBody>
          <a:bodyPr>
            <a:normAutofit fontScale="60000"/>
          </a:bodyPr>
          <a:p>
            <a:pPr marL="114300" indent="0">
              <a:buNone/>
            </a:pPr>
            <a:r>
              <a:rPr lang="en-US" sz="3300" b="1"/>
              <a:t>Questions:</a:t>
            </a:r>
            <a:endParaRPr lang="en-US" sz="3300" b="1"/>
          </a:p>
          <a:p>
            <a:endParaRPr lang="en-US"/>
          </a:p>
          <a:p>
            <a:pPr>
              <a:buFont typeface="Wingdings" panose="05000000000000000000" charset="0"/>
              <a:buChar char=""/>
            </a:pPr>
            <a:r>
              <a:rPr lang="en-US"/>
              <a:t>What techniques were used to handle missing data in the dataset?</a:t>
            </a:r>
            <a:endParaRPr lang="en-US"/>
          </a:p>
          <a:p>
            <a:pPr>
              <a:buFont typeface="Wingdings" panose="05000000000000000000" charset="0"/>
              <a:buChar char=""/>
            </a:pPr>
            <a:endParaRPr lang="en-US"/>
          </a:p>
          <a:p>
            <a:pPr>
              <a:buFont typeface="Wingdings" panose="05000000000000000000" charset="0"/>
              <a:buChar char=""/>
            </a:pPr>
            <a:r>
              <a:rPr lang="en-US"/>
              <a:t>How were outliers identified in the dataset, and were they treated?</a:t>
            </a:r>
            <a:endParaRPr lang="en-US"/>
          </a:p>
          <a:p>
            <a:pPr>
              <a:buFont typeface="Wingdings" panose="05000000000000000000" charset="0"/>
              <a:buChar char=""/>
            </a:pPr>
            <a:endParaRPr lang="en-US"/>
          </a:p>
          <a:p>
            <a:pPr>
              <a:buFont typeface="Wingdings" panose="05000000000000000000" charset="0"/>
              <a:buChar char=""/>
            </a:pPr>
            <a:r>
              <a:rPr lang="en-US"/>
              <a:t>Can you elaborate on the findings regarding the relationship between education and salary offers?</a:t>
            </a:r>
            <a:endParaRPr lang="en-US"/>
          </a:p>
          <a:p>
            <a:pPr>
              <a:buFont typeface="Wingdings" panose="05000000000000000000" charset="0"/>
              <a:buChar char=""/>
            </a:pPr>
            <a:endParaRPr lang="en-US"/>
          </a:p>
          <a:p>
            <a:pPr>
              <a:buFont typeface="Wingdings" panose="05000000000000000000" charset="0"/>
              <a:buChar char=""/>
            </a:pPr>
            <a:r>
              <a:rPr lang="en-US"/>
              <a:t>Was there any significant correlation between specific skills and salary offers?</a:t>
            </a:r>
            <a:endParaRPr lang="en-US"/>
          </a:p>
          <a:p>
            <a:pPr>
              <a:buFont typeface="Wingdings" panose="05000000000000000000" charset="0"/>
              <a:buChar char=""/>
            </a:pPr>
            <a:endParaRPr lang="en-US"/>
          </a:p>
          <a:p>
            <a:pPr>
              <a:buFont typeface="Wingdings" panose="05000000000000000000" charset="0"/>
              <a:buChar char=""/>
            </a:pPr>
            <a:r>
              <a:rPr lang="en-US"/>
              <a:t>Did the analysis reveal any notable differences in salary offers based on gender or specialization?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4779</Words>
  <Application>WPS Spreadsheets</Application>
  <PresentationFormat/>
  <Paragraphs>103</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Arial</vt:lpstr>
      <vt:lpstr>Calibri</vt:lpstr>
      <vt:lpstr>Helvetica Neue</vt:lpstr>
      <vt:lpstr>Lato Black</vt:lpstr>
      <vt:lpstr>Libre Baskerville</vt:lpstr>
      <vt:lpstr>Microsoft YaHei</vt:lpstr>
      <vt:lpstr>汉仪旗黑</vt:lpstr>
      <vt:lpstr>Arial Unicode MS</vt:lpstr>
      <vt:lpstr>宋体-简</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Anil Kumar</cp:lastModifiedBy>
  <cp:revision>2</cp:revision>
  <dcterms:created xsi:type="dcterms:W3CDTF">2024-02-23T06:47:05Z</dcterms:created>
  <dcterms:modified xsi:type="dcterms:W3CDTF">2024-02-23T06:47:05Z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1033-5.5.1.8075</vt:lpwstr>
  </property>
</Properties>
</file>