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6"/>
    <p:restoredTop sz="94678"/>
  </p:normalViewPr>
  <p:slideViewPr>
    <p:cSldViewPr snapToGrid="0">
      <p:cViewPr varScale="1">
        <p:scale>
          <a:sx n="90" d="100"/>
          <a:sy n="90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0A35C-D093-F647-A91B-74EEE41AA893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99E32-FC2F-D042-A64A-DC5B47A561CE}">
      <dgm:prSet phldrT="[Text]"/>
      <dgm:spPr/>
      <dgm:t>
        <a:bodyPr/>
        <a:lstStyle/>
        <a:p>
          <a:r>
            <a:rPr lang="en-US" dirty="0"/>
            <a:t>Recency</a:t>
          </a:r>
        </a:p>
      </dgm:t>
    </dgm:pt>
    <dgm:pt modelId="{03D9FDE2-4ECB-2A4F-A725-4C1DCEDCEA95}" type="parTrans" cxnId="{A020862D-1F0B-9244-89EF-E7CB7CC64419}">
      <dgm:prSet/>
      <dgm:spPr/>
      <dgm:t>
        <a:bodyPr/>
        <a:lstStyle/>
        <a:p>
          <a:endParaRPr lang="en-US"/>
        </a:p>
      </dgm:t>
    </dgm:pt>
    <dgm:pt modelId="{57E07414-9C74-0443-A3EF-EAC87FB8B2D6}" type="sibTrans" cxnId="{A020862D-1F0B-9244-89EF-E7CB7CC64419}">
      <dgm:prSet/>
      <dgm:spPr/>
      <dgm:t>
        <a:bodyPr/>
        <a:lstStyle/>
        <a:p>
          <a:endParaRPr lang="en-US"/>
        </a:p>
      </dgm:t>
    </dgm:pt>
    <dgm:pt modelId="{2F799F4D-D666-544F-88A7-6D2B07C44F8D}">
      <dgm:prSet phldrT="[Text]"/>
      <dgm:spPr/>
      <dgm:t>
        <a:bodyPr/>
        <a:lstStyle/>
        <a:p>
          <a:r>
            <a:rPr lang="en-US" dirty="0"/>
            <a:t>InvoiceDate attribute provides the date information when the customer purchased.</a:t>
          </a:r>
        </a:p>
      </dgm:t>
    </dgm:pt>
    <dgm:pt modelId="{B9AB32A7-D1D1-4843-93F0-7A0F2426F337}" type="parTrans" cxnId="{609A421D-7351-2F4D-97CD-922867F8ADC8}">
      <dgm:prSet/>
      <dgm:spPr/>
      <dgm:t>
        <a:bodyPr/>
        <a:lstStyle/>
        <a:p>
          <a:endParaRPr lang="en-US"/>
        </a:p>
      </dgm:t>
    </dgm:pt>
    <dgm:pt modelId="{DEDA39D3-DB9D-7B42-95A5-2D48AF4874F6}" type="sibTrans" cxnId="{609A421D-7351-2F4D-97CD-922867F8ADC8}">
      <dgm:prSet/>
      <dgm:spPr/>
      <dgm:t>
        <a:bodyPr/>
        <a:lstStyle/>
        <a:p>
          <a:endParaRPr lang="en-US"/>
        </a:p>
      </dgm:t>
    </dgm:pt>
    <dgm:pt modelId="{7F1EA2E9-64A2-7C48-A939-CE1225647D6C}">
      <dgm:prSet phldrT="[Text]"/>
      <dgm:spPr/>
      <dgm:t>
        <a:bodyPr/>
        <a:lstStyle/>
        <a:p>
          <a:r>
            <a:rPr lang="en-US" dirty="0"/>
            <a:t>Max InvoiceDate of the entire dataset is calculated as most recent transaction date.</a:t>
          </a:r>
        </a:p>
      </dgm:t>
    </dgm:pt>
    <dgm:pt modelId="{C412EBA9-B512-C84C-B328-A7D92F04C658}" type="parTrans" cxnId="{8A0BD71B-EF77-C24D-8556-866A992806C9}">
      <dgm:prSet/>
      <dgm:spPr/>
      <dgm:t>
        <a:bodyPr/>
        <a:lstStyle/>
        <a:p>
          <a:endParaRPr lang="en-US"/>
        </a:p>
      </dgm:t>
    </dgm:pt>
    <dgm:pt modelId="{70A99001-A5C4-024A-B049-04FC93DB0E32}" type="sibTrans" cxnId="{8A0BD71B-EF77-C24D-8556-866A992806C9}">
      <dgm:prSet/>
      <dgm:spPr/>
      <dgm:t>
        <a:bodyPr/>
        <a:lstStyle/>
        <a:p>
          <a:endParaRPr lang="en-US"/>
        </a:p>
      </dgm:t>
    </dgm:pt>
    <dgm:pt modelId="{E27B8A89-CCD1-F746-9C3E-C8E81A6A62A7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77AE3A34-3DF7-0843-B30D-E2F579F9AA5B}" type="parTrans" cxnId="{91015F13-84A1-A441-91EC-24293B964CC9}">
      <dgm:prSet/>
      <dgm:spPr/>
      <dgm:t>
        <a:bodyPr/>
        <a:lstStyle/>
        <a:p>
          <a:endParaRPr lang="en-US"/>
        </a:p>
      </dgm:t>
    </dgm:pt>
    <dgm:pt modelId="{13B2F782-BD04-D34C-999C-968EF69D4327}" type="sibTrans" cxnId="{91015F13-84A1-A441-91EC-24293B964CC9}">
      <dgm:prSet/>
      <dgm:spPr/>
      <dgm:t>
        <a:bodyPr/>
        <a:lstStyle/>
        <a:p>
          <a:endParaRPr lang="en-US"/>
        </a:p>
      </dgm:t>
    </dgm:pt>
    <dgm:pt modelId="{2595DCDC-B1D2-644F-A1BF-B2A84B6E7027}">
      <dgm:prSet phldrT="[Text]"/>
      <dgm:spPr/>
      <dgm:t>
        <a:bodyPr/>
        <a:lstStyle/>
        <a:p>
          <a:r>
            <a:rPr lang="en-US" dirty="0"/>
            <a:t>For Each customer, no (count) of transactions made in the dataset is calculated.</a:t>
          </a:r>
        </a:p>
      </dgm:t>
    </dgm:pt>
    <dgm:pt modelId="{65C8EDDA-B2B8-F74C-A19E-9B7D05E98C52}" type="parTrans" cxnId="{7092C859-921F-A84D-8E04-318C57C51148}">
      <dgm:prSet/>
      <dgm:spPr/>
      <dgm:t>
        <a:bodyPr/>
        <a:lstStyle/>
        <a:p>
          <a:endParaRPr lang="en-US"/>
        </a:p>
      </dgm:t>
    </dgm:pt>
    <dgm:pt modelId="{219C7F31-FB52-BA4E-B716-2CD50E100935}" type="sibTrans" cxnId="{7092C859-921F-A84D-8E04-318C57C51148}">
      <dgm:prSet/>
      <dgm:spPr/>
      <dgm:t>
        <a:bodyPr/>
        <a:lstStyle/>
        <a:p>
          <a:endParaRPr lang="en-US"/>
        </a:p>
      </dgm:t>
    </dgm:pt>
    <dgm:pt modelId="{FC3E5E48-51ED-5748-A256-8DD785960DA2}">
      <dgm:prSet phldrT="[Text]"/>
      <dgm:spPr/>
      <dgm:t>
        <a:bodyPr/>
        <a:lstStyle/>
        <a:p>
          <a:r>
            <a:rPr lang="en-US" dirty="0"/>
            <a:t>Calculated value is named as Frequency.</a:t>
          </a:r>
        </a:p>
      </dgm:t>
    </dgm:pt>
    <dgm:pt modelId="{83C34D4D-71F4-0544-9BD8-2FE244E941D4}" type="parTrans" cxnId="{24DA9C25-DA86-FA4C-A774-60B75A4BB122}">
      <dgm:prSet/>
      <dgm:spPr/>
      <dgm:t>
        <a:bodyPr/>
        <a:lstStyle/>
        <a:p>
          <a:endParaRPr lang="en-US"/>
        </a:p>
      </dgm:t>
    </dgm:pt>
    <dgm:pt modelId="{034088BA-6AF6-8C4A-A102-C6E319600CBA}" type="sibTrans" cxnId="{24DA9C25-DA86-FA4C-A774-60B75A4BB122}">
      <dgm:prSet/>
      <dgm:spPr/>
      <dgm:t>
        <a:bodyPr/>
        <a:lstStyle/>
        <a:p>
          <a:endParaRPr lang="en-US"/>
        </a:p>
      </dgm:t>
    </dgm:pt>
    <dgm:pt modelId="{3BCE106C-7E07-8A40-B40A-C2BA60F78F4B}">
      <dgm:prSet phldrT="[Text]"/>
      <dgm:spPr/>
      <dgm:t>
        <a:bodyPr/>
        <a:lstStyle/>
        <a:p>
          <a:r>
            <a:rPr lang="en-US" dirty="0"/>
            <a:t>Monetary</a:t>
          </a:r>
        </a:p>
      </dgm:t>
    </dgm:pt>
    <dgm:pt modelId="{3B049A30-26A0-CB49-A6CB-9FB153D6D034}" type="parTrans" cxnId="{16125E78-0C40-8141-8E4F-3C51F2283F65}">
      <dgm:prSet/>
      <dgm:spPr/>
      <dgm:t>
        <a:bodyPr/>
        <a:lstStyle/>
        <a:p>
          <a:endParaRPr lang="en-US"/>
        </a:p>
      </dgm:t>
    </dgm:pt>
    <dgm:pt modelId="{173461C2-63D0-F74C-96C5-FC8080B60CB4}" type="sibTrans" cxnId="{16125E78-0C40-8141-8E4F-3C51F2283F65}">
      <dgm:prSet/>
      <dgm:spPr/>
      <dgm:t>
        <a:bodyPr/>
        <a:lstStyle/>
        <a:p>
          <a:endParaRPr lang="en-US"/>
        </a:p>
      </dgm:t>
    </dgm:pt>
    <dgm:pt modelId="{AE9B2466-100E-E643-8784-C0B8A64076B4}">
      <dgm:prSet phldrT="[Text]"/>
      <dgm:spPr/>
      <dgm:t>
        <a:bodyPr/>
        <a:lstStyle/>
        <a:p>
          <a:r>
            <a:rPr lang="en-US" dirty="0"/>
            <a:t>UnitPrice and Quantity attributed are multiplied to calculate the amount spent by the customer for each transaction. </a:t>
          </a:r>
        </a:p>
      </dgm:t>
    </dgm:pt>
    <dgm:pt modelId="{806400A6-5860-DA42-9CBD-07B12588EC46}" type="parTrans" cxnId="{10B24456-D06B-7C45-BB40-F932F8191413}">
      <dgm:prSet/>
      <dgm:spPr/>
      <dgm:t>
        <a:bodyPr/>
        <a:lstStyle/>
        <a:p>
          <a:endParaRPr lang="en-US"/>
        </a:p>
      </dgm:t>
    </dgm:pt>
    <dgm:pt modelId="{DC1C07E6-BA25-2F49-A587-CD270C8F9DDF}" type="sibTrans" cxnId="{10B24456-D06B-7C45-BB40-F932F8191413}">
      <dgm:prSet/>
      <dgm:spPr/>
      <dgm:t>
        <a:bodyPr/>
        <a:lstStyle/>
        <a:p>
          <a:endParaRPr lang="en-US"/>
        </a:p>
      </dgm:t>
    </dgm:pt>
    <dgm:pt modelId="{850FA05C-6D49-1343-90EC-32AE181479DF}">
      <dgm:prSet phldrT="[Text]"/>
      <dgm:spPr/>
      <dgm:t>
        <a:bodyPr/>
        <a:lstStyle/>
        <a:p>
          <a:r>
            <a:rPr lang="en-US" dirty="0"/>
            <a:t>For each customer total amount spent is calculated by using sum function.</a:t>
          </a:r>
        </a:p>
      </dgm:t>
    </dgm:pt>
    <dgm:pt modelId="{4A36357E-2A26-2E42-9669-28F2DE77FB66}" type="parTrans" cxnId="{83AF1539-C559-3243-B6E4-3C1877F923BF}">
      <dgm:prSet/>
      <dgm:spPr/>
      <dgm:t>
        <a:bodyPr/>
        <a:lstStyle/>
        <a:p>
          <a:endParaRPr lang="en-US"/>
        </a:p>
      </dgm:t>
    </dgm:pt>
    <dgm:pt modelId="{A84C8389-3899-F64D-8E8D-789CA1D59AB9}" type="sibTrans" cxnId="{83AF1539-C559-3243-B6E4-3C1877F923BF}">
      <dgm:prSet/>
      <dgm:spPr/>
      <dgm:t>
        <a:bodyPr/>
        <a:lstStyle/>
        <a:p>
          <a:endParaRPr lang="en-US"/>
        </a:p>
      </dgm:t>
    </dgm:pt>
    <dgm:pt modelId="{B1893E35-D90F-9046-A86A-FAE030680BD6}">
      <dgm:prSet phldrT="[Text]"/>
      <dgm:spPr/>
      <dgm:t>
        <a:bodyPr/>
        <a:lstStyle/>
        <a:p>
          <a:r>
            <a:rPr lang="en-US" dirty="0"/>
            <a:t>Applying min function for each customer on the calculated date column gives the Recency of the customer.</a:t>
          </a:r>
        </a:p>
      </dgm:t>
    </dgm:pt>
    <dgm:pt modelId="{18BEC080-A744-2046-B0F9-9EF5A25C97D9}" type="parTrans" cxnId="{CCCAC4DF-30E0-0E48-A51B-A0F408C4A990}">
      <dgm:prSet/>
      <dgm:spPr/>
      <dgm:t>
        <a:bodyPr/>
        <a:lstStyle/>
        <a:p>
          <a:endParaRPr lang="en-US"/>
        </a:p>
      </dgm:t>
    </dgm:pt>
    <dgm:pt modelId="{C4643427-4BF0-5B4B-AAB3-0BE88A390A9A}" type="sibTrans" cxnId="{CCCAC4DF-30E0-0E48-A51B-A0F408C4A990}">
      <dgm:prSet/>
      <dgm:spPr/>
      <dgm:t>
        <a:bodyPr/>
        <a:lstStyle/>
        <a:p>
          <a:endParaRPr lang="en-US"/>
        </a:p>
      </dgm:t>
    </dgm:pt>
    <dgm:pt modelId="{2111CF45-2D53-C343-8C24-44412B13EAC5}">
      <dgm:prSet phldrT="[Text]"/>
      <dgm:spPr/>
      <dgm:t>
        <a:bodyPr/>
        <a:lstStyle/>
        <a:p>
          <a:r>
            <a:rPr lang="en-US" dirty="0"/>
            <a:t>Max transaction date and customer invoice date difference is calculated.</a:t>
          </a:r>
        </a:p>
      </dgm:t>
    </dgm:pt>
    <dgm:pt modelId="{3258988A-3507-1B49-831C-E4CC53A075CC}" type="parTrans" cxnId="{5CD2D462-E65A-DC4C-9DD9-94E6EA510089}">
      <dgm:prSet/>
      <dgm:spPr/>
      <dgm:t>
        <a:bodyPr/>
        <a:lstStyle/>
        <a:p>
          <a:endParaRPr lang="en-US"/>
        </a:p>
      </dgm:t>
    </dgm:pt>
    <dgm:pt modelId="{BDC01209-5962-1948-9EA0-4837FF9E939D}" type="sibTrans" cxnId="{5CD2D462-E65A-DC4C-9DD9-94E6EA510089}">
      <dgm:prSet/>
      <dgm:spPr/>
      <dgm:t>
        <a:bodyPr/>
        <a:lstStyle/>
        <a:p>
          <a:endParaRPr lang="en-US"/>
        </a:p>
      </dgm:t>
    </dgm:pt>
    <dgm:pt modelId="{078769C6-4900-3146-B803-677903AA5465}">
      <dgm:prSet phldrT="[Text]"/>
      <dgm:spPr/>
      <dgm:t>
        <a:bodyPr/>
        <a:lstStyle/>
        <a:p>
          <a:r>
            <a:rPr lang="en-US" dirty="0"/>
            <a:t>Aggregated amount spent is termed as Monetary.</a:t>
          </a:r>
        </a:p>
      </dgm:t>
    </dgm:pt>
    <dgm:pt modelId="{AB1210E8-A5A9-9944-901C-6EDFE2AEB0FF}" type="parTrans" cxnId="{7F042567-9BD0-3049-B704-6F096757324A}">
      <dgm:prSet/>
      <dgm:spPr/>
      <dgm:t>
        <a:bodyPr/>
        <a:lstStyle/>
        <a:p>
          <a:endParaRPr lang="en-US"/>
        </a:p>
      </dgm:t>
    </dgm:pt>
    <dgm:pt modelId="{B1085234-C503-024E-B93A-68E912481714}" type="sibTrans" cxnId="{7F042567-9BD0-3049-B704-6F096757324A}">
      <dgm:prSet/>
      <dgm:spPr/>
      <dgm:t>
        <a:bodyPr/>
        <a:lstStyle/>
        <a:p>
          <a:endParaRPr lang="en-US"/>
        </a:p>
      </dgm:t>
    </dgm:pt>
    <dgm:pt modelId="{B01F2BF8-5F2A-E240-9990-232CA4DA8F72}" type="pres">
      <dgm:prSet presAssocID="{7730A35C-D093-F647-A91B-74EEE41AA893}" presName="Name0" presStyleCnt="0">
        <dgm:presLayoutVars>
          <dgm:dir/>
          <dgm:animLvl val="lvl"/>
          <dgm:resizeHandles val="exact"/>
        </dgm:presLayoutVars>
      </dgm:prSet>
      <dgm:spPr/>
    </dgm:pt>
    <dgm:pt modelId="{87479764-02EE-C449-A53D-FD4B30859DEE}" type="pres">
      <dgm:prSet presAssocID="{A9B99E32-FC2F-D042-A64A-DC5B47A561CE}" presName="composite" presStyleCnt="0"/>
      <dgm:spPr/>
    </dgm:pt>
    <dgm:pt modelId="{006DECDC-6A22-184E-B03A-B1394D1229E9}" type="pres">
      <dgm:prSet presAssocID="{A9B99E32-FC2F-D042-A64A-DC5B47A561C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612FAC-C6F2-B548-9B14-75550DE9DB00}" type="pres">
      <dgm:prSet presAssocID="{A9B99E32-FC2F-D042-A64A-DC5B47A561CE}" presName="desTx" presStyleLbl="alignAccFollowNode1" presStyleIdx="0" presStyleCnt="3">
        <dgm:presLayoutVars>
          <dgm:bulletEnabled val="1"/>
        </dgm:presLayoutVars>
      </dgm:prSet>
      <dgm:spPr/>
    </dgm:pt>
    <dgm:pt modelId="{D805CDA4-CF52-F145-9975-D0A640644830}" type="pres">
      <dgm:prSet presAssocID="{57E07414-9C74-0443-A3EF-EAC87FB8B2D6}" presName="space" presStyleCnt="0"/>
      <dgm:spPr/>
    </dgm:pt>
    <dgm:pt modelId="{7E125688-F6F3-CE4D-B3BE-D79408CDB9C2}" type="pres">
      <dgm:prSet presAssocID="{E27B8A89-CCD1-F746-9C3E-C8E81A6A62A7}" presName="composite" presStyleCnt="0"/>
      <dgm:spPr/>
    </dgm:pt>
    <dgm:pt modelId="{21BF970D-8460-0749-98D7-75FF3A71C573}" type="pres">
      <dgm:prSet presAssocID="{E27B8A89-CCD1-F746-9C3E-C8E81A6A62A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D88D9D-07F0-C14F-8438-EE1865619FF9}" type="pres">
      <dgm:prSet presAssocID="{E27B8A89-CCD1-F746-9C3E-C8E81A6A62A7}" presName="desTx" presStyleLbl="alignAccFollowNode1" presStyleIdx="1" presStyleCnt="3">
        <dgm:presLayoutVars>
          <dgm:bulletEnabled val="1"/>
        </dgm:presLayoutVars>
      </dgm:prSet>
      <dgm:spPr/>
    </dgm:pt>
    <dgm:pt modelId="{7354CD79-2CA5-4F46-ABDA-A7E4A2141D8E}" type="pres">
      <dgm:prSet presAssocID="{13B2F782-BD04-D34C-999C-968EF69D4327}" presName="space" presStyleCnt="0"/>
      <dgm:spPr/>
    </dgm:pt>
    <dgm:pt modelId="{767EDFE8-B6C0-B647-BDA1-44DB6008AD06}" type="pres">
      <dgm:prSet presAssocID="{3BCE106C-7E07-8A40-B40A-C2BA60F78F4B}" presName="composite" presStyleCnt="0"/>
      <dgm:spPr/>
    </dgm:pt>
    <dgm:pt modelId="{C7A98474-D353-0248-A162-3F2CD8B067E2}" type="pres">
      <dgm:prSet presAssocID="{3BCE106C-7E07-8A40-B40A-C2BA60F78F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660BE40-116B-D146-9D3F-8B76B4205EFE}" type="pres">
      <dgm:prSet presAssocID="{3BCE106C-7E07-8A40-B40A-C2BA60F78F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61D04-E7AE-3943-9DCF-C744C991C5F1}" type="presOf" srcId="{E27B8A89-CCD1-F746-9C3E-C8E81A6A62A7}" destId="{21BF970D-8460-0749-98D7-75FF3A71C573}" srcOrd="0" destOrd="0" presId="urn:microsoft.com/office/officeart/2005/8/layout/hList1"/>
    <dgm:cxn modelId="{6BEB5C13-B001-6845-835D-4D2E73961E73}" type="presOf" srcId="{2F799F4D-D666-544F-88A7-6D2B07C44F8D}" destId="{31612FAC-C6F2-B548-9B14-75550DE9DB00}" srcOrd="0" destOrd="0" presId="urn:microsoft.com/office/officeart/2005/8/layout/hList1"/>
    <dgm:cxn modelId="{91015F13-84A1-A441-91EC-24293B964CC9}" srcId="{7730A35C-D093-F647-A91B-74EEE41AA893}" destId="{E27B8A89-CCD1-F746-9C3E-C8E81A6A62A7}" srcOrd="1" destOrd="0" parTransId="{77AE3A34-3DF7-0843-B30D-E2F579F9AA5B}" sibTransId="{13B2F782-BD04-D34C-999C-968EF69D4327}"/>
    <dgm:cxn modelId="{EF7A3116-01A6-B242-85C9-89EA38004E7C}" type="presOf" srcId="{A9B99E32-FC2F-D042-A64A-DC5B47A561CE}" destId="{006DECDC-6A22-184E-B03A-B1394D1229E9}" srcOrd="0" destOrd="0" presId="urn:microsoft.com/office/officeart/2005/8/layout/hList1"/>
    <dgm:cxn modelId="{D224921A-E01E-4546-87F2-50E556B513DC}" type="presOf" srcId="{AE9B2466-100E-E643-8784-C0B8A64076B4}" destId="{F660BE40-116B-D146-9D3F-8B76B4205EFE}" srcOrd="0" destOrd="0" presId="urn:microsoft.com/office/officeart/2005/8/layout/hList1"/>
    <dgm:cxn modelId="{8A0BD71B-EF77-C24D-8556-866A992806C9}" srcId="{A9B99E32-FC2F-D042-A64A-DC5B47A561CE}" destId="{7F1EA2E9-64A2-7C48-A939-CE1225647D6C}" srcOrd="1" destOrd="0" parTransId="{C412EBA9-B512-C84C-B328-A7D92F04C658}" sibTransId="{70A99001-A5C4-024A-B049-04FC93DB0E32}"/>
    <dgm:cxn modelId="{609A421D-7351-2F4D-97CD-922867F8ADC8}" srcId="{A9B99E32-FC2F-D042-A64A-DC5B47A561CE}" destId="{2F799F4D-D666-544F-88A7-6D2B07C44F8D}" srcOrd="0" destOrd="0" parTransId="{B9AB32A7-D1D1-4843-93F0-7A0F2426F337}" sibTransId="{DEDA39D3-DB9D-7B42-95A5-2D48AF4874F6}"/>
    <dgm:cxn modelId="{11A82425-9CA4-0B49-B856-B561AAC84312}" type="presOf" srcId="{7F1EA2E9-64A2-7C48-A939-CE1225647D6C}" destId="{31612FAC-C6F2-B548-9B14-75550DE9DB00}" srcOrd="0" destOrd="1" presId="urn:microsoft.com/office/officeart/2005/8/layout/hList1"/>
    <dgm:cxn modelId="{24DA9C25-DA86-FA4C-A774-60B75A4BB122}" srcId="{E27B8A89-CCD1-F746-9C3E-C8E81A6A62A7}" destId="{FC3E5E48-51ED-5748-A256-8DD785960DA2}" srcOrd="1" destOrd="0" parTransId="{83C34D4D-71F4-0544-9BD8-2FE244E941D4}" sibTransId="{034088BA-6AF6-8C4A-A102-C6E319600CBA}"/>
    <dgm:cxn modelId="{A020862D-1F0B-9244-89EF-E7CB7CC64419}" srcId="{7730A35C-D093-F647-A91B-74EEE41AA893}" destId="{A9B99E32-FC2F-D042-A64A-DC5B47A561CE}" srcOrd="0" destOrd="0" parTransId="{03D9FDE2-4ECB-2A4F-A725-4C1DCEDCEA95}" sibTransId="{57E07414-9C74-0443-A3EF-EAC87FB8B2D6}"/>
    <dgm:cxn modelId="{83AF1539-C559-3243-B6E4-3C1877F923BF}" srcId="{3BCE106C-7E07-8A40-B40A-C2BA60F78F4B}" destId="{850FA05C-6D49-1343-90EC-32AE181479DF}" srcOrd="1" destOrd="0" parTransId="{4A36357E-2A26-2E42-9669-28F2DE77FB66}" sibTransId="{A84C8389-3899-F64D-8E8D-789CA1D59AB9}"/>
    <dgm:cxn modelId="{36F32C4D-023C-AA49-B309-D22768957EE7}" type="presOf" srcId="{FC3E5E48-51ED-5748-A256-8DD785960DA2}" destId="{41D88D9D-07F0-C14F-8438-EE1865619FF9}" srcOrd="0" destOrd="1" presId="urn:microsoft.com/office/officeart/2005/8/layout/hList1"/>
    <dgm:cxn modelId="{8768CD50-7982-F34D-B060-E78C179F31B0}" type="presOf" srcId="{B1893E35-D90F-9046-A86A-FAE030680BD6}" destId="{31612FAC-C6F2-B548-9B14-75550DE9DB00}" srcOrd="0" destOrd="3" presId="urn:microsoft.com/office/officeart/2005/8/layout/hList1"/>
    <dgm:cxn modelId="{10B24456-D06B-7C45-BB40-F932F8191413}" srcId="{3BCE106C-7E07-8A40-B40A-C2BA60F78F4B}" destId="{AE9B2466-100E-E643-8784-C0B8A64076B4}" srcOrd="0" destOrd="0" parTransId="{806400A6-5860-DA42-9CBD-07B12588EC46}" sibTransId="{DC1C07E6-BA25-2F49-A587-CD270C8F9DDF}"/>
    <dgm:cxn modelId="{7092C859-921F-A84D-8E04-318C57C51148}" srcId="{E27B8A89-CCD1-F746-9C3E-C8E81A6A62A7}" destId="{2595DCDC-B1D2-644F-A1BF-B2A84B6E7027}" srcOrd="0" destOrd="0" parTransId="{65C8EDDA-B2B8-F74C-A19E-9B7D05E98C52}" sibTransId="{219C7F31-FB52-BA4E-B716-2CD50E100935}"/>
    <dgm:cxn modelId="{6854EB61-6FB9-7942-92E1-13BDC0FCCB0B}" type="presOf" srcId="{2595DCDC-B1D2-644F-A1BF-B2A84B6E7027}" destId="{41D88D9D-07F0-C14F-8438-EE1865619FF9}" srcOrd="0" destOrd="0" presId="urn:microsoft.com/office/officeart/2005/8/layout/hList1"/>
    <dgm:cxn modelId="{5CD2D462-E65A-DC4C-9DD9-94E6EA510089}" srcId="{A9B99E32-FC2F-D042-A64A-DC5B47A561CE}" destId="{2111CF45-2D53-C343-8C24-44412B13EAC5}" srcOrd="2" destOrd="0" parTransId="{3258988A-3507-1B49-831C-E4CC53A075CC}" sibTransId="{BDC01209-5962-1948-9EA0-4837FF9E939D}"/>
    <dgm:cxn modelId="{7F042567-9BD0-3049-B704-6F096757324A}" srcId="{3BCE106C-7E07-8A40-B40A-C2BA60F78F4B}" destId="{078769C6-4900-3146-B803-677903AA5465}" srcOrd="2" destOrd="0" parTransId="{AB1210E8-A5A9-9944-901C-6EDFE2AEB0FF}" sibTransId="{B1085234-C503-024E-B93A-68E912481714}"/>
    <dgm:cxn modelId="{83D5636B-5F70-0848-9ECF-0ABCB8E16AB3}" type="presOf" srcId="{2111CF45-2D53-C343-8C24-44412B13EAC5}" destId="{31612FAC-C6F2-B548-9B14-75550DE9DB00}" srcOrd="0" destOrd="2" presId="urn:microsoft.com/office/officeart/2005/8/layout/hList1"/>
    <dgm:cxn modelId="{16125E78-0C40-8141-8E4F-3C51F2283F65}" srcId="{7730A35C-D093-F647-A91B-74EEE41AA893}" destId="{3BCE106C-7E07-8A40-B40A-C2BA60F78F4B}" srcOrd="2" destOrd="0" parTransId="{3B049A30-26A0-CB49-A6CB-9FB153D6D034}" sibTransId="{173461C2-63D0-F74C-96C5-FC8080B60CB4}"/>
    <dgm:cxn modelId="{B87178A6-66FC-464A-B09D-CD46DF08D00A}" type="presOf" srcId="{7730A35C-D093-F647-A91B-74EEE41AA893}" destId="{B01F2BF8-5F2A-E240-9990-232CA4DA8F72}" srcOrd="0" destOrd="0" presId="urn:microsoft.com/office/officeart/2005/8/layout/hList1"/>
    <dgm:cxn modelId="{BC0A4CAC-43C2-F24E-8410-6D15D10EF2B5}" type="presOf" srcId="{850FA05C-6D49-1343-90EC-32AE181479DF}" destId="{F660BE40-116B-D146-9D3F-8B76B4205EFE}" srcOrd="0" destOrd="1" presId="urn:microsoft.com/office/officeart/2005/8/layout/hList1"/>
    <dgm:cxn modelId="{5988EBCC-7D83-064D-9F7C-38EB6E702FCF}" type="presOf" srcId="{3BCE106C-7E07-8A40-B40A-C2BA60F78F4B}" destId="{C7A98474-D353-0248-A162-3F2CD8B067E2}" srcOrd="0" destOrd="0" presId="urn:microsoft.com/office/officeart/2005/8/layout/hList1"/>
    <dgm:cxn modelId="{1C2667DB-AB97-3846-AB82-BB5AC35BCD52}" type="presOf" srcId="{078769C6-4900-3146-B803-677903AA5465}" destId="{F660BE40-116B-D146-9D3F-8B76B4205EFE}" srcOrd="0" destOrd="2" presId="urn:microsoft.com/office/officeart/2005/8/layout/hList1"/>
    <dgm:cxn modelId="{CCCAC4DF-30E0-0E48-A51B-A0F408C4A990}" srcId="{A9B99E32-FC2F-D042-A64A-DC5B47A561CE}" destId="{B1893E35-D90F-9046-A86A-FAE030680BD6}" srcOrd="3" destOrd="0" parTransId="{18BEC080-A744-2046-B0F9-9EF5A25C97D9}" sibTransId="{C4643427-4BF0-5B4B-AAB3-0BE88A390A9A}"/>
    <dgm:cxn modelId="{ACD534A0-D506-AC4F-852B-04D3836BCFED}" type="presParOf" srcId="{B01F2BF8-5F2A-E240-9990-232CA4DA8F72}" destId="{87479764-02EE-C449-A53D-FD4B30859DEE}" srcOrd="0" destOrd="0" presId="urn:microsoft.com/office/officeart/2005/8/layout/hList1"/>
    <dgm:cxn modelId="{4C37E456-852E-8548-BFAE-7860BB79C72C}" type="presParOf" srcId="{87479764-02EE-C449-A53D-FD4B30859DEE}" destId="{006DECDC-6A22-184E-B03A-B1394D1229E9}" srcOrd="0" destOrd="0" presId="urn:microsoft.com/office/officeart/2005/8/layout/hList1"/>
    <dgm:cxn modelId="{BF305798-B9EB-984A-B3B5-C8FB15FFB1E4}" type="presParOf" srcId="{87479764-02EE-C449-A53D-FD4B30859DEE}" destId="{31612FAC-C6F2-B548-9B14-75550DE9DB00}" srcOrd="1" destOrd="0" presId="urn:microsoft.com/office/officeart/2005/8/layout/hList1"/>
    <dgm:cxn modelId="{E3C9CEEF-DC29-E549-8F6B-7844370F702C}" type="presParOf" srcId="{B01F2BF8-5F2A-E240-9990-232CA4DA8F72}" destId="{D805CDA4-CF52-F145-9975-D0A640644830}" srcOrd="1" destOrd="0" presId="urn:microsoft.com/office/officeart/2005/8/layout/hList1"/>
    <dgm:cxn modelId="{A83F48B6-284D-F041-A364-844F3EA2DCBA}" type="presParOf" srcId="{B01F2BF8-5F2A-E240-9990-232CA4DA8F72}" destId="{7E125688-F6F3-CE4D-B3BE-D79408CDB9C2}" srcOrd="2" destOrd="0" presId="urn:microsoft.com/office/officeart/2005/8/layout/hList1"/>
    <dgm:cxn modelId="{2A23BFF1-8325-BA4E-A7A6-FD3E09C91061}" type="presParOf" srcId="{7E125688-F6F3-CE4D-B3BE-D79408CDB9C2}" destId="{21BF970D-8460-0749-98D7-75FF3A71C573}" srcOrd="0" destOrd="0" presId="urn:microsoft.com/office/officeart/2005/8/layout/hList1"/>
    <dgm:cxn modelId="{2B9B2963-D35E-BE41-83CC-5F690CCE0974}" type="presParOf" srcId="{7E125688-F6F3-CE4D-B3BE-D79408CDB9C2}" destId="{41D88D9D-07F0-C14F-8438-EE1865619FF9}" srcOrd="1" destOrd="0" presId="urn:microsoft.com/office/officeart/2005/8/layout/hList1"/>
    <dgm:cxn modelId="{5406766C-360D-CD44-9EDA-D856A8C69787}" type="presParOf" srcId="{B01F2BF8-5F2A-E240-9990-232CA4DA8F72}" destId="{7354CD79-2CA5-4F46-ABDA-A7E4A2141D8E}" srcOrd="3" destOrd="0" presId="urn:microsoft.com/office/officeart/2005/8/layout/hList1"/>
    <dgm:cxn modelId="{DA45F3C1-4AD7-CA45-891C-ACB8237719FF}" type="presParOf" srcId="{B01F2BF8-5F2A-E240-9990-232CA4DA8F72}" destId="{767EDFE8-B6C0-B647-BDA1-44DB6008AD06}" srcOrd="4" destOrd="0" presId="urn:microsoft.com/office/officeart/2005/8/layout/hList1"/>
    <dgm:cxn modelId="{83BF3FAB-222D-B946-B88B-261B365A71A6}" type="presParOf" srcId="{767EDFE8-B6C0-B647-BDA1-44DB6008AD06}" destId="{C7A98474-D353-0248-A162-3F2CD8B067E2}" srcOrd="0" destOrd="0" presId="urn:microsoft.com/office/officeart/2005/8/layout/hList1"/>
    <dgm:cxn modelId="{9991B94D-98BF-C147-9D16-59CAFBBC9C98}" type="presParOf" srcId="{767EDFE8-B6C0-B647-BDA1-44DB6008AD06}" destId="{F660BE40-116B-D146-9D3F-8B76B4205E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DECDC-6A22-184E-B03A-B1394D1229E9}">
      <dsp:nvSpPr>
        <dsp:cNvPr id="0" name=""/>
        <dsp:cNvSpPr/>
      </dsp:nvSpPr>
      <dsp:spPr>
        <a:xfrm>
          <a:off x="3235" y="5478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Recency</a:t>
          </a:r>
        </a:p>
      </dsp:txBody>
      <dsp:txXfrm>
        <a:off x="3235" y="5478"/>
        <a:ext cx="3154312" cy="547200"/>
      </dsp:txXfrm>
    </dsp:sp>
    <dsp:sp modelId="{31612FAC-C6F2-B548-9B14-75550DE9DB00}">
      <dsp:nvSpPr>
        <dsp:cNvPr id="0" name=""/>
        <dsp:cNvSpPr/>
      </dsp:nvSpPr>
      <dsp:spPr>
        <a:xfrm>
          <a:off x="3235" y="552678"/>
          <a:ext cx="3154312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InvoiceDate attribute provides the date information when the customer purchased.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 InvoiceDate of the entire dataset is calculated as most recent transaction date.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 transaction date and customer invoice date difference is calculated.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Applying min function for each customer on the calculated date column gives the Recency of the customer.</a:t>
          </a:r>
        </a:p>
      </dsp:txBody>
      <dsp:txXfrm>
        <a:off x="3235" y="552678"/>
        <a:ext cx="3154312" cy="4485329"/>
      </dsp:txXfrm>
    </dsp:sp>
    <dsp:sp modelId="{21BF970D-8460-0749-98D7-75FF3A71C573}">
      <dsp:nvSpPr>
        <dsp:cNvPr id="0" name=""/>
        <dsp:cNvSpPr/>
      </dsp:nvSpPr>
      <dsp:spPr>
        <a:xfrm>
          <a:off x="3599151" y="5478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Frequency</a:t>
          </a:r>
        </a:p>
      </dsp:txBody>
      <dsp:txXfrm>
        <a:off x="3599151" y="5478"/>
        <a:ext cx="3154312" cy="547200"/>
      </dsp:txXfrm>
    </dsp:sp>
    <dsp:sp modelId="{41D88D9D-07F0-C14F-8438-EE1865619FF9}">
      <dsp:nvSpPr>
        <dsp:cNvPr id="0" name=""/>
        <dsp:cNvSpPr/>
      </dsp:nvSpPr>
      <dsp:spPr>
        <a:xfrm>
          <a:off x="3599151" y="552678"/>
          <a:ext cx="3154312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 Each customer, no (count) of transactions made in the dataset is calculated.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Calculated value is named as Frequency.</a:t>
          </a:r>
        </a:p>
      </dsp:txBody>
      <dsp:txXfrm>
        <a:off x="3599151" y="552678"/>
        <a:ext cx="3154312" cy="4485329"/>
      </dsp:txXfrm>
    </dsp:sp>
    <dsp:sp modelId="{C7A98474-D353-0248-A162-3F2CD8B067E2}">
      <dsp:nvSpPr>
        <dsp:cNvPr id="0" name=""/>
        <dsp:cNvSpPr/>
      </dsp:nvSpPr>
      <dsp:spPr>
        <a:xfrm>
          <a:off x="7195068" y="5478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Monetary</a:t>
          </a:r>
        </a:p>
      </dsp:txBody>
      <dsp:txXfrm>
        <a:off x="7195068" y="5478"/>
        <a:ext cx="3154312" cy="547200"/>
      </dsp:txXfrm>
    </dsp:sp>
    <dsp:sp modelId="{F660BE40-116B-D146-9D3F-8B76B4205EFE}">
      <dsp:nvSpPr>
        <dsp:cNvPr id="0" name=""/>
        <dsp:cNvSpPr/>
      </dsp:nvSpPr>
      <dsp:spPr>
        <a:xfrm>
          <a:off x="7195068" y="552678"/>
          <a:ext cx="3154312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UnitPrice and Quantity attributed are multiplied to calculate the amount spent by the customer for each transaction.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 each customer total amount spent is calculated by using sum function.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Aggregated amount spent is termed as Monetary.</a:t>
          </a:r>
        </a:p>
      </dsp:txBody>
      <dsp:txXfrm>
        <a:off x="7195068" y="552678"/>
        <a:ext cx="3154312" cy="448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10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6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3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6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E504-02CF-8C46-B7F7-8FC3AF84CFC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DFDC-BE4F-9289-9DDF-B4A884486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3E58-0BC7-925F-F75A-F4310FE5C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K-Means and DBSCAN Clustering: A Comparative Study</a:t>
            </a:r>
          </a:p>
          <a:p>
            <a:r>
              <a:rPr lang="en-US" dirty="0"/>
              <a:t>- Abhishek Puppala, Neelapu Tirumalesh Reddy, Deval Shaileshkumar Mali, Jashwanth Kalyan Polavarapu</a:t>
            </a:r>
          </a:p>
        </p:txBody>
      </p:sp>
    </p:spTree>
    <p:extLst>
      <p:ext uri="{BB962C8B-B14F-4D97-AF65-F5344CB8AC3E}">
        <p14:creationId xmlns:p14="http://schemas.microsoft.com/office/powerpoint/2010/main" val="14005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7C94-19FB-F277-3093-6E6F511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Values Calculation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0E507A-68B2-2BE9-5042-748D9D89A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026718"/>
              </p:ext>
            </p:extLst>
          </p:nvPr>
        </p:nvGraphicFramePr>
        <p:xfrm>
          <a:off x="677334" y="1443038"/>
          <a:ext cx="10352616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99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C71F-E3AC-A0BE-4C3F-F9711B4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49A48-7111-B87D-9E5D-5DAA4D7D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2" y="2247030"/>
            <a:ext cx="4865916" cy="365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D7C61-1E3A-A27E-E0EE-EF90B187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43" y="2247030"/>
            <a:ext cx="4954490" cy="37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813E-AFDE-CF5B-B94B-0A3C5626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A0FFF-E20B-AA4D-69A9-B31E56791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544" y="2002424"/>
            <a:ext cx="4341080" cy="388143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076EA-8C01-1D67-89D8-212FE082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" y="2002425"/>
            <a:ext cx="49225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DAAD-1616-524D-43CF-C58C5B59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3F17-67B1-0BBD-5778-46CC00A6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09" y="1774521"/>
            <a:ext cx="5906718" cy="4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8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E471-44A8-C3B1-1834-86901BE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4888-B259-B8EC-3826-EBCA7EAE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selected Dataset with RFM values, K-Means algorithm performed better generating the clusters than DBSCAN. </a:t>
            </a:r>
          </a:p>
          <a:p>
            <a:pPr lvl="1"/>
            <a:r>
              <a:rPr lang="en-US" dirty="0"/>
              <a:t>Comparison done based on the silhouette scores of the formed clusters</a:t>
            </a:r>
          </a:p>
          <a:p>
            <a:r>
              <a:rPr lang="en-US" dirty="0"/>
              <a:t>Time taken to model the data and form the clusters. </a:t>
            </a:r>
          </a:p>
          <a:p>
            <a:pPr lvl="1"/>
            <a:r>
              <a:rPr lang="en-US" dirty="0"/>
              <a:t>K – Means is faster than DBSCAN most times.</a:t>
            </a:r>
          </a:p>
        </p:txBody>
      </p:sp>
    </p:spTree>
    <p:extLst>
      <p:ext uri="{BB962C8B-B14F-4D97-AF65-F5344CB8AC3E}">
        <p14:creationId xmlns:p14="http://schemas.microsoft.com/office/powerpoint/2010/main" val="4594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EBAF-1E66-A656-F849-ADD0F91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1468C-20E5-2185-0F4C-7DFBE3841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Clustering is the classification of objects into different groups, or more precisely, partitioning of a data set into subsets =&gt; clusters.</a:t>
                </a:r>
              </a:p>
              <a:p>
                <a:r>
                  <a:rPr lang="en-US" dirty="0"/>
                  <a:t>Data points in each cluster share common trait/behavior according to some defined distance measure.</a:t>
                </a:r>
              </a:p>
              <a:p>
                <a:r>
                  <a:rPr lang="en-US" dirty="0"/>
                  <a:t>Distance measure defines how the similarity of two elements is calculated and influences the shape of the cluster.</a:t>
                </a:r>
              </a:p>
              <a:p>
                <a:pPr lvl="1"/>
                <a:r>
                  <a:rPr lang="en-US" dirty="0"/>
                  <a:t>Euclidean Distance:</a:t>
                </a:r>
              </a:p>
              <a:p>
                <a:pPr lvl="2"/>
                <a:r>
                  <a:rPr lang="en-US" dirty="0"/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Clustering Algorithms used:</a:t>
                </a:r>
              </a:p>
              <a:p>
                <a:pPr lvl="1"/>
                <a:r>
                  <a:rPr lang="en-US" dirty="0"/>
                  <a:t>K – Means</a:t>
                </a:r>
              </a:p>
              <a:p>
                <a:pPr lvl="1"/>
                <a:r>
                  <a:rPr lang="en-US" dirty="0"/>
                  <a:t>DBSCAN</a:t>
                </a:r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1468C-20E5-2185-0F4C-7DFBE3841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C8A4-B411-BF1C-61A8-76D4D60A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CAE22-3BEF-5165-4E5C-FEC0C5D4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Clustering Algorithm to cluster ‘n’ objects based on attributes into k partitions, where k &lt; n.</a:t>
                </a:r>
              </a:p>
              <a:p>
                <a:r>
                  <a:rPr lang="en-US" dirty="0"/>
                  <a:t>An algorithms for partitioning (or clustering) N data points into K disjoint subsets S</a:t>
                </a:r>
                <a:r>
                  <a:rPr lang="en-US" baseline="-25000" dirty="0"/>
                  <a:t>i</a:t>
                </a:r>
                <a:r>
                  <a:rPr lang="en-US" dirty="0"/>
                  <a:t> containing data points so as to minimize the sum-of-squares criterion.</a:t>
                </a:r>
              </a:p>
              <a:p>
                <a:pPr marL="0" indent="0" algn="ctr">
                  <a:buNone/>
                </a:pPr>
                <a:r>
                  <a:rPr lang="en-US" dirty="0"/>
                  <a:t>J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x is a vector representing the data point and x</a:t>
                </a:r>
                <a:r>
                  <a:rPr lang="en-US" baseline="-25000" dirty="0"/>
                  <a:t>i </a:t>
                </a:r>
                <a:r>
                  <a:rPr lang="en-US" dirty="0"/>
                  <a:t>is the geometric centroid of the data points in S</a:t>
                </a:r>
                <a:r>
                  <a:rPr lang="en-US" baseline="-25000" dirty="0"/>
                  <a:t>j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Clustering is done by minimizing the sum of squares of distances between data and the corresponding cluster centroid.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CAE22-3BEF-5165-4E5C-FEC0C5D4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9348-17B7-1B5C-5F19-5B91C0F0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378-5321-593D-4F4C-53E50A1D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 for Density-Based Spatial Clustering of Applications with Noise</a:t>
            </a:r>
          </a:p>
          <a:p>
            <a:r>
              <a:rPr lang="en-US" dirty="0"/>
              <a:t>Density based clustering locates regions of high density that are separated from one another by regions of low density.</a:t>
            </a:r>
          </a:p>
          <a:p>
            <a:pPr lvl="1"/>
            <a:r>
              <a:rPr lang="en-US" dirty="0"/>
              <a:t>Density = number of points within a specified radius (eps)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Input =&gt; N objects to be clustered and global parameters Eps, </a:t>
            </a:r>
            <a:r>
              <a:rPr lang="en-US" dirty="0" err="1"/>
              <a:t>MinPts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=&gt; Cluster of objects.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0413-E226-18C8-561E-6633A8A6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7AA6-732D-EAE5-0308-E51FDD0E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 helps the organizations/companies understand their customer base and can target or design new products specific to a sub-group of the customers.</a:t>
            </a:r>
          </a:p>
          <a:p>
            <a:r>
              <a:rPr lang="en-US" dirty="0"/>
              <a:t>Business can determine which niche market best fits the unique product they produce, which enables the business to maintain a sizable market share and maintain its competitive edge over other market participants.</a:t>
            </a:r>
          </a:p>
          <a:p>
            <a:r>
              <a:rPr lang="en-US" dirty="0"/>
              <a:t>Segmentation can be achieved focusing on different attributes such as behavioral, geographic, demographic etc.,</a:t>
            </a:r>
          </a:p>
          <a:p>
            <a:r>
              <a:rPr lang="en-US" dirty="0"/>
              <a:t>Segmentation focuses on behavioral data as it is the most efficient and practical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4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84D7-A782-72BB-472C-D8E3855B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DAAF-2140-0E2F-FA1F-38386BCA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RFM known for the values based on Recency, Frequency and Monetary.</a:t>
            </a:r>
          </a:p>
          <a:p>
            <a:r>
              <a:rPr lang="en-US" dirty="0"/>
              <a:t>Recency:</a:t>
            </a:r>
          </a:p>
          <a:p>
            <a:pPr lvl="1"/>
            <a:r>
              <a:rPr lang="en-US" dirty="0"/>
              <a:t>Refers to how often times a customer awaits before making subsequent purchase.</a:t>
            </a:r>
          </a:p>
          <a:p>
            <a:r>
              <a:rPr lang="en-US" dirty="0"/>
              <a:t>Frequency:</a:t>
            </a:r>
          </a:p>
          <a:p>
            <a:pPr lvl="1"/>
            <a:r>
              <a:rPr lang="en-US" dirty="0"/>
              <a:t>Measurement of how frequently a customer made a purchase over a given time frame.</a:t>
            </a:r>
          </a:p>
          <a:p>
            <a:pPr lvl="1"/>
            <a:r>
              <a:rPr lang="en-US" dirty="0"/>
              <a:t>Higher values suggests that clients are more devoted to the business, while the lower values suggests the opposite.</a:t>
            </a:r>
          </a:p>
          <a:p>
            <a:r>
              <a:rPr lang="en-US" dirty="0"/>
              <a:t>Monetary:</a:t>
            </a:r>
          </a:p>
          <a:p>
            <a:pPr lvl="1"/>
            <a:r>
              <a:rPr lang="en-US" dirty="0"/>
              <a:t>Money spent by a consumer during the specified time period.</a:t>
            </a:r>
          </a:p>
        </p:txBody>
      </p:sp>
    </p:spTree>
    <p:extLst>
      <p:ext uri="{BB962C8B-B14F-4D97-AF65-F5344CB8AC3E}">
        <p14:creationId xmlns:p14="http://schemas.microsoft.com/office/powerpoint/2010/main" val="31286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AA3C-2835-F6A6-E51E-96086F0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using Online Retail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41E-EE9C-8A03-DD3E-576C4802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Link: </a:t>
            </a:r>
            <a:r>
              <a:rPr lang="en-US" dirty="0">
                <a:hlinkClick r:id="rId2"/>
              </a:rPr>
              <a:t>https://archive.ics.uci.edu/ml/datasets/online+retail</a:t>
            </a:r>
            <a:endParaRPr lang="en-US" dirty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InvoiceNo – Six digit unique number for each transaction.</a:t>
            </a:r>
          </a:p>
          <a:p>
            <a:pPr lvl="1"/>
            <a:r>
              <a:rPr lang="en-US" dirty="0"/>
              <a:t>StockCode – Discrete value allocated to each individual product.</a:t>
            </a:r>
          </a:p>
          <a:p>
            <a:pPr lvl="1"/>
            <a:r>
              <a:rPr lang="en-US" dirty="0"/>
              <a:t>Description – Name or Description of the item.</a:t>
            </a:r>
          </a:p>
          <a:p>
            <a:pPr lvl="1"/>
            <a:r>
              <a:rPr lang="en-US" dirty="0"/>
              <a:t>Quantity – Volume of each purchase made in a single trade.</a:t>
            </a:r>
          </a:p>
          <a:p>
            <a:pPr lvl="1"/>
            <a:r>
              <a:rPr lang="en-US" dirty="0"/>
              <a:t>InvoiceDate – Timestamp when the invoice was generated.</a:t>
            </a:r>
          </a:p>
          <a:p>
            <a:pPr lvl="1"/>
            <a:r>
              <a:rPr lang="en-US" dirty="0"/>
              <a:t>UnitPrice – Production cost of the goods.</a:t>
            </a:r>
          </a:p>
          <a:p>
            <a:pPr lvl="1"/>
            <a:r>
              <a:rPr lang="en-US" dirty="0"/>
              <a:t>CustomerID – Each user is identified by a distinct autoincremented number.</a:t>
            </a:r>
          </a:p>
          <a:p>
            <a:pPr lvl="1"/>
            <a:r>
              <a:rPr lang="en-US" dirty="0"/>
              <a:t>Country = Country Name, title of the nation in which the client lives.</a:t>
            </a:r>
          </a:p>
        </p:txBody>
      </p:sp>
    </p:spTree>
    <p:extLst>
      <p:ext uri="{BB962C8B-B14F-4D97-AF65-F5344CB8AC3E}">
        <p14:creationId xmlns:p14="http://schemas.microsoft.com/office/powerpoint/2010/main" val="11283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111-D3AD-ACBA-4F8A-B74DEC73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Distribution – Outliers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E6B5D-B0B4-05D9-40AC-5F18526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4" y="2798159"/>
            <a:ext cx="6654714" cy="385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3293C6-9FCB-2276-EFBA-6F63D9F0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29713" cy="808079"/>
          </a:xfrm>
        </p:spPr>
        <p:txBody>
          <a:bodyPr/>
          <a:lstStyle/>
          <a:p>
            <a:r>
              <a:rPr lang="en-US" dirty="0"/>
              <a:t>United Kingdom comprises of 98% data and all the other countries data is considered as outliers and dropped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1042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2E-1A46-7C8B-6B4C-97053336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Distribution – Outliers 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CFCF-286C-238F-D7A4-823C52DE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3" y="2634588"/>
            <a:ext cx="6131194" cy="39895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F7466A-AF14-81A9-96E8-F85AC5FF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5658"/>
          </a:xfrm>
        </p:spPr>
        <p:txBody>
          <a:bodyPr/>
          <a:lstStyle/>
          <a:p>
            <a:r>
              <a:rPr lang="en-US" dirty="0"/>
              <a:t>Year 2010 data is dropped from the dataset as it is not having enough volume.</a:t>
            </a:r>
          </a:p>
        </p:txBody>
      </p:sp>
    </p:spTree>
    <p:extLst>
      <p:ext uri="{BB962C8B-B14F-4D97-AF65-F5344CB8AC3E}">
        <p14:creationId xmlns:p14="http://schemas.microsoft.com/office/powerpoint/2010/main" val="3277637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{793EC500-5D81-424A-9577-B83CAF4CCE2C}tf10001060</Template>
  <TotalTime>118</TotalTime>
  <Words>777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Customer Segmentation</vt:lpstr>
      <vt:lpstr>Clustering</vt:lpstr>
      <vt:lpstr>K – Means Clustering</vt:lpstr>
      <vt:lpstr>DBSCAN Clustering</vt:lpstr>
      <vt:lpstr>Customer Segmentation</vt:lpstr>
      <vt:lpstr>RFM Analysis</vt:lpstr>
      <vt:lpstr>Customer Segmentation using Online Retail Dataset</vt:lpstr>
      <vt:lpstr>Country Distribution – Outliers </vt:lpstr>
      <vt:lpstr>Year Distribution – Outliers contd.</vt:lpstr>
      <vt:lpstr>RFM Values Calculation</vt:lpstr>
      <vt:lpstr>K – Means Clustering</vt:lpstr>
      <vt:lpstr>DBSCAN Clustering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Neelapu, Tirumalesh Reddy</dc:creator>
  <cp:lastModifiedBy>Neelapu, Tirumalesh Reddy</cp:lastModifiedBy>
  <cp:revision>3</cp:revision>
  <dcterms:created xsi:type="dcterms:W3CDTF">2022-12-12T02:01:17Z</dcterms:created>
  <dcterms:modified xsi:type="dcterms:W3CDTF">2022-12-12T04:25:12Z</dcterms:modified>
</cp:coreProperties>
</file>