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61" r:id="rId6"/>
    <p:sldId id="262" r:id="rId7"/>
    <p:sldId id="263" r:id="rId8"/>
    <p:sldId id="265" r:id="rId9"/>
    <p:sldId id="266" r:id="rId10"/>
    <p:sldId id="293" r:id="rId11"/>
    <p:sldId id="294" r:id="rId12"/>
    <p:sldId id="267" r:id="rId13"/>
    <p:sldId id="269" r:id="rId15"/>
    <p:sldId id="270" r:id="rId16"/>
    <p:sldId id="271" r:id="rId17"/>
    <p:sldId id="272" r:id="rId18"/>
    <p:sldId id="275" r:id="rId19"/>
    <p:sldId id="277" r:id="rId20"/>
    <p:sldId id="276" r:id="rId21"/>
    <p:sldId id="297" r:id="rId22"/>
    <p:sldId id="298" r:id="rId23"/>
    <p:sldId id="299" r:id="rId24"/>
    <p:sldId id="279" r:id="rId25"/>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nên</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có</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một</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nền</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tảng</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toán</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học</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chặt</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chẽ</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để</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đảm</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bảo</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rằng</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kết</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quả</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tìm</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được</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là</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chính</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xác</a:t>
            </a:r>
            <a:endParaRPr lang="en-US" dirty="0" err="1">
              <a:latin typeface="Arial" panose="020B0604020202020204" pitchFamily="34" charset="0"/>
              <a:cs typeface="Arial" panose="020B0604020202020204" pitchFamily="34" charset="0"/>
              <a:sym typeface="+mn-ea"/>
            </a:endParaRP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b="1"/>
              <a:t>Machine Learning</a:t>
            </a:r>
            <a:br>
              <a:rPr lang="en-US"/>
            </a:br>
            <a:br>
              <a:rPr lang="en-US"/>
            </a:br>
            <a:r>
              <a:rPr lang="en-US" sz="3200" b="1">
                <a:solidFill>
                  <a:srgbClr val="FFFF00"/>
                </a:solidFill>
              </a:rPr>
              <a:t>Project: Chẩn đoán các loại bệnh do rối loạn nhịp tim gây ra</a:t>
            </a:r>
            <a:endParaRPr lang="en-US" sz="3200" b="1">
              <a:solidFill>
                <a:srgbClr val="FFFF00"/>
              </a:solidFill>
            </a:endParaRPr>
          </a:p>
        </p:txBody>
      </p:sp>
      <p:sp>
        <p:nvSpPr>
          <p:cNvPr id="3" name="Subtitle 2"/>
          <p:cNvSpPr>
            <a:spLocks noGrp="1"/>
          </p:cNvSpPr>
          <p:nvPr>
            <p:ph type="subTitle" idx="1"/>
          </p:nvPr>
        </p:nvSpPr>
        <p:spPr>
          <a:xfrm>
            <a:off x="1524000" y="3602355"/>
            <a:ext cx="9354185" cy="2209165"/>
          </a:xfrm>
        </p:spPr>
        <p:txBody>
          <a:bodyPr>
            <a:normAutofit/>
          </a:bodyPr>
          <a:p>
            <a:pPr marL="1371600" lvl="3" indent="0" algn="l">
              <a:buNone/>
            </a:pPr>
            <a:r>
              <a:rPr lang="en-US">
                <a:solidFill>
                  <a:schemeClr val="tx1"/>
                </a:solidFill>
              </a:rPr>
              <a:t>Giảng viên hướng dẫn :            TS. VŨ QUANG HUY </a:t>
            </a:r>
            <a:endParaRPr lang="en-US">
              <a:solidFill>
                <a:schemeClr val="tx1"/>
              </a:solidFill>
            </a:endParaRPr>
          </a:p>
          <a:p>
            <a:pPr marL="1371600" lvl="3" indent="0" algn="l">
              <a:buNone/>
            </a:pPr>
            <a:r>
              <a:rPr lang="en-US">
                <a:solidFill>
                  <a:schemeClr val="tx1"/>
                </a:solidFill>
              </a:rPr>
              <a:t>Thành viên:</a:t>
            </a:r>
            <a:endParaRPr lang="en-US">
              <a:solidFill>
                <a:schemeClr val="tx1"/>
              </a:solidFill>
            </a:endParaRPr>
          </a:p>
          <a:p>
            <a:pPr marL="1371600" lvl="3" indent="0" algn="l">
              <a:buNone/>
            </a:pPr>
            <a:r>
              <a:rPr lang="en-US">
                <a:solidFill>
                  <a:schemeClr val="tx1"/>
                </a:solidFill>
              </a:rPr>
              <a:t>LỤC THỚI SANG      	    15110116</a:t>
            </a:r>
            <a:endParaRPr lang="en-US">
              <a:solidFill>
                <a:schemeClr val="tx1"/>
              </a:solidFill>
            </a:endParaRPr>
          </a:p>
          <a:p>
            <a:pPr marL="1371600" lvl="3" indent="0" algn="l">
              <a:buNone/>
            </a:pPr>
            <a:r>
              <a:rPr lang="en-US">
                <a:solidFill>
                  <a:schemeClr val="tx1"/>
                </a:solidFill>
              </a:rPr>
              <a:t>TRẦN QUANG VINH             15110151</a:t>
            </a:r>
            <a:endParaRPr lang="en-US">
              <a:solidFill>
                <a:schemeClr val="tx1"/>
              </a:solidFill>
            </a:endParaRPr>
          </a:p>
          <a:p>
            <a:pPr marL="1371600" lvl="3" indent="0" algn="l">
              <a:buNone/>
            </a:pPr>
            <a:r>
              <a:rPr lang="en-US">
                <a:solidFill>
                  <a:schemeClr val="tx1"/>
                </a:solidFill>
              </a:rPr>
              <a:t>ĐOÀN NHẬT ANH                 15110003</a:t>
            </a:r>
            <a:endParaRPr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Thuật toán</a:t>
            </a:r>
            <a:endParaRPr lang="en-US" b="1"/>
          </a:p>
        </p:txBody>
      </p:sp>
      <p:sp>
        <p:nvSpPr>
          <p:cNvPr id="3" name="Content Placeholder 2"/>
          <p:cNvSpPr>
            <a:spLocks noGrp="1"/>
          </p:cNvSpPr>
          <p:nvPr>
            <p:ph sz="half" idx="1"/>
          </p:nvPr>
        </p:nvSpPr>
        <p:spPr>
          <a:xfrm>
            <a:off x="609600" y="1174750"/>
            <a:ext cx="11313795" cy="4953000"/>
          </a:xfrm>
        </p:spPr>
        <p:txBody>
          <a:bodyPr/>
          <a:p>
            <a:r>
              <a:rPr lang="en-US" sz="2800">
                <a:sym typeface="+mn-ea"/>
              </a:rPr>
              <a:t>Principal Component Analysis (PCA)</a:t>
            </a:r>
            <a:endParaRPr lang="en-US" sz="2000"/>
          </a:p>
        </p:txBody>
      </p:sp>
      <p:pic>
        <p:nvPicPr>
          <p:cNvPr id="17" name="Picture 17" descr="download"/>
          <p:cNvPicPr>
            <a:picLocks noChangeAspect="1"/>
          </p:cNvPicPr>
          <p:nvPr>
            <p:ph sz="half" idx="2"/>
          </p:nvPr>
        </p:nvPicPr>
        <p:blipFill>
          <a:blip r:embed="rId1"/>
          <a:stretch>
            <a:fillRect/>
          </a:stretch>
        </p:blipFill>
        <p:spPr>
          <a:xfrm>
            <a:off x="2829560" y="2084705"/>
            <a:ext cx="5772150" cy="3841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Thuật toán</a:t>
            </a:r>
            <a:endParaRPr lang="en-US" b="1"/>
          </a:p>
        </p:txBody>
      </p:sp>
      <p:sp>
        <p:nvSpPr>
          <p:cNvPr id="3" name="Content Placeholder 2"/>
          <p:cNvSpPr>
            <a:spLocks noGrp="1"/>
          </p:cNvSpPr>
          <p:nvPr>
            <p:ph sz="half" idx="1"/>
          </p:nvPr>
        </p:nvSpPr>
        <p:spPr>
          <a:xfrm>
            <a:off x="609600" y="1174750"/>
            <a:ext cx="5651500" cy="5424170"/>
          </a:xfrm>
        </p:spPr>
        <p:txBody>
          <a:bodyPr>
            <a:normAutofit lnSpcReduction="10000"/>
          </a:bodyPr>
          <a:p>
            <a:r>
              <a:rPr lang="en-US"/>
              <a:t>Support Vector Machine (SVM)</a:t>
            </a:r>
            <a:endParaRPr lang="en-US"/>
          </a:p>
          <a:p>
            <a:pPr lvl="1"/>
            <a:r>
              <a:rPr lang="en-US" sz="2100" dirty="0" err="1">
                <a:latin typeface="Arial" panose="020B0604020202020204" pitchFamily="34" charset="0"/>
                <a:cs typeface="Arial" panose="020B0604020202020204" pitchFamily="34" charset="0"/>
                <a:sym typeface="+mn-ea"/>
              </a:rPr>
              <a:t>Là</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thuật</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toán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giám</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sát</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được</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sử</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dụng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cho</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phân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lớp</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dữ</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liệu</a:t>
            </a:r>
            <a:r>
              <a:rPr lang="en-US" sz="2100" dirty="0">
                <a:latin typeface="Arial" panose="020B0604020202020204" pitchFamily="34" charset="0"/>
                <a:cs typeface="Arial" panose="020B0604020202020204" pitchFamily="34" charset="0"/>
                <a:sym typeface="+mn-ea"/>
              </a:rPr>
              <a:t>.</a:t>
            </a:r>
            <a:endParaRPr lang="en-US" sz="2100" dirty="0" err="1">
              <a:latin typeface="Arial" panose="020B0604020202020204" pitchFamily="34" charset="0"/>
              <a:cs typeface="Arial" panose="020B0604020202020204" pitchFamily="34" charset="0"/>
              <a:sym typeface="+mn-ea"/>
            </a:endParaRPr>
          </a:p>
          <a:p>
            <a:pPr lvl="1"/>
            <a:r>
              <a:rPr lang="en-US" sz="2100" dirty="0" err="1">
                <a:latin typeface="Arial" panose="020B0604020202020204" pitchFamily="34" charset="0"/>
                <a:cs typeface="Arial" panose="020B0604020202020204" pitchFamily="34" charset="0"/>
                <a:sym typeface="+mn-ea"/>
              </a:rPr>
              <a:t>Là</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phương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pháp</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dựa</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trên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nền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tảng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của</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lý</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thuyết</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thống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kê</a:t>
            </a:r>
            <a:endParaRPr lang="en-US" sz="2100" dirty="0">
              <a:latin typeface="Arial" panose="020B0604020202020204" pitchFamily="34" charset="0"/>
              <a:cs typeface="Arial" panose="020B0604020202020204" pitchFamily="34" charset="0"/>
            </a:endParaRPr>
          </a:p>
          <a:p>
            <a:pPr lvl="1"/>
            <a:r>
              <a:rPr lang="en-US" sz="2100" dirty="0" err="1">
                <a:latin typeface="Arial" panose="020B0604020202020204" pitchFamily="34" charset="0"/>
                <a:cs typeface="Arial" panose="020B0604020202020204" pitchFamily="34" charset="0"/>
                <a:sym typeface="+mn-ea"/>
              </a:rPr>
              <a:t>Là</a:t>
            </a:r>
            <a:r>
              <a:rPr lang="en-US" sz="2100" dirty="0">
                <a:latin typeface="Arial" panose="020B0604020202020204" pitchFamily="34" charset="0"/>
                <a:cs typeface="Arial" panose="020B0604020202020204" pitchFamily="34" charset="0"/>
                <a:sym typeface="+mn-ea"/>
              </a:rPr>
              <a:t> 1 </a:t>
            </a:r>
            <a:r>
              <a:rPr lang="en-US" sz="2100" dirty="0" err="1">
                <a:latin typeface="Arial" panose="020B0604020202020204" pitchFamily="34" charset="0"/>
                <a:cs typeface="Arial" panose="020B0604020202020204" pitchFamily="34" charset="0"/>
                <a:sym typeface="+mn-ea"/>
              </a:rPr>
              <a:t>phương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pháp</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thử</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nghiệm</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đưa</a:t>
            </a:r>
            <a:r>
              <a:rPr lang="en-US" sz="2100" dirty="0">
                <a:latin typeface="Arial" panose="020B0604020202020204" pitchFamily="34" charset="0"/>
                <a:cs typeface="Arial" panose="020B0604020202020204" pitchFamily="34" charset="0"/>
                <a:sym typeface="+mn-ea"/>
              </a:rPr>
              <a:t> ra 1 </a:t>
            </a:r>
            <a:r>
              <a:rPr lang="en-US" sz="2100" dirty="0" err="1">
                <a:latin typeface="Arial" panose="020B0604020202020204" pitchFamily="34" charset="0"/>
                <a:cs typeface="Arial" panose="020B0604020202020204" pitchFamily="34" charset="0"/>
                <a:sym typeface="+mn-ea"/>
              </a:rPr>
              <a:t>trong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những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phương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pháp</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mạnh</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và</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chính</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xác</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nhất</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trong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số</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các</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thuật</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toán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nổi</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tiếng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về</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phân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lớp</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dữ</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liệu</a:t>
            </a:r>
            <a:r>
              <a:rPr lang="en-US" sz="2100" dirty="0">
                <a:latin typeface="Arial" panose="020B0604020202020204" pitchFamily="34" charset="0"/>
                <a:cs typeface="Arial" panose="020B0604020202020204" pitchFamily="34" charset="0"/>
                <a:sym typeface="+mn-ea"/>
              </a:rPr>
              <a:t>.</a:t>
            </a:r>
            <a:endParaRPr lang="en-US" sz="2100" dirty="0">
              <a:latin typeface="Arial" panose="020B0604020202020204" pitchFamily="34" charset="0"/>
              <a:cs typeface="Arial" panose="020B0604020202020204" pitchFamily="34" charset="0"/>
            </a:endParaRPr>
          </a:p>
          <a:p>
            <a:pPr lvl="1"/>
            <a:r>
              <a:rPr lang="en-US" sz="2100" dirty="0" err="1">
                <a:latin typeface="Arial" panose="020B0604020202020204" pitchFamily="34" charset="0"/>
                <a:cs typeface="Arial" panose="020B0604020202020204" pitchFamily="34" charset="0"/>
                <a:sym typeface="+mn-ea"/>
              </a:rPr>
              <a:t>Là</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một</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phương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pháp</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có</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tính</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tổng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quát</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cao</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nên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có</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thể</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được</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áp</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dụng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cho</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nhiều</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loại</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bài</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toán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nhận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dạng</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và</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phân</a:t>
            </a:r>
            <a:r>
              <a:rPr lang="en-US" sz="2100" dirty="0">
                <a:latin typeface="Arial" panose="020B0604020202020204" pitchFamily="34" charset="0"/>
                <a:cs typeface="Arial" panose="020B0604020202020204" pitchFamily="34" charset="0"/>
                <a:sym typeface="+mn-ea"/>
              </a:rPr>
              <a:t> </a:t>
            </a:r>
            <a:r>
              <a:rPr lang="en-US" sz="2100" dirty="0" err="1">
                <a:latin typeface="Arial" panose="020B0604020202020204" pitchFamily="34" charset="0"/>
                <a:cs typeface="Arial" panose="020B0604020202020204" pitchFamily="34" charset="0"/>
                <a:sym typeface="+mn-ea"/>
              </a:rPr>
              <a:t>loại</a:t>
            </a:r>
            <a:endParaRPr lang="en-US" sz="2100">
              <a:latin typeface="Arial" panose="020B0604020202020204" pitchFamily="34" charset="0"/>
              <a:cs typeface="Arial" panose="020B0604020202020204" pitchFamily="34" charset="0"/>
            </a:endParaRPr>
          </a:p>
          <a:p>
            <a:pPr marL="0" indent="0">
              <a:buFont typeface="Courier New" panose="02070309020205020404" pitchFamily="49" charset="0"/>
              <a:buNone/>
            </a:pPr>
            <a:endParaRPr lang="en-US" sz="2400">
              <a:latin typeface="Arial" panose="020B0604020202020204" pitchFamily="34" charset="0"/>
              <a:cs typeface="Arial" panose="020B0604020202020204" pitchFamily="34" charset="0"/>
            </a:endParaRPr>
          </a:p>
        </p:txBody>
      </p:sp>
      <p:pic>
        <p:nvPicPr>
          <p:cNvPr id="5" name="Content Placeholder 4"/>
          <p:cNvPicPr>
            <a:picLocks noChangeAspect="1"/>
          </p:cNvPicPr>
          <p:nvPr>
            <p:ph sz="half" idx="2"/>
          </p:nvPr>
        </p:nvPicPr>
        <p:blipFill>
          <a:blip r:embed="rId1"/>
          <a:stretch>
            <a:fillRect/>
          </a:stretch>
        </p:blipFill>
        <p:spPr>
          <a:xfrm>
            <a:off x="6384290" y="1825625"/>
            <a:ext cx="5681980" cy="43776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Ứng dụng</a:t>
            </a:r>
            <a:endParaRPr lang="en-US" b="1"/>
          </a:p>
        </p:txBody>
      </p:sp>
      <p:sp>
        <p:nvSpPr>
          <p:cNvPr id="3" name="Content Placeholder 2"/>
          <p:cNvSpPr>
            <a:spLocks noGrp="1"/>
          </p:cNvSpPr>
          <p:nvPr>
            <p:ph sz="half" idx="1"/>
          </p:nvPr>
        </p:nvSpPr>
        <p:spPr/>
        <p:txBody>
          <a:bodyPr>
            <a:normAutofit/>
          </a:bodyPr>
          <a:p>
            <a:r>
              <a:rPr lang="en-US"/>
              <a:t>Tập dữ liệu</a:t>
            </a:r>
            <a:endParaRPr lang="en-US"/>
          </a:p>
          <a:p>
            <a:pPr lvl="1"/>
            <a:r>
              <a:rPr lang="en-US" sz="2400"/>
              <a:t>Bộ data ECG này được lấy từ Đại học California ở Irvine (UCI) </a:t>
            </a:r>
            <a:endParaRPr lang="en-US" sz="2400"/>
          </a:p>
          <a:p>
            <a:pPr lvl="1"/>
            <a:r>
              <a:rPr lang="en-US" sz="2400"/>
              <a:t>Loại file data là file excel có tổng cộng 279 cột thuộc tính và dữ liệu bệnh án của 452 bệnh nhân.</a:t>
            </a:r>
            <a:endParaRPr lang="en-US" sz="2400"/>
          </a:p>
          <a:p>
            <a:pPr lvl="1"/>
            <a:r>
              <a:rPr lang="en-US" sz="2400"/>
              <a:t>Bộ dữ liệu sẽ được phân chia ra thành 2 tập training và testing theo tỷ lệ 8:2</a:t>
            </a:r>
            <a:endParaRPr lang="en-US" sz="2400"/>
          </a:p>
        </p:txBody>
      </p:sp>
      <p:pic>
        <p:nvPicPr>
          <p:cNvPr id="5" name="Content Placeholder 4"/>
          <p:cNvPicPr>
            <a:picLocks noChangeAspect="1"/>
          </p:cNvPicPr>
          <p:nvPr>
            <p:ph sz="half" idx="2"/>
          </p:nvPr>
        </p:nvPicPr>
        <p:blipFill>
          <a:blip r:embed="rId1"/>
          <a:stretch>
            <a:fillRect/>
          </a:stretch>
        </p:blipFill>
        <p:spPr>
          <a:xfrm>
            <a:off x="5994400" y="1174750"/>
            <a:ext cx="6076315" cy="36461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Ứng dụng</a:t>
            </a:r>
            <a:endParaRPr lang="en-US" b="1"/>
          </a:p>
        </p:txBody>
      </p:sp>
      <p:sp>
        <p:nvSpPr>
          <p:cNvPr id="3" name="Content Placeholder 2"/>
          <p:cNvSpPr>
            <a:spLocks noGrp="1"/>
          </p:cNvSpPr>
          <p:nvPr>
            <p:ph sz="half" idx="1"/>
          </p:nvPr>
        </p:nvSpPr>
        <p:spPr/>
        <p:txBody>
          <a:bodyPr>
            <a:normAutofit/>
          </a:bodyPr>
          <a:p>
            <a:r>
              <a:rPr lang="en-US"/>
              <a:t>Tiền xử lý dữ liệu</a:t>
            </a:r>
            <a:endParaRPr lang="en-US"/>
          </a:p>
        </p:txBody>
      </p:sp>
      <p:graphicFrame>
        <p:nvGraphicFramePr>
          <p:cNvPr id="5" name="Content Placeholder 4"/>
          <p:cNvGraphicFramePr/>
          <p:nvPr>
            <p:ph sz="half" idx="2"/>
          </p:nvPr>
        </p:nvGraphicFramePr>
        <p:xfrm>
          <a:off x="6181725" y="1751330"/>
          <a:ext cx="4697095" cy="4695190"/>
        </p:xfrm>
        <a:graphic>
          <a:graphicData uri="http://schemas.openxmlformats.org/drawingml/2006/table">
            <a:tbl>
              <a:tblPr firstRow="1" bandRow="1">
                <a:tableStyleId>{5C22544A-7EE6-4342-B048-85BDC9FD1C3A}</a:tableStyleId>
              </a:tblPr>
              <a:tblGrid>
                <a:gridCol w="630555"/>
                <a:gridCol w="2623185"/>
                <a:gridCol w="1443355"/>
              </a:tblGrid>
              <a:tr h="749300">
                <a:tc>
                  <a:txBody>
                    <a:bodyPr/>
                    <a:p>
                      <a:pPr algn="ctr">
                        <a:buNone/>
                      </a:pPr>
                      <a:r>
                        <a:rPr lang="en-US"/>
                        <a:t>Class</a:t>
                      </a:r>
                      <a:endParaRPr lang="en-US"/>
                    </a:p>
                  </a:txBody>
                  <a:tcPr/>
                </a:tc>
                <a:tc>
                  <a:txBody>
                    <a:bodyPr/>
                    <a:p>
                      <a:pPr algn="ctr">
                        <a:buNone/>
                      </a:pPr>
                      <a:r>
                        <a:rPr lang="en-US"/>
                        <a:t>Class name</a:t>
                      </a:r>
                      <a:endParaRPr lang="en-US"/>
                    </a:p>
                  </a:txBody>
                  <a:tcPr/>
                </a:tc>
                <a:tc>
                  <a:txBody>
                    <a:bodyPr/>
                    <a:p>
                      <a:pPr algn="ctr">
                        <a:buNone/>
                      </a:pPr>
                      <a:r>
                        <a:rPr lang="en-US"/>
                        <a:t>Number of Instances</a:t>
                      </a:r>
                      <a:endParaRPr lang="en-US"/>
                    </a:p>
                  </a:txBody>
                  <a:tcPr/>
                </a:tc>
              </a:tr>
              <a:tr h="459740">
                <a:tc>
                  <a:txBody>
                    <a:bodyPr/>
                    <a:p>
                      <a:pPr algn="ctr">
                        <a:buNone/>
                      </a:pPr>
                      <a:r>
                        <a:rPr lang="en-US"/>
                        <a:t>1</a:t>
                      </a:r>
                      <a:endParaRPr lang="en-US"/>
                    </a:p>
                  </a:txBody>
                  <a:tcPr/>
                </a:tc>
                <a:tc>
                  <a:txBody>
                    <a:bodyPr/>
                    <a:p>
                      <a:pPr algn="ctr">
                        <a:buNone/>
                      </a:pPr>
                      <a:r>
                        <a:rPr lang="en-US"/>
                        <a:t>Normal</a:t>
                      </a:r>
                      <a:endParaRPr lang="en-US"/>
                    </a:p>
                  </a:txBody>
                  <a:tcPr/>
                </a:tc>
                <a:tc>
                  <a:txBody>
                    <a:bodyPr/>
                    <a:p>
                      <a:pPr algn="ctr">
                        <a:buNone/>
                      </a:pPr>
                      <a:r>
                        <a:rPr lang="en-US"/>
                        <a:t>237</a:t>
                      </a:r>
                      <a:endParaRPr lang="en-US"/>
                    </a:p>
                  </a:txBody>
                  <a:tcPr/>
                </a:tc>
              </a:tr>
              <a:tr h="1069975">
                <a:tc>
                  <a:txBody>
                    <a:bodyPr/>
                    <a:p>
                      <a:pPr algn="ctr">
                        <a:buNone/>
                      </a:pPr>
                      <a:r>
                        <a:rPr lang="en-US"/>
                        <a:t>2</a:t>
                      </a:r>
                      <a:endParaRPr lang="en-US"/>
                    </a:p>
                  </a:txBody>
                  <a:tcPr/>
                </a:tc>
                <a:tc>
                  <a:txBody>
                    <a:bodyPr/>
                    <a:p>
                      <a:pPr algn="ctr">
                        <a:buNone/>
                      </a:pPr>
                      <a:r>
                        <a:rPr lang="en-US"/>
                        <a:t>Ischemic changes (Coronary Artery Disease)</a:t>
                      </a:r>
                      <a:endParaRPr lang="en-US"/>
                    </a:p>
                  </a:txBody>
                  <a:tcPr/>
                </a:tc>
                <a:tc>
                  <a:txBody>
                    <a:bodyPr/>
                    <a:p>
                      <a:pPr algn="ctr">
                        <a:buNone/>
                      </a:pPr>
                      <a:r>
                        <a:rPr lang="en-US"/>
                        <a:t>36</a:t>
                      </a:r>
                      <a:endParaRPr lang="en-US"/>
                    </a:p>
                  </a:txBody>
                  <a:tcPr/>
                </a:tc>
              </a:tr>
              <a:tr h="749300">
                <a:tc>
                  <a:txBody>
                    <a:bodyPr/>
                    <a:p>
                      <a:pPr algn="ctr">
                        <a:buNone/>
                      </a:pPr>
                      <a:r>
                        <a:rPr lang="en-US"/>
                        <a:t>4</a:t>
                      </a:r>
                      <a:endParaRPr lang="en-US"/>
                    </a:p>
                  </a:txBody>
                  <a:tcPr/>
                </a:tc>
                <a:tc>
                  <a:txBody>
                    <a:bodyPr/>
                    <a:p>
                      <a:pPr algn="ctr">
                        <a:buNone/>
                      </a:pPr>
                      <a:r>
                        <a:rPr lang="en-US"/>
                        <a:t>Old Inferior Myocardial Infarction</a:t>
                      </a:r>
                      <a:endParaRPr lang="en-US"/>
                    </a:p>
                  </a:txBody>
                  <a:tcPr/>
                </a:tc>
                <a:tc>
                  <a:txBody>
                    <a:bodyPr/>
                    <a:p>
                      <a:pPr algn="ctr">
                        <a:buNone/>
                      </a:pPr>
                      <a:r>
                        <a:rPr lang="en-US"/>
                        <a:t>14</a:t>
                      </a:r>
                      <a:endParaRPr lang="en-US"/>
                    </a:p>
                  </a:txBody>
                  <a:tcPr/>
                </a:tc>
              </a:tr>
              <a:tr h="459105">
                <a:tc>
                  <a:txBody>
                    <a:bodyPr/>
                    <a:p>
                      <a:pPr algn="ctr">
                        <a:buNone/>
                      </a:pPr>
                      <a:r>
                        <a:rPr lang="en-US"/>
                        <a:t>6</a:t>
                      </a:r>
                      <a:endParaRPr lang="en-US"/>
                    </a:p>
                  </a:txBody>
                  <a:tcPr/>
                </a:tc>
                <a:tc>
                  <a:txBody>
                    <a:bodyPr/>
                    <a:p>
                      <a:pPr algn="ctr">
                        <a:buNone/>
                      </a:pPr>
                      <a:r>
                        <a:rPr lang="en-US"/>
                        <a:t>Sinus bradycardy</a:t>
                      </a:r>
                      <a:endParaRPr lang="en-US"/>
                    </a:p>
                  </a:txBody>
                  <a:tcPr/>
                </a:tc>
                <a:tc>
                  <a:txBody>
                    <a:bodyPr/>
                    <a:p>
                      <a:pPr algn="ctr">
                        <a:buNone/>
                      </a:pPr>
                      <a:r>
                        <a:rPr lang="en-US"/>
                        <a:t>23</a:t>
                      </a:r>
                      <a:endParaRPr lang="en-US"/>
                    </a:p>
                  </a:txBody>
                  <a:tcPr/>
                </a:tc>
              </a:tr>
              <a:tr h="749300">
                <a:tc>
                  <a:txBody>
                    <a:bodyPr/>
                    <a:p>
                      <a:pPr algn="ctr">
                        <a:buNone/>
                      </a:pPr>
                      <a:r>
                        <a:rPr lang="en-US"/>
                        <a:t>10</a:t>
                      </a:r>
                      <a:endParaRPr lang="en-US"/>
                    </a:p>
                  </a:txBody>
                  <a:tcPr/>
                </a:tc>
                <a:tc>
                  <a:txBody>
                    <a:bodyPr/>
                    <a:p>
                      <a:pPr algn="ctr">
                        <a:buNone/>
                      </a:pPr>
                      <a:r>
                        <a:rPr lang="en-US"/>
                        <a:t>Right bundle branch block</a:t>
                      </a:r>
                      <a:endParaRPr lang="en-US"/>
                    </a:p>
                  </a:txBody>
                  <a:tcPr/>
                </a:tc>
                <a:tc>
                  <a:txBody>
                    <a:bodyPr/>
                    <a:p>
                      <a:pPr algn="ctr">
                        <a:buNone/>
                      </a:pPr>
                      <a:r>
                        <a:rPr lang="en-US"/>
                        <a:t>47</a:t>
                      </a:r>
                      <a:endParaRPr lang="en-US"/>
                    </a:p>
                  </a:txBody>
                  <a:tcPr/>
                </a:tc>
              </a:tr>
              <a:tr h="458470">
                <a:tc>
                  <a:txBody>
                    <a:bodyPr/>
                    <a:p>
                      <a:pPr algn="ctr">
                        <a:buNone/>
                      </a:pPr>
                      <a:r>
                        <a:rPr lang="en-US"/>
                        <a:t>16</a:t>
                      </a:r>
                      <a:endParaRPr lang="en-US"/>
                    </a:p>
                  </a:txBody>
                  <a:tcPr/>
                </a:tc>
                <a:tc>
                  <a:txBody>
                    <a:bodyPr/>
                    <a:p>
                      <a:pPr algn="ctr">
                        <a:buNone/>
                      </a:pPr>
                      <a:r>
                        <a:rPr lang="en-US"/>
                        <a:t>Others</a:t>
                      </a:r>
                      <a:endParaRPr lang="en-US"/>
                    </a:p>
                  </a:txBody>
                  <a:tcPr/>
                </a:tc>
                <a:tc>
                  <a:txBody>
                    <a:bodyPr/>
                    <a:p>
                      <a:pPr algn="ctr">
                        <a:buNone/>
                      </a:pPr>
                      <a:r>
                        <a:rPr lang="en-US"/>
                        <a:t>18</a:t>
                      </a:r>
                      <a:endParaRPr lang="en-US"/>
                    </a:p>
                  </a:txBody>
                  <a:tcPr/>
                </a:tc>
              </a:tr>
            </a:tbl>
          </a:graphicData>
        </a:graphic>
      </p:graphicFrame>
      <p:pic>
        <p:nvPicPr>
          <p:cNvPr id="6" name="Picture 5"/>
          <p:cNvPicPr>
            <a:picLocks noChangeAspect="1"/>
          </p:cNvPicPr>
          <p:nvPr/>
        </p:nvPicPr>
        <p:blipFill>
          <a:blip r:embed="rId1"/>
          <a:stretch>
            <a:fillRect/>
          </a:stretch>
        </p:blipFill>
        <p:spPr>
          <a:xfrm>
            <a:off x="520065" y="1751330"/>
            <a:ext cx="4225290" cy="4789805"/>
          </a:xfrm>
          <a:prstGeom prst="rect">
            <a:avLst/>
          </a:prstGeom>
        </p:spPr>
      </p:pic>
      <p:sp>
        <p:nvSpPr>
          <p:cNvPr id="7" name="Right Arrow 6"/>
          <p:cNvSpPr/>
          <p:nvPr/>
        </p:nvSpPr>
        <p:spPr>
          <a:xfrm>
            <a:off x="4930775" y="3351530"/>
            <a:ext cx="855345" cy="599440"/>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Ứng dụng</a:t>
            </a:r>
            <a:endParaRPr lang="en-US" b="1"/>
          </a:p>
        </p:txBody>
      </p:sp>
      <p:sp>
        <p:nvSpPr>
          <p:cNvPr id="3" name="Content Placeholder 2"/>
          <p:cNvSpPr>
            <a:spLocks noGrp="1"/>
          </p:cNvSpPr>
          <p:nvPr>
            <p:ph sz="half" idx="1"/>
          </p:nvPr>
        </p:nvSpPr>
        <p:spPr>
          <a:xfrm>
            <a:off x="838200" y="1825625"/>
            <a:ext cx="10852150" cy="4351655"/>
          </a:xfrm>
        </p:spPr>
        <p:txBody>
          <a:bodyPr>
            <a:normAutofit/>
          </a:bodyPr>
          <a:p>
            <a:r>
              <a:rPr lang="en-US"/>
              <a:t>Tiền xử lý dữ liệu</a:t>
            </a:r>
            <a:endParaRPr lang="en-US"/>
          </a:p>
          <a:p>
            <a:pPr lvl="1"/>
            <a:r>
              <a:rPr lang="en-US" sz="2400"/>
              <a:t>Sử dụng thuật toán Feature Scaling để tiêu chuẩn hóa các giá trị dữ liệu có trong bộ data.</a:t>
            </a:r>
            <a:endParaRPr lang="en-US" sz="2400"/>
          </a:p>
          <a:p>
            <a:pPr lvl="1"/>
            <a:r>
              <a:rPr lang="en-US" sz="2400">
                <a:sym typeface="+mn-ea"/>
              </a:rPr>
              <a:t>Sau khi áp dụng PCA vào data, chiều của dữ liệu từ 151 --&gt; 38.</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Ứng dụng</a:t>
            </a:r>
            <a:endParaRPr lang="en-US" b="1"/>
          </a:p>
        </p:txBody>
      </p:sp>
      <p:sp>
        <p:nvSpPr>
          <p:cNvPr id="3" name="Content Placeholder 2"/>
          <p:cNvSpPr>
            <a:spLocks noGrp="1"/>
          </p:cNvSpPr>
          <p:nvPr>
            <p:ph sz="half" idx="1"/>
          </p:nvPr>
        </p:nvSpPr>
        <p:spPr>
          <a:xfrm>
            <a:off x="838200" y="1825625"/>
            <a:ext cx="10515600" cy="4351655"/>
          </a:xfrm>
        </p:spPr>
        <p:txBody>
          <a:bodyPr>
            <a:normAutofit/>
          </a:bodyPr>
          <a:p>
            <a:r>
              <a:rPr lang="en-US"/>
              <a:t>Đánh giá model</a:t>
            </a:r>
            <a:endParaRPr lang="en-US"/>
          </a:p>
          <a:p>
            <a:pPr lvl="1"/>
            <a:r>
              <a:rPr lang="en-US">
                <a:sym typeface="+mn-ea"/>
              </a:rPr>
              <a:t>confusion_matrix (</a:t>
            </a:r>
            <a:r>
              <a:rPr lang="en-US">
                <a:sym typeface="+mn-ea"/>
              </a:rPr>
              <a:t>scikit learn</a:t>
            </a:r>
            <a:r>
              <a:rPr lang="en-US">
                <a:sym typeface="+mn-ea"/>
              </a:rPr>
              <a:t>)</a:t>
            </a:r>
            <a:endParaRPr lang="en-US">
              <a:sym typeface="+mn-ea"/>
            </a:endParaRPr>
          </a:p>
          <a:p>
            <a:pPr lvl="1"/>
            <a:r>
              <a:rPr lang="en-US">
                <a:sym typeface="+mn-ea"/>
              </a:rPr>
              <a:t>accuracy_score (</a:t>
            </a:r>
            <a:r>
              <a:rPr lang="en-US"/>
              <a:t>scikit learn)</a:t>
            </a:r>
            <a:endParaRPr lang="en-US"/>
          </a:p>
          <a:p>
            <a:pPr lvl="1"/>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Test</a:t>
            </a:r>
            <a:endParaRPr lang="en-US" b="1"/>
          </a:p>
        </p:txBody>
      </p:sp>
      <p:sp>
        <p:nvSpPr>
          <p:cNvPr id="5" name="Text Box 4"/>
          <p:cNvSpPr txBox="1"/>
          <p:nvPr/>
        </p:nvSpPr>
        <p:spPr>
          <a:xfrm>
            <a:off x="1395730" y="1833245"/>
            <a:ext cx="4067810" cy="368300"/>
          </a:xfrm>
          <a:prstGeom prst="rect">
            <a:avLst/>
          </a:prstGeom>
          <a:noFill/>
        </p:spPr>
        <p:txBody>
          <a:bodyPr wrap="square" rtlCol="0" anchor="t">
            <a:spAutoFit/>
          </a:bodyPr>
          <a:p>
            <a:pPr lvl="1" algn="ctr"/>
            <a:r>
              <a:rPr lang="en-US">
                <a:sym typeface="+mn-ea"/>
              </a:rPr>
              <a:t>Đối với model không áp dụng PCA</a:t>
            </a:r>
            <a:endParaRPr lang="en-US"/>
          </a:p>
        </p:txBody>
      </p:sp>
      <p:graphicFrame>
        <p:nvGraphicFramePr>
          <p:cNvPr id="6" name="Content Placeholder 5"/>
          <p:cNvGraphicFramePr/>
          <p:nvPr>
            <p:ph sz="half" idx="1"/>
          </p:nvPr>
        </p:nvGraphicFramePr>
        <p:xfrm>
          <a:off x="838200" y="2907030"/>
          <a:ext cx="5182870" cy="2768600"/>
        </p:xfrm>
        <a:graphic>
          <a:graphicData uri="http://schemas.openxmlformats.org/drawingml/2006/table">
            <a:tbl>
              <a:tblPr firstRow="1" bandRow="1">
                <a:tableStyleId>{5C22544A-7EE6-4342-B048-85BDC9FD1C3A}</a:tableStyleId>
              </a:tblPr>
              <a:tblGrid>
                <a:gridCol w="740410"/>
                <a:gridCol w="740410"/>
                <a:gridCol w="740410"/>
                <a:gridCol w="740410"/>
                <a:gridCol w="740410"/>
                <a:gridCol w="740410"/>
                <a:gridCol w="740410"/>
              </a:tblGrid>
              <a:tr h="574040">
                <a:tc>
                  <a:txBody>
                    <a:bodyPr/>
                    <a:p>
                      <a:pPr algn="ctr">
                        <a:buNone/>
                      </a:pPr>
                      <a:endParaRPr lang="en-US"/>
                    </a:p>
                  </a:txBody>
                  <a:tcPr/>
                </a:tc>
                <a:tc>
                  <a:txBody>
                    <a:bodyPr/>
                    <a:p>
                      <a:pPr algn="ctr">
                        <a:buNone/>
                      </a:pPr>
                      <a:r>
                        <a:rPr lang="en-US"/>
                        <a:t>1</a:t>
                      </a:r>
                      <a:endParaRPr lang="en-US"/>
                    </a:p>
                  </a:txBody>
                  <a:tcPr/>
                </a:tc>
                <a:tc>
                  <a:txBody>
                    <a:bodyPr/>
                    <a:p>
                      <a:pPr algn="ctr">
                        <a:buNone/>
                      </a:pPr>
                      <a:r>
                        <a:rPr lang="en-US"/>
                        <a:t>2</a:t>
                      </a:r>
                      <a:endParaRPr lang="en-US"/>
                    </a:p>
                  </a:txBody>
                  <a:tcPr/>
                </a:tc>
                <a:tc>
                  <a:txBody>
                    <a:bodyPr/>
                    <a:p>
                      <a:pPr algn="ctr">
                        <a:buNone/>
                      </a:pPr>
                      <a:r>
                        <a:rPr lang="en-US"/>
                        <a:t>4</a:t>
                      </a:r>
                      <a:endParaRPr lang="en-US"/>
                    </a:p>
                  </a:txBody>
                  <a:tcPr/>
                </a:tc>
                <a:tc>
                  <a:txBody>
                    <a:bodyPr/>
                    <a:p>
                      <a:pPr algn="ctr">
                        <a:buNone/>
                      </a:pPr>
                      <a:r>
                        <a:rPr lang="en-US"/>
                        <a:t>6</a:t>
                      </a:r>
                      <a:endParaRPr lang="en-US"/>
                    </a:p>
                  </a:txBody>
                  <a:tcPr/>
                </a:tc>
                <a:tc>
                  <a:txBody>
                    <a:bodyPr/>
                    <a:p>
                      <a:pPr algn="ctr">
                        <a:buNone/>
                      </a:pPr>
                      <a:r>
                        <a:rPr lang="en-US"/>
                        <a:t>10</a:t>
                      </a:r>
                      <a:endParaRPr lang="en-US"/>
                    </a:p>
                  </a:txBody>
                  <a:tcPr/>
                </a:tc>
                <a:tc>
                  <a:txBody>
                    <a:bodyPr/>
                    <a:p>
                      <a:pPr algn="ctr">
                        <a:buNone/>
                      </a:pPr>
                      <a:r>
                        <a:rPr lang="en-US"/>
                        <a:t>16</a:t>
                      </a:r>
                      <a:endParaRPr lang="en-US"/>
                    </a:p>
                  </a:txBody>
                  <a:tcPr/>
                </a:tc>
              </a:tr>
              <a:tr h="365760">
                <a:tc>
                  <a:txBody>
                    <a:bodyPr/>
                    <a:p>
                      <a:pPr algn="ctr">
                        <a:buNone/>
                      </a:pPr>
                      <a:r>
                        <a:rPr lang="en-US"/>
                        <a:t>1</a:t>
                      </a:r>
                      <a:endParaRPr lang="en-US"/>
                    </a:p>
                  </a:txBody>
                  <a:tcPr/>
                </a:tc>
                <a:tc>
                  <a:txBody>
                    <a:bodyPr/>
                    <a:p>
                      <a:pPr algn="ctr">
                        <a:buNone/>
                      </a:pPr>
                      <a:r>
                        <a:rPr lang="en-US"/>
                        <a:t>38</a:t>
                      </a:r>
                      <a:endParaRPr lang="en-US"/>
                    </a:p>
                  </a:txBody>
                  <a:tcPr/>
                </a:tc>
                <a:tc>
                  <a:txBody>
                    <a:bodyPr/>
                    <a:p>
                      <a:pPr algn="ctr">
                        <a:buNone/>
                      </a:pPr>
                      <a:r>
                        <a:rPr lang="en-US"/>
                        <a:t>2</a:t>
                      </a:r>
                      <a:endParaRPr lang="en-US"/>
                    </a:p>
                  </a:txBody>
                  <a:tcPr/>
                </a:tc>
                <a:tc>
                  <a:txBody>
                    <a:bodyPr/>
                    <a:p>
                      <a:pPr algn="ctr">
                        <a:buNone/>
                      </a:pPr>
                      <a:r>
                        <a:rPr lang="en-US"/>
                        <a:t>1</a:t>
                      </a:r>
                      <a:endParaRPr lang="en-US"/>
                    </a:p>
                  </a:txBody>
                  <a:tcPr/>
                </a:tc>
                <a:tc>
                  <a:txBody>
                    <a:bodyPr/>
                    <a:p>
                      <a:pPr algn="ctr">
                        <a:buNone/>
                      </a:pPr>
                      <a:r>
                        <a:rPr lang="en-US"/>
                        <a:t>1</a:t>
                      </a:r>
                      <a:endParaRPr lang="en-US"/>
                    </a:p>
                  </a:txBody>
                  <a:tcPr/>
                </a:tc>
                <a:tc>
                  <a:txBody>
                    <a:bodyPr/>
                    <a:p>
                      <a:pPr algn="ctr">
                        <a:buNone/>
                      </a:pPr>
                      <a:r>
                        <a:rPr lang="en-US"/>
                        <a:t>3</a:t>
                      </a:r>
                      <a:endParaRPr lang="en-US"/>
                    </a:p>
                  </a:txBody>
                  <a:tcPr/>
                </a:tc>
                <a:tc>
                  <a:txBody>
                    <a:bodyPr/>
                    <a:p>
                      <a:pPr algn="ctr">
                        <a:buNone/>
                      </a:pPr>
                      <a:r>
                        <a:rPr lang="en-US"/>
                        <a:t>0</a:t>
                      </a:r>
                      <a:endParaRPr lang="en-US"/>
                    </a:p>
                  </a:txBody>
                  <a:tcPr/>
                </a:tc>
              </a:tr>
              <a:tr h="365760">
                <a:tc>
                  <a:txBody>
                    <a:bodyPr/>
                    <a:p>
                      <a:pPr algn="ctr">
                        <a:buNone/>
                      </a:pPr>
                      <a:r>
                        <a:rPr lang="en-US"/>
                        <a:t>2</a:t>
                      </a:r>
                      <a:endParaRPr lang="en-US"/>
                    </a:p>
                  </a:txBody>
                  <a:tcPr/>
                </a:tc>
                <a:tc>
                  <a:txBody>
                    <a:bodyPr/>
                    <a:p>
                      <a:pPr algn="ctr">
                        <a:buNone/>
                      </a:pPr>
                      <a:r>
                        <a:rPr lang="en-US"/>
                        <a:t>3</a:t>
                      </a:r>
                      <a:endParaRPr lang="en-US"/>
                    </a:p>
                  </a:txBody>
                  <a:tcPr/>
                </a:tc>
                <a:tc>
                  <a:txBody>
                    <a:bodyPr/>
                    <a:p>
                      <a:pPr algn="ctr">
                        <a:buNone/>
                      </a:pPr>
                      <a:r>
                        <a:rPr lang="en-US"/>
                        <a:t>7</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1</a:t>
                      </a:r>
                      <a:endParaRPr lang="en-US"/>
                    </a:p>
                  </a:txBody>
                  <a:tcPr/>
                </a:tc>
                <a:tc>
                  <a:txBody>
                    <a:bodyPr/>
                    <a:p>
                      <a:pPr algn="ctr">
                        <a:buNone/>
                      </a:pPr>
                      <a:r>
                        <a:rPr lang="en-US"/>
                        <a:t>0</a:t>
                      </a:r>
                      <a:endParaRPr lang="en-US"/>
                    </a:p>
                  </a:txBody>
                  <a:tcPr/>
                </a:tc>
              </a:tr>
              <a:tr h="365760">
                <a:tc>
                  <a:txBody>
                    <a:bodyPr/>
                    <a:p>
                      <a:pPr algn="ctr">
                        <a:buNone/>
                      </a:pPr>
                      <a:r>
                        <a:rPr lang="en-US"/>
                        <a:t>4</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2</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r>
              <a:tr h="365760">
                <a:tc>
                  <a:txBody>
                    <a:bodyPr/>
                    <a:p>
                      <a:pPr algn="ctr">
                        <a:buNone/>
                      </a:pPr>
                      <a:r>
                        <a:rPr lang="en-US"/>
                        <a:t>6</a:t>
                      </a:r>
                      <a:endParaRPr lang="en-US"/>
                    </a:p>
                  </a:txBody>
                  <a:tcPr/>
                </a:tc>
                <a:tc>
                  <a:txBody>
                    <a:bodyPr/>
                    <a:p>
                      <a:pPr algn="ctr">
                        <a:buNone/>
                      </a:pPr>
                      <a:r>
                        <a:rPr lang="en-US"/>
                        <a:t>1</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1</a:t>
                      </a:r>
                      <a:endParaRPr lang="en-US"/>
                    </a:p>
                  </a:txBody>
                  <a:tcPr/>
                </a:tc>
                <a:tc>
                  <a:txBody>
                    <a:bodyPr/>
                    <a:p>
                      <a:pPr algn="ctr">
                        <a:buNone/>
                      </a:pPr>
                      <a:r>
                        <a:rPr lang="en-US"/>
                        <a:t>0</a:t>
                      </a:r>
                      <a:endParaRPr lang="en-US"/>
                    </a:p>
                  </a:txBody>
                  <a:tcPr/>
                </a:tc>
                <a:tc>
                  <a:txBody>
                    <a:bodyPr/>
                    <a:p>
                      <a:pPr algn="ctr">
                        <a:buNone/>
                      </a:pPr>
                      <a:r>
                        <a:rPr lang="en-US"/>
                        <a:t>1</a:t>
                      </a:r>
                      <a:endParaRPr lang="en-US"/>
                    </a:p>
                  </a:txBody>
                  <a:tcPr/>
                </a:tc>
              </a:tr>
              <a:tr h="365760">
                <a:tc>
                  <a:txBody>
                    <a:bodyPr/>
                    <a:p>
                      <a:pPr algn="ctr">
                        <a:buNone/>
                      </a:pPr>
                      <a:r>
                        <a:rPr lang="en-US"/>
                        <a:t>10</a:t>
                      </a:r>
                      <a:endParaRPr lang="en-US"/>
                    </a:p>
                  </a:txBody>
                  <a:tcPr/>
                </a:tc>
                <a:tc>
                  <a:txBody>
                    <a:bodyPr/>
                    <a:p>
                      <a:pPr algn="ctr">
                        <a:buNone/>
                      </a:pPr>
                      <a:r>
                        <a:rPr lang="en-US"/>
                        <a:t>6</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5</a:t>
                      </a:r>
                      <a:endParaRPr lang="en-US"/>
                    </a:p>
                  </a:txBody>
                  <a:tcPr/>
                </a:tc>
                <a:tc>
                  <a:txBody>
                    <a:bodyPr/>
                    <a:p>
                      <a:pPr algn="ctr">
                        <a:buNone/>
                      </a:pPr>
                      <a:r>
                        <a:rPr lang="en-US"/>
                        <a:t>0</a:t>
                      </a:r>
                      <a:endParaRPr lang="en-US"/>
                    </a:p>
                  </a:txBody>
                  <a:tcPr/>
                </a:tc>
              </a:tr>
              <a:tr h="365760">
                <a:tc>
                  <a:txBody>
                    <a:bodyPr/>
                    <a:p>
                      <a:pPr algn="ctr">
                        <a:buNone/>
                      </a:pPr>
                      <a:r>
                        <a:rPr lang="en-US"/>
                        <a:t>16</a:t>
                      </a:r>
                      <a:endParaRPr lang="en-US"/>
                    </a:p>
                  </a:txBody>
                  <a:tcPr/>
                </a:tc>
                <a:tc>
                  <a:txBody>
                    <a:bodyPr/>
                    <a:p>
                      <a:pPr algn="ctr">
                        <a:buNone/>
                      </a:pPr>
                      <a:r>
                        <a:rPr lang="en-US"/>
                        <a:t>3</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1</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r>
            </a:tbl>
          </a:graphicData>
        </a:graphic>
      </p:graphicFrame>
      <p:sp>
        <p:nvSpPr>
          <p:cNvPr id="13" name="Text Box 12"/>
          <p:cNvSpPr txBox="1"/>
          <p:nvPr/>
        </p:nvSpPr>
        <p:spPr>
          <a:xfrm>
            <a:off x="6799580" y="1833245"/>
            <a:ext cx="4067810" cy="368300"/>
          </a:xfrm>
          <a:prstGeom prst="rect">
            <a:avLst/>
          </a:prstGeom>
          <a:noFill/>
        </p:spPr>
        <p:txBody>
          <a:bodyPr wrap="square" rtlCol="0" anchor="t">
            <a:spAutoFit/>
          </a:bodyPr>
          <a:p>
            <a:pPr lvl="1" algn="ctr"/>
            <a:r>
              <a:rPr lang="en-US">
                <a:sym typeface="+mn-ea"/>
              </a:rPr>
              <a:t>Đối với model áp dụng PCA</a:t>
            </a:r>
            <a:endParaRPr lang="en-US"/>
          </a:p>
        </p:txBody>
      </p:sp>
      <p:graphicFrame>
        <p:nvGraphicFramePr>
          <p:cNvPr id="14" name="Table 13"/>
          <p:cNvGraphicFramePr/>
          <p:nvPr/>
        </p:nvGraphicFramePr>
        <p:xfrm>
          <a:off x="6479540" y="2907665"/>
          <a:ext cx="5182870" cy="2794000"/>
        </p:xfrm>
        <a:graphic>
          <a:graphicData uri="http://schemas.openxmlformats.org/drawingml/2006/table">
            <a:tbl>
              <a:tblPr firstRow="1" bandRow="1">
                <a:tableStyleId>{5C22544A-7EE6-4342-B048-85BDC9FD1C3A}</a:tableStyleId>
              </a:tblPr>
              <a:tblGrid>
                <a:gridCol w="740410"/>
                <a:gridCol w="740410"/>
                <a:gridCol w="740410"/>
                <a:gridCol w="740410"/>
                <a:gridCol w="740410"/>
                <a:gridCol w="740410"/>
                <a:gridCol w="740410"/>
              </a:tblGrid>
              <a:tr h="577215">
                <a:tc>
                  <a:txBody>
                    <a:bodyPr/>
                    <a:p>
                      <a:pPr algn="ctr">
                        <a:buNone/>
                      </a:pPr>
                      <a:endParaRPr lang="en-US"/>
                    </a:p>
                  </a:txBody>
                  <a:tcPr/>
                </a:tc>
                <a:tc>
                  <a:txBody>
                    <a:bodyPr/>
                    <a:p>
                      <a:pPr algn="ctr">
                        <a:buNone/>
                      </a:pPr>
                      <a:r>
                        <a:rPr lang="en-US"/>
                        <a:t>1</a:t>
                      </a:r>
                      <a:endParaRPr lang="en-US"/>
                    </a:p>
                  </a:txBody>
                  <a:tcPr/>
                </a:tc>
                <a:tc>
                  <a:txBody>
                    <a:bodyPr/>
                    <a:p>
                      <a:pPr algn="ctr">
                        <a:buNone/>
                      </a:pPr>
                      <a:r>
                        <a:rPr lang="en-US"/>
                        <a:t>2</a:t>
                      </a:r>
                      <a:endParaRPr lang="en-US"/>
                    </a:p>
                  </a:txBody>
                  <a:tcPr/>
                </a:tc>
                <a:tc>
                  <a:txBody>
                    <a:bodyPr/>
                    <a:p>
                      <a:pPr algn="ctr">
                        <a:buNone/>
                      </a:pPr>
                      <a:r>
                        <a:rPr lang="en-US"/>
                        <a:t>4</a:t>
                      </a:r>
                      <a:endParaRPr lang="en-US"/>
                    </a:p>
                  </a:txBody>
                  <a:tcPr/>
                </a:tc>
                <a:tc>
                  <a:txBody>
                    <a:bodyPr/>
                    <a:p>
                      <a:pPr algn="ctr">
                        <a:buNone/>
                      </a:pPr>
                      <a:r>
                        <a:rPr lang="en-US"/>
                        <a:t>6</a:t>
                      </a:r>
                      <a:endParaRPr lang="en-US"/>
                    </a:p>
                  </a:txBody>
                  <a:tcPr/>
                </a:tc>
                <a:tc>
                  <a:txBody>
                    <a:bodyPr/>
                    <a:p>
                      <a:pPr algn="ctr">
                        <a:buNone/>
                      </a:pPr>
                      <a:r>
                        <a:rPr lang="en-US"/>
                        <a:t>10</a:t>
                      </a:r>
                      <a:endParaRPr lang="en-US"/>
                    </a:p>
                  </a:txBody>
                  <a:tcPr/>
                </a:tc>
                <a:tc>
                  <a:txBody>
                    <a:bodyPr/>
                    <a:p>
                      <a:pPr algn="ctr">
                        <a:buNone/>
                      </a:pPr>
                      <a:r>
                        <a:rPr lang="en-US"/>
                        <a:t>16</a:t>
                      </a:r>
                      <a:endParaRPr lang="en-US"/>
                    </a:p>
                  </a:txBody>
                  <a:tcPr/>
                </a:tc>
              </a:tr>
              <a:tr h="369570">
                <a:tc>
                  <a:txBody>
                    <a:bodyPr/>
                    <a:p>
                      <a:pPr algn="ctr">
                        <a:buNone/>
                      </a:pPr>
                      <a:r>
                        <a:rPr lang="en-US"/>
                        <a:t>1</a:t>
                      </a:r>
                      <a:endParaRPr lang="en-US"/>
                    </a:p>
                  </a:txBody>
                  <a:tcPr/>
                </a:tc>
                <a:tc>
                  <a:txBody>
                    <a:bodyPr/>
                    <a:p>
                      <a:pPr algn="ctr">
                        <a:buNone/>
                      </a:pPr>
                      <a:r>
                        <a:rPr lang="en-US"/>
                        <a:t>43</a:t>
                      </a:r>
                      <a:endParaRPr lang="en-US"/>
                    </a:p>
                  </a:txBody>
                  <a:tcPr/>
                </a:tc>
                <a:tc>
                  <a:txBody>
                    <a:bodyPr/>
                    <a:p>
                      <a:pPr algn="ctr">
                        <a:buNone/>
                      </a:pPr>
                      <a:r>
                        <a:rPr lang="en-US"/>
                        <a:t>2</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r>
              <a:tr h="369570">
                <a:tc>
                  <a:txBody>
                    <a:bodyPr/>
                    <a:p>
                      <a:pPr algn="ctr">
                        <a:buNone/>
                      </a:pPr>
                      <a:r>
                        <a:rPr lang="en-US"/>
                        <a:t>2</a:t>
                      </a:r>
                      <a:endParaRPr lang="en-US"/>
                    </a:p>
                  </a:txBody>
                  <a:tcPr/>
                </a:tc>
                <a:tc>
                  <a:txBody>
                    <a:bodyPr/>
                    <a:p>
                      <a:pPr algn="ctr">
                        <a:buNone/>
                      </a:pPr>
                      <a:r>
                        <a:rPr lang="en-US"/>
                        <a:t>3</a:t>
                      </a:r>
                      <a:endParaRPr lang="en-US"/>
                    </a:p>
                  </a:txBody>
                  <a:tcPr/>
                </a:tc>
                <a:tc>
                  <a:txBody>
                    <a:bodyPr/>
                    <a:p>
                      <a:pPr algn="ctr">
                        <a:buNone/>
                      </a:pPr>
                      <a:r>
                        <a:rPr lang="en-US"/>
                        <a:t>8</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r>
              <a:tr h="369570">
                <a:tc>
                  <a:txBody>
                    <a:bodyPr/>
                    <a:p>
                      <a:pPr algn="ctr">
                        <a:buNone/>
                      </a:pPr>
                      <a:r>
                        <a:rPr lang="en-US"/>
                        <a:t>4</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2</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r>
              <a:tr h="369570">
                <a:tc>
                  <a:txBody>
                    <a:bodyPr/>
                    <a:p>
                      <a:pPr algn="ctr">
                        <a:buNone/>
                      </a:pPr>
                      <a:r>
                        <a:rPr lang="en-US"/>
                        <a:t>6</a:t>
                      </a:r>
                      <a:endParaRPr lang="en-US"/>
                    </a:p>
                  </a:txBody>
                  <a:tcPr/>
                </a:tc>
                <a:tc>
                  <a:txBody>
                    <a:bodyPr/>
                    <a:p>
                      <a:pPr algn="ctr">
                        <a:buNone/>
                      </a:pPr>
                      <a:r>
                        <a:rPr lang="en-US"/>
                        <a:t>21</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1</a:t>
                      </a:r>
                      <a:endParaRPr lang="en-US"/>
                    </a:p>
                  </a:txBody>
                  <a:tcPr/>
                </a:tc>
                <a:tc>
                  <a:txBody>
                    <a:bodyPr/>
                    <a:p>
                      <a:pPr algn="ctr">
                        <a:buNone/>
                      </a:pPr>
                      <a:r>
                        <a:rPr lang="en-US"/>
                        <a:t>0</a:t>
                      </a:r>
                      <a:endParaRPr lang="en-US"/>
                    </a:p>
                  </a:txBody>
                  <a:tcPr/>
                </a:tc>
              </a:tr>
              <a:tr h="368935">
                <a:tc>
                  <a:txBody>
                    <a:bodyPr/>
                    <a:p>
                      <a:pPr algn="ctr">
                        <a:buNone/>
                      </a:pPr>
                      <a:r>
                        <a:rPr lang="en-US"/>
                        <a:t>10</a:t>
                      </a:r>
                      <a:endParaRPr lang="en-US"/>
                    </a:p>
                  </a:txBody>
                  <a:tcPr/>
                </a:tc>
                <a:tc>
                  <a:txBody>
                    <a:bodyPr/>
                    <a:p>
                      <a:pPr algn="ctr">
                        <a:buNone/>
                      </a:pPr>
                      <a:r>
                        <a:rPr lang="en-US"/>
                        <a:t>4</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7</a:t>
                      </a:r>
                      <a:endParaRPr lang="en-US"/>
                    </a:p>
                  </a:txBody>
                  <a:tcPr/>
                </a:tc>
                <a:tc>
                  <a:txBody>
                    <a:bodyPr/>
                    <a:p>
                      <a:pPr algn="ctr">
                        <a:buNone/>
                      </a:pPr>
                      <a:r>
                        <a:rPr lang="en-US"/>
                        <a:t>0</a:t>
                      </a:r>
                      <a:endParaRPr lang="en-US"/>
                    </a:p>
                  </a:txBody>
                  <a:tcPr/>
                </a:tc>
              </a:tr>
              <a:tr h="369570">
                <a:tc>
                  <a:txBody>
                    <a:bodyPr/>
                    <a:p>
                      <a:pPr algn="ctr">
                        <a:buNone/>
                      </a:pPr>
                      <a:r>
                        <a:rPr lang="en-US"/>
                        <a:t>16</a:t>
                      </a:r>
                      <a:endParaRPr lang="en-US"/>
                    </a:p>
                  </a:txBody>
                  <a:tcPr/>
                </a:tc>
                <a:tc>
                  <a:txBody>
                    <a:bodyPr/>
                    <a:p>
                      <a:pPr algn="ctr">
                        <a:buNone/>
                      </a:pPr>
                      <a:r>
                        <a:rPr lang="en-US"/>
                        <a:t>4</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r>
            </a:tbl>
          </a:graphicData>
        </a:graphic>
      </p:graphicFrame>
      <p:sp>
        <p:nvSpPr>
          <p:cNvPr id="3" name="Text Box 2"/>
          <p:cNvSpPr txBox="1"/>
          <p:nvPr/>
        </p:nvSpPr>
        <p:spPr>
          <a:xfrm>
            <a:off x="3665855" y="1118870"/>
            <a:ext cx="5135245" cy="368300"/>
          </a:xfrm>
          <a:prstGeom prst="rect">
            <a:avLst/>
          </a:prstGeom>
          <a:noFill/>
        </p:spPr>
        <p:txBody>
          <a:bodyPr wrap="square" rtlCol="0">
            <a:spAutoFit/>
          </a:bodyPr>
          <a:p>
            <a:r>
              <a:rPr lang="en-US"/>
              <a:t>Kết quả sau khi sử dụng hàm confusion_matrix</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Kết quả và độ chính xác</a:t>
            </a:r>
            <a:endParaRPr lang="en-US" b="1"/>
          </a:p>
        </p:txBody>
      </p:sp>
      <p:graphicFrame>
        <p:nvGraphicFramePr>
          <p:cNvPr id="9" name="Table 8"/>
          <p:cNvGraphicFramePr/>
          <p:nvPr/>
        </p:nvGraphicFramePr>
        <p:xfrm>
          <a:off x="976630" y="3631565"/>
          <a:ext cx="5183505" cy="1494790"/>
        </p:xfrm>
        <a:graphic>
          <a:graphicData uri="http://schemas.openxmlformats.org/drawingml/2006/table">
            <a:tbl>
              <a:tblPr firstRow="1" bandRow="1">
                <a:tableStyleId>{5C22544A-7EE6-4342-B048-85BDC9FD1C3A}</a:tableStyleId>
              </a:tblPr>
              <a:tblGrid>
                <a:gridCol w="1727835"/>
                <a:gridCol w="1727835"/>
                <a:gridCol w="1727835"/>
              </a:tblGrid>
              <a:tr h="763270">
                <a:tc>
                  <a:txBody>
                    <a:bodyPr/>
                    <a:p>
                      <a:pPr algn="ctr">
                        <a:buNone/>
                      </a:pPr>
                      <a:r>
                        <a:rPr lang="en-US"/>
                        <a:t>Training/Testing size</a:t>
                      </a:r>
                      <a:endParaRPr lang="en-US"/>
                    </a:p>
                  </a:txBody>
                  <a:tcPr/>
                </a:tc>
                <a:tc>
                  <a:txBody>
                    <a:bodyPr/>
                    <a:p>
                      <a:pPr algn="ctr">
                        <a:buNone/>
                      </a:pPr>
                      <a:r>
                        <a:rPr lang="en-US"/>
                        <a:t>Train accuracy</a:t>
                      </a:r>
                      <a:endParaRPr lang="en-US"/>
                    </a:p>
                  </a:txBody>
                  <a:tcPr/>
                </a:tc>
                <a:tc>
                  <a:txBody>
                    <a:bodyPr/>
                    <a:p>
                      <a:pPr algn="ctr">
                        <a:buNone/>
                      </a:pPr>
                      <a:r>
                        <a:rPr lang="en-US"/>
                        <a:t>Test Accuracy</a:t>
                      </a:r>
                      <a:endParaRPr lang="en-US"/>
                    </a:p>
                  </a:txBody>
                  <a:tcPr/>
                </a:tc>
              </a:tr>
              <a:tr h="365760">
                <a:tc>
                  <a:txBody>
                    <a:bodyPr/>
                    <a:p>
                      <a:pPr algn="ctr">
                        <a:buNone/>
                      </a:pPr>
                      <a:r>
                        <a:rPr lang="en-US"/>
                        <a:t>80%-20%</a:t>
                      </a:r>
                      <a:endParaRPr lang="en-US"/>
                    </a:p>
                  </a:txBody>
                  <a:tcPr/>
                </a:tc>
                <a:tc>
                  <a:txBody>
                    <a:bodyPr/>
                    <a:p>
                      <a:pPr algn="ctr">
                        <a:buNone/>
                      </a:pPr>
                      <a:r>
                        <a:rPr lang="en-US"/>
                        <a:t>100%</a:t>
                      </a:r>
                      <a:endParaRPr lang="en-US"/>
                    </a:p>
                  </a:txBody>
                  <a:tcPr/>
                </a:tc>
                <a:tc>
                  <a:txBody>
                    <a:bodyPr/>
                    <a:p>
                      <a:pPr algn="ctr">
                        <a:buNone/>
                      </a:pPr>
                      <a:r>
                        <a:rPr lang="en-US"/>
                        <a:t>69.73%</a:t>
                      </a:r>
                      <a:endParaRPr lang="en-US"/>
                    </a:p>
                  </a:txBody>
                  <a:tcPr/>
                </a:tc>
              </a:tr>
              <a:tr h="365760">
                <a:tc>
                  <a:txBody>
                    <a:bodyPr/>
                    <a:p>
                      <a:pPr algn="ctr">
                        <a:buNone/>
                      </a:pPr>
                      <a:r>
                        <a:rPr lang="en-US"/>
                        <a:t>70%-30%</a:t>
                      </a:r>
                      <a:endParaRPr lang="en-US"/>
                    </a:p>
                  </a:txBody>
                  <a:tcPr/>
                </a:tc>
                <a:tc>
                  <a:txBody>
                    <a:bodyPr/>
                    <a:p>
                      <a:pPr algn="ctr">
                        <a:buNone/>
                      </a:pPr>
                      <a:r>
                        <a:rPr lang="en-US"/>
                        <a:t>100%</a:t>
                      </a:r>
                      <a:endParaRPr lang="en-US"/>
                    </a:p>
                  </a:txBody>
                  <a:tcPr/>
                </a:tc>
                <a:tc>
                  <a:txBody>
                    <a:bodyPr/>
                    <a:p>
                      <a:pPr algn="ctr">
                        <a:buNone/>
                      </a:pPr>
                      <a:r>
                        <a:rPr lang="en-US"/>
                        <a:t>68.42%</a:t>
                      </a:r>
                      <a:endParaRPr lang="en-US"/>
                    </a:p>
                  </a:txBody>
                  <a:tcPr/>
                </a:tc>
              </a:tr>
            </a:tbl>
          </a:graphicData>
        </a:graphic>
      </p:graphicFrame>
      <p:graphicFrame>
        <p:nvGraphicFramePr>
          <p:cNvPr id="16" name="Table 15"/>
          <p:cNvGraphicFramePr/>
          <p:nvPr/>
        </p:nvGraphicFramePr>
        <p:xfrm>
          <a:off x="6467475" y="3631565"/>
          <a:ext cx="5181600" cy="1494790"/>
        </p:xfrm>
        <a:graphic>
          <a:graphicData uri="http://schemas.openxmlformats.org/drawingml/2006/table">
            <a:tbl>
              <a:tblPr firstRow="1" bandRow="1">
                <a:tableStyleId>{5C22544A-7EE6-4342-B048-85BDC9FD1C3A}</a:tableStyleId>
              </a:tblPr>
              <a:tblGrid>
                <a:gridCol w="1727200"/>
                <a:gridCol w="1727200"/>
                <a:gridCol w="1727200"/>
              </a:tblGrid>
              <a:tr h="763270">
                <a:tc>
                  <a:txBody>
                    <a:bodyPr/>
                    <a:p>
                      <a:pPr algn="ctr">
                        <a:buNone/>
                      </a:pPr>
                      <a:r>
                        <a:rPr lang="en-US"/>
                        <a:t>Training/Testing size</a:t>
                      </a:r>
                      <a:endParaRPr lang="en-US"/>
                    </a:p>
                  </a:txBody>
                  <a:tcPr/>
                </a:tc>
                <a:tc>
                  <a:txBody>
                    <a:bodyPr/>
                    <a:p>
                      <a:pPr algn="ctr">
                        <a:buNone/>
                      </a:pPr>
                      <a:r>
                        <a:rPr lang="en-US"/>
                        <a:t>Train accuracy</a:t>
                      </a:r>
                      <a:endParaRPr lang="en-US"/>
                    </a:p>
                  </a:txBody>
                  <a:tcPr/>
                </a:tc>
                <a:tc>
                  <a:txBody>
                    <a:bodyPr/>
                    <a:p>
                      <a:pPr algn="ctr">
                        <a:buNone/>
                      </a:pPr>
                      <a:r>
                        <a:rPr lang="en-US"/>
                        <a:t>Test Accuracy</a:t>
                      </a:r>
                      <a:endParaRPr lang="en-US"/>
                    </a:p>
                  </a:txBody>
                  <a:tcPr/>
                </a:tc>
              </a:tr>
              <a:tr h="365760">
                <a:tc>
                  <a:txBody>
                    <a:bodyPr/>
                    <a:p>
                      <a:pPr algn="ctr">
                        <a:buNone/>
                      </a:pPr>
                      <a:r>
                        <a:rPr lang="en-US"/>
                        <a:t>80%-20%</a:t>
                      </a:r>
                      <a:endParaRPr lang="en-US"/>
                    </a:p>
                  </a:txBody>
                  <a:tcPr/>
                </a:tc>
                <a:tc>
                  <a:txBody>
                    <a:bodyPr/>
                    <a:p>
                      <a:pPr algn="ctr">
                        <a:buNone/>
                      </a:pPr>
                      <a:r>
                        <a:rPr lang="en-US"/>
                        <a:t>87.70%</a:t>
                      </a:r>
                      <a:endParaRPr lang="en-US"/>
                    </a:p>
                  </a:txBody>
                  <a:tcPr/>
                </a:tc>
                <a:tc>
                  <a:txBody>
                    <a:bodyPr/>
                    <a:p>
                      <a:pPr algn="ctr">
                        <a:buNone/>
                      </a:pPr>
                      <a:r>
                        <a:rPr lang="en-US"/>
                        <a:t>78.94%</a:t>
                      </a:r>
                      <a:endParaRPr lang="en-US"/>
                    </a:p>
                  </a:txBody>
                  <a:tcPr/>
                </a:tc>
              </a:tr>
              <a:tr h="365760">
                <a:tc>
                  <a:txBody>
                    <a:bodyPr/>
                    <a:p>
                      <a:pPr algn="ctr">
                        <a:buNone/>
                      </a:pPr>
                      <a:r>
                        <a:rPr lang="en-US"/>
                        <a:t>70%-30%</a:t>
                      </a:r>
                      <a:endParaRPr lang="en-US"/>
                    </a:p>
                  </a:txBody>
                  <a:tcPr/>
                </a:tc>
                <a:tc>
                  <a:txBody>
                    <a:bodyPr/>
                    <a:p>
                      <a:pPr algn="ctr">
                        <a:buNone/>
                      </a:pPr>
                      <a:r>
                        <a:rPr lang="en-US"/>
                        <a:t>87.45%</a:t>
                      </a:r>
                      <a:endParaRPr lang="en-US"/>
                    </a:p>
                  </a:txBody>
                  <a:tcPr/>
                </a:tc>
                <a:tc>
                  <a:txBody>
                    <a:bodyPr/>
                    <a:p>
                      <a:pPr algn="ctr">
                        <a:buNone/>
                      </a:pPr>
                      <a:r>
                        <a:rPr lang="en-US"/>
                        <a:t>72.80%</a:t>
                      </a:r>
                      <a:endParaRPr lang="en-US"/>
                    </a:p>
                  </a:txBody>
                  <a:tcPr/>
                </a:tc>
              </a:tr>
            </a:tbl>
          </a:graphicData>
        </a:graphic>
      </p:graphicFrame>
      <p:sp>
        <p:nvSpPr>
          <p:cNvPr id="5" name="Text Box 4"/>
          <p:cNvSpPr txBox="1"/>
          <p:nvPr/>
        </p:nvSpPr>
        <p:spPr>
          <a:xfrm>
            <a:off x="1408430" y="2558415"/>
            <a:ext cx="4067810" cy="368300"/>
          </a:xfrm>
          <a:prstGeom prst="rect">
            <a:avLst/>
          </a:prstGeom>
          <a:noFill/>
        </p:spPr>
        <p:txBody>
          <a:bodyPr wrap="square" rtlCol="0" anchor="t">
            <a:spAutoFit/>
          </a:bodyPr>
          <a:p>
            <a:pPr lvl="1" algn="ctr"/>
            <a:r>
              <a:rPr lang="en-US">
                <a:sym typeface="+mn-ea"/>
              </a:rPr>
              <a:t>Đối với model không áp dụng PCA</a:t>
            </a:r>
            <a:endParaRPr lang="en-US"/>
          </a:p>
        </p:txBody>
      </p:sp>
      <p:sp>
        <p:nvSpPr>
          <p:cNvPr id="13" name="Text Box 12"/>
          <p:cNvSpPr txBox="1"/>
          <p:nvPr/>
        </p:nvSpPr>
        <p:spPr>
          <a:xfrm>
            <a:off x="6746875" y="2558415"/>
            <a:ext cx="4067810" cy="368300"/>
          </a:xfrm>
          <a:prstGeom prst="rect">
            <a:avLst/>
          </a:prstGeom>
          <a:noFill/>
        </p:spPr>
        <p:txBody>
          <a:bodyPr wrap="square" rtlCol="0" anchor="t">
            <a:spAutoFit/>
          </a:bodyPr>
          <a:p>
            <a:pPr lvl="1" algn="ctr"/>
            <a:r>
              <a:rPr lang="en-US">
                <a:sym typeface="+mn-ea"/>
              </a:rPr>
              <a:t>Đối với model áp dụng PCA</a:t>
            </a:r>
            <a:endParaRPr lang="en-US"/>
          </a:p>
        </p:txBody>
      </p:sp>
      <p:sp>
        <p:nvSpPr>
          <p:cNvPr id="100" name="Text Box 99"/>
          <p:cNvSpPr txBox="1"/>
          <p:nvPr/>
        </p:nvSpPr>
        <p:spPr>
          <a:xfrm>
            <a:off x="3556000" y="1333817"/>
            <a:ext cx="5080000" cy="398780"/>
          </a:xfrm>
          <a:prstGeom prst="rect">
            <a:avLst/>
          </a:prstGeom>
          <a:noFill/>
          <a:ln w="9525">
            <a:noFill/>
          </a:ln>
        </p:spPr>
        <p:txBody>
          <a:bodyPr wrap="square">
            <a:spAutoFit/>
          </a:bodyPr>
          <a:p>
            <a:pPr indent="0" algn="ctr"/>
            <a:r>
              <a:rPr lang="en-US" sz="2000" b="0">
                <a:latin typeface="Times New Roman" panose="02020603050405020304" pitchFamily="18" charset="0"/>
                <a:ea typeface="SimSun" panose="02010600030101010101" pitchFamily="2" charset="-122"/>
              </a:rPr>
              <a:t>Kết quả sau khi sử dụng hàm </a:t>
            </a:r>
            <a:r>
              <a:rPr lang="en-US" sz="2000" b="0">
                <a:latin typeface="Times New Roman" panose="02020603050405020304" pitchFamily="18" charset="0"/>
                <a:cs typeface="Times New Romani" charset="0"/>
              </a:rPr>
              <a:t>accuracy_score</a:t>
            </a:r>
            <a:endParaRPr lang="en-US" sz="2000" b="0">
              <a:latin typeface="Times New Roman" panose="02020603050405020304" pitchFamily="18" charset="0"/>
              <a:cs typeface="Times New Romani"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b="1">
                <a:sym typeface="+mn-ea"/>
              </a:rPr>
              <a:t>Kết quả và độ chính xác</a:t>
            </a:r>
            <a:endParaRPr lang="en-US" b="1"/>
          </a:p>
        </p:txBody>
      </p:sp>
      <p:sp>
        <p:nvSpPr>
          <p:cNvPr id="3" name="Content Placeholder 2"/>
          <p:cNvSpPr>
            <a:spLocks noGrp="1"/>
          </p:cNvSpPr>
          <p:nvPr>
            <p:ph sz="half" idx="1"/>
          </p:nvPr>
        </p:nvSpPr>
        <p:spPr>
          <a:xfrm>
            <a:off x="838200" y="1825625"/>
            <a:ext cx="10864850" cy="4351655"/>
          </a:xfrm>
        </p:spPr>
        <p:txBody>
          <a:bodyPr>
            <a:noAutofit/>
          </a:bodyPr>
          <a:p>
            <a:pPr algn="ctr"/>
            <a:r>
              <a:rPr lang="en-US" sz="2800"/>
              <a:t>Độ chính xác tập training:	87.37%</a:t>
            </a:r>
            <a:endParaRPr lang="en-US" sz="2800"/>
          </a:p>
          <a:p>
            <a:pPr algn="ctr"/>
            <a:r>
              <a:rPr lang="en-US" sz="2800"/>
              <a:t>Độ chính xác tập testing: 	78.94%</a:t>
            </a:r>
            <a:endParaRPr lang="en-US" sz="2800"/>
          </a:p>
          <a:p>
            <a:pPr algn="ct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Arial" panose="020B0604020202020204" pitchFamily="34" charset="0"/>
                <a:cs typeface="Arial" panose="020B0604020202020204" pitchFamily="34" charset="0"/>
              </a:rPr>
              <a:t>Kết Luận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609600" y="1174750"/>
            <a:ext cx="11245850" cy="4953000"/>
          </a:xfrm>
        </p:spPr>
        <p:txBody>
          <a:bodyPr/>
          <a:p>
            <a:r>
              <a:rPr lang="en-US" b="1"/>
              <a:t>Tổng kết</a:t>
            </a:r>
            <a:endParaRPr lang="en-US" b="1"/>
          </a:p>
          <a:p>
            <a:pPr lvl="1"/>
            <a:r>
              <a:rPr lang="en-US" sz="2400"/>
              <a:t>Kết quả nhận được sau khi hoàn thành đề tài:</a:t>
            </a:r>
            <a:endParaRPr lang="en-US" sz="2400"/>
          </a:p>
          <a:p>
            <a:pPr lvl="2"/>
            <a:r>
              <a:rPr lang="en-US"/>
              <a:t>Nắm được các kiến thức cơ bản về Machine learning</a:t>
            </a:r>
            <a:endParaRPr lang="en-US"/>
          </a:p>
          <a:p>
            <a:pPr lvl="2"/>
            <a:r>
              <a:rPr lang="en-US"/>
              <a:t>Biết được các kỹ thuật xử lý dữ liệu</a:t>
            </a:r>
            <a:endParaRPr lang="en-US"/>
          </a:p>
          <a:p>
            <a:pPr lvl="2"/>
            <a:r>
              <a:rPr lang="en-US"/>
              <a:t>Biết được cách sử dụng cơ bản thư viện Scikit learn</a:t>
            </a:r>
            <a:endParaRPr lang="en-US"/>
          </a:p>
          <a:p>
            <a:pPr lvl="2"/>
            <a:r>
              <a:rPr lang="en-US"/>
              <a:t>Nắm được các quy trình xây dựng 1 hệ thống machine learning hoàng chỉnh</a:t>
            </a:r>
            <a:endParaRPr lang="en-US"/>
          </a:p>
          <a:p>
            <a:pPr lvl="2"/>
            <a:r>
              <a:rPr lang="en-US"/>
              <a:t>Nắm vững kiến thức về 2 thuật toán Support Vector Machine và Principal Component Analysis</a:t>
            </a:r>
            <a:endParaRPr lang="en-US"/>
          </a:p>
          <a:p>
            <a:pPr lvl="2"/>
            <a:r>
              <a:rPr lang="en-US"/>
              <a:t>Xây dựng được thành công hệ thống dự đoán bệnh về tim với khả năng chẩn đoán bệnh chính xác đến 78.94%</a:t>
            </a:r>
            <a:r>
              <a:rPr lang="en-US" sz="2000"/>
              <a:t>.</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Nội dung</a:t>
            </a:r>
            <a:endParaRPr lang="en-US" b="1"/>
          </a:p>
        </p:txBody>
      </p:sp>
      <p:sp>
        <p:nvSpPr>
          <p:cNvPr id="3" name="Content Placeholder 2"/>
          <p:cNvSpPr>
            <a:spLocks noGrp="1"/>
          </p:cNvSpPr>
          <p:nvPr>
            <p:ph idx="1"/>
          </p:nvPr>
        </p:nvSpPr>
        <p:spPr/>
        <p:txBody>
          <a:bodyPr>
            <a:normAutofit lnSpcReduction="20000"/>
          </a:bodyPr>
          <a:p>
            <a:r>
              <a:rPr lang="en-US"/>
              <a:t>Giới thiệu</a:t>
            </a:r>
            <a:endParaRPr lang="en-US"/>
          </a:p>
          <a:p>
            <a:r>
              <a:rPr lang="en-US"/>
              <a:t>Đặt vấn đề</a:t>
            </a:r>
            <a:endParaRPr lang="en-US"/>
          </a:p>
          <a:p>
            <a:r>
              <a:rPr lang="en-US"/>
              <a:t>Mục tiêu</a:t>
            </a:r>
            <a:endParaRPr lang="en-US"/>
          </a:p>
          <a:p>
            <a:r>
              <a:rPr lang="en-US"/>
              <a:t>Block diagram</a:t>
            </a:r>
            <a:endParaRPr lang="en-US"/>
          </a:p>
          <a:p>
            <a:r>
              <a:rPr lang="en-US"/>
              <a:t>Flow chart</a:t>
            </a:r>
            <a:endParaRPr lang="en-US"/>
          </a:p>
          <a:p>
            <a:r>
              <a:rPr lang="en-US"/>
              <a:t>Thuật toán</a:t>
            </a:r>
            <a:endParaRPr lang="en-US"/>
          </a:p>
          <a:p>
            <a:r>
              <a:rPr lang="en-US"/>
              <a:t>Ứng dụng</a:t>
            </a:r>
            <a:endParaRPr lang="en-US"/>
          </a:p>
          <a:p>
            <a:r>
              <a:rPr lang="en-US"/>
              <a:t>Test</a:t>
            </a:r>
            <a:endParaRPr lang="en-US"/>
          </a:p>
          <a:p>
            <a:r>
              <a:rPr lang="en-US"/>
              <a:t>Kết quả và độ chính xác</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Arial" panose="020B0604020202020204" pitchFamily="34" charset="0"/>
                <a:cs typeface="Arial" panose="020B0604020202020204" pitchFamily="34" charset="0"/>
              </a:rPr>
              <a:t>Kết Luận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609600" y="1174750"/>
            <a:ext cx="11245850" cy="4953000"/>
          </a:xfrm>
        </p:spPr>
        <p:txBody>
          <a:bodyPr/>
          <a:p>
            <a:r>
              <a:rPr lang="en-US" b="1"/>
              <a:t>Hạn chế gặp phải</a:t>
            </a:r>
            <a:endParaRPr lang="en-US" b="1"/>
          </a:p>
          <a:p>
            <a:pPr lvl="1"/>
            <a:r>
              <a:rPr lang="en-US"/>
              <a:t>Bộ dữ liệu còn quá nhỏ</a:t>
            </a:r>
            <a:endParaRPr lang="en-US"/>
          </a:p>
          <a:p>
            <a:pPr lvl="1"/>
            <a:r>
              <a:rPr lang="en-US"/>
              <a:t>Số lượng dữ liệu bị mất rất nhiều</a:t>
            </a:r>
            <a:endParaRPr lang="en-US"/>
          </a:p>
          <a:p>
            <a:pPr lvl="1"/>
            <a:r>
              <a:rPr lang="en-US"/>
              <a:t>Kiến thức xử lý dữ liệu vẫn còn hạn chế</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Arial" panose="020B0604020202020204" pitchFamily="34" charset="0"/>
                <a:cs typeface="Arial" panose="020B0604020202020204" pitchFamily="34" charset="0"/>
                <a:sym typeface="+mn-ea"/>
              </a:rPr>
              <a:t>Kết Luận</a:t>
            </a:r>
            <a:endParaRPr lang="en-US"/>
          </a:p>
        </p:txBody>
      </p:sp>
      <p:sp>
        <p:nvSpPr>
          <p:cNvPr id="3" name="Content Placeholder 2"/>
          <p:cNvSpPr>
            <a:spLocks noGrp="1"/>
          </p:cNvSpPr>
          <p:nvPr>
            <p:ph sz="half" idx="1"/>
          </p:nvPr>
        </p:nvSpPr>
        <p:spPr>
          <a:xfrm>
            <a:off x="609600" y="1174750"/>
            <a:ext cx="11170920" cy="4953000"/>
          </a:xfrm>
        </p:spPr>
        <p:txBody>
          <a:bodyPr/>
          <a:p>
            <a:r>
              <a:rPr lang="en-US" b="1"/>
              <a:t>Hướng phát triển</a:t>
            </a:r>
            <a:endParaRPr lang="en-US" b="1"/>
          </a:p>
          <a:p>
            <a:pPr lvl="1"/>
            <a:r>
              <a:rPr lang="en-US"/>
              <a:t>Tăng số lượng dữ liệu đủ lớn để có kết quả tốt hơn</a:t>
            </a:r>
            <a:endParaRPr lang="en-US"/>
          </a:p>
          <a:p>
            <a:pPr lvl="1"/>
            <a:r>
              <a:rPr lang="en-US"/>
              <a:t>Tìm hiểu thêm các kỹ thuật xử lý dữ liệu</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67360"/>
            <a:ext cx="10972800" cy="5158740"/>
          </a:xfrm>
        </p:spPr>
        <p:txBody>
          <a:bodyPr/>
          <a:p>
            <a:pPr algn="ctr"/>
            <a:r>
              <a:rPr lang="en-US" sz="4800" b="1">
                <a:solidFill>
                  <a:srgbClr val="0070C0"/>
                </a:solidFill>
              </a:rPr>
              <a:t>CẢM ƠN THẦY CÔ ĐÃ LẮNG NGHE</a:t>
            </a:r>
            <a:endParaRPr lang="en-US" sz="4800" b="1">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Giới thiệu</a:t>
            </a:r>
            <a:endParaRPr lang="en-US" b="1"/>
          </a:p>
        </p:txBody>
      </p:sp>
      <p:sp>
        <p:nvSpPr>
          <p:cNvPr id="3" name="Content Placeholder 2"/>
          <p:cNvSpPr>
            <a:spLocks noGrp="1"/>
          </p:cNvSpPr>
          <p:nvPr>
            <p:ph sz="half" idx="1"/>
          </p:nvPr>
        </p:nvSpPr>
        <p:spPr/>
        <p:txBody>
          <a:bodyPr/>
          <a:p>
            <a:r>
              <a:rPr lang="en-US"/>
              <a:t>Cơ bản về nhịp tim:</a:t>
            </a:r>
            <a:endParaRPr lang="en-US"/>
          </a:p>
          <a:p>
            <a:pPr lvl="1"/>
            <a:r>
              <a:rPr lang="en-US" sz="2600"/>
              <a:t>Rối loạn nhịp tim là một bệnh liên quan đến quá trình vận hành điều khiển nhịp của tim.</a:t>
            </a:r>
            <a:endParaRPr lang="en-US" sz="2600"/>
          </a:p>
          <a:p>
            <a:pPr lvl="1"/>
            <a:r>
              <a:rPr lang="en-US" sz="2600"/>
              <a:t>Rối loạn nhịp tim rất phổ biến và có thể ảnh hưởng đến bệnh nhân ở mọi lứa tuổi.</a:t>
            </a:r>
            <a:endParaRPr lang="en-US" sz="2600"/>
          </a:p>
        </p:txBody>
      </p:sp>
      <p:pic>
        <p:nvPicPr>
          <p:cNvPr id="4" name="Content Placeholder 3"/>
          <p:cNvPicPr>
            <a:picLocks noChangeAspect="1"/>
          </p:cNvPicPr>
          <p:nvPr>
            <p:ph sz="half" idx="2"/>
          </p:nvPr>
        </p:nvPicPr>
        <p:blipFill>
          <a:blip r:embed="rId1"/>
          <a:stretch>
            <a:fillRect/>
          </a:stretch>
        </p:blipFill>
        <p:spPr>
          <a:xfrm>
            <a:off x="6732905" y="1921510"/>
            <a:ext cx="4620895" cy="339153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Giới thiệu</a:t>
            </a:r>
            <a:endParaRPr lang="en-US" b="1"/>
          </a:p>
        </p:txBody>
      </p:sp>
      <p:sp>
        <p:nvSpPr>
          <p:cNvPr id="3" name="Content Placeholder 2"/>
          <p:cNvSpPr>
            <a:spLocks noGrp="1"/>
          </p:cNvSpPr>
          <p:nvPr>
            <p:ph sz="half" idx="1"/>
          </p:nvPr>
        </p:nvSpPr>
        <p:spPr/>
        <p:txBody>
          <a:bodyPr>
            <a:normAutofit/>
          </a:bodyPr>
          <a:p>
            <a:r>
              <a:rPr lang="en-US" sz="2000"/>
              <a:t>Điện tâm đồ là đồ thị ghi những thay đổi của dòng điện trong tim.</a:t>
            </a:r>
            <a:endParaRPr lang="en-US" sz="2000"/>
          </a:p>
          <a:p>
            <a:r>
              <a:rPr lang="en-US" sz="2000"/>
              <a:t>Điện tâm đồ được sử dụng trong nhiều trường hợp y học:</a:t>
            </a:r>
            <a:endParaRPr lang="en-US"/>
          </a:p>
          <a:p>
            <a:pPr lvl="1"/>
            <a:r>
              <a:rPr lang="en-US" sz="2000"/>
              <a:t>Chẩn đoán nhồi máu cơ tim </a:t>
            </a:r>
            <a:endParaRPr lang="en-US" sz="2000"/>
          </a:p>
          <a:p>
            <a:pPr lvl="1"/>
            <a:r>
              <a:rPr lang="en-US" sz="2000"/>
              <a:t>Chẩn đoán Thiếu máu cơ tim</a:t>
            </a:r>
            <a:endParaRPr lang="en-US" sz="2000"/>
          </a:p>
          <a:p>
            <a:pPr lvl="1"/>
            <a:r>
              <a:rPr lang="en-US" sz="2000"/>
              <a:t>Chẩn đoán và theo dõi rối loạn nhịp tim bất thường </a:t>
            </a:r>
            <a:endParaRPr lang="en-US" sz="2000"/>
          </a:p>
          <a:p>
            <a:pPr lvl="1"/>
            <a:r>
              <a:rPr lang="en-US" sz="2000"/>
              <a:t>Chẩn đoán các chứng tim lớn khi cơ tim dày hay dãn</a:t>
            </a:r>
            <a:endParaRPr lang="en-US" sz="2000"/>
          </a:p>
          <a:p>
            <a:pPr lvl="1"/>
            <a:r>
              <a:rPr lang="en-US" sz="2000"/>
              <a:t>Chẩn đoán một số thay đổi sinh hóa máu</a:t>
            </a:r>
            <a:endParaRPr lang="en-US" sz="2000"/>
          </a:p>
          <a:p>
            <a:pPr lvl="1"/>
            <a:r>
              <a:rPr lang="en-US" sz="2000"/>
              <a:t>Chẩn đoán một số ngộ độc thuốc</a:t>
            </a:r>
            <a:endParaRPr lang="en-US" sz="2000"/>
          </a:p>
        </p:txBody>
      </p:sp>
      <p:pic>
        <p:nvPicPr>
          <p:cNvPr id="5" name="Content Placeholder 4"/>
          <p:cNvPicPr>
            <a:picLocks noChangeAspect="1"/>
          </p:cNvPicPr>
          <p:nvPr>
            <p:ph sz="half" idx="2"/>
          </p:nvPr>
        </p:nvPicPr>
        <p:blipFill>
          <a:blip r:embed="rId1"/>
          <a:stretch>
            <a:fillRect/>
          </a:stretch>
        </p:blipFill>
        <p:spPr>
          <a:xfrm>
            <a:off x="6405245" y="1825625"/>
            <a:ext cx="5494020" cy="32556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Đặt vấn đề</a:t>
            </a:r>
            <a:endParaRPr lang="en-US" b="1"/>
          </a:p>
        </p:txBody>
      </p:sp>
      <p:sp>
        <p:nvSpPr>
          <p:cNvPr id="3" name="Content Placeholder 2"/>
          <p:cNvSpPr>
            <a:spLocks noGrp="1"/>
          </p:cNvSpPr>
          <p:nvPr>
            <p:ph sz="half" idx="1"/>
          </p:nvPr>
        </p:nvSpPr>
        <p:spPr>
          <a:xfrm>
            <a:off x="862330" y="1252855"/>
            <a:ext cx="11108055" cy="4351655"/>
          </a:xfrm>
        </p:spPr>
        <p:txBody>
          <a:bodyPr>
            <a:normAutofit/>
          </a:bodyPr>
          <a:p>
            <a:r>
              <a:rPr lang="en-US"/>
              <a:t>Số người tử vong do bệnh tim mạch --&gt; 17.3 triệu</a:t>
            </a:r>
            <a:endParaRPr lang="en-US"/>
          </a:p>
          <a:p>
            <a:endParaRPr lang="en-US"/>
          </a:p>
          <a:p>
            <a:pPr marL="0" indent="0">
              <a:buNone/>
            </a:pPr>
            <a:r>
              <a:rPr lang="en-US"/>
              <a:t>Dự đoán các bệnh về tim mạch trở thành vấn đề quan trọng</a:t>
            </a:r>
            <a:endParaRPr lang="en-US"/>
          </a:p>
        </p:txBody>
      </p:sp>
      <p:sp>
        <p:nvSpPr>
          <p:cNvPr id="4" name="Right Arrow 3"/>
          <p:cNvSpPr/>
          <p:nvPr/>
        </p:nvSpPr>
        <p:spPr>
          <a:xfrm>
            <a:off x="165735" y="2518410"/>
            <a:ext cx="599440" cy="40322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Mục tiêu</a:t>
            </a:r>
            <a:endParaRPr lang="en-US" b="1"/>
          </a:p>
        </p:txBody>
      </p:sp>
      <p:sp>
        <p:nvSpPr>
          <p:cNvPr id="3" name="Content Placeholder 2"/>
          <p:cNvSpPr>
            <a:spLocks noGrp="1"/>
          </p:cNvSpPr>
          <p:nvPr>
            <p:ph sz="half" idx="1"/>
          </p:nvPr>
        </p:nvSpPr>
        <p:spPr>
          <a:xfrm>
            <a:off x="838200" y="1825625"/>
            <a:ext cx="10904855" cy="4351655"/>
          </a:xfrm>
        </p:spPr>
        <p:txBody>
          <a:bodyPr/>
          <a:p>
            <a:r>
              <a:rPr lang="en-US"/>
              <a:t>Dự đoán được bệnh từ dữ liệu đầu vào được lấy từ máy ECG</a:t>
            </a:r>
            <a:endParaRPr lang="en-US"/>
          </a:p>
          <a:p>
            <a:r>
              <a:rPr lang="en-US"/>
              <a:t>Tỷ lệ chẩn đoán bệnh có độ chính xác trên 75%.</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Block diagram</a:t>
            </a:r>
            <a:endParaRPr lang="en-US" b="1"/>
          </a:p>
        </p:txBody>
      </p:sp>
      <p:sp>
        <p:nvSpPr>
          <p:cNvPr id="3" name="Content Placeholder 2"/>
          <p:cNvSpPr>
            <a:spLocks noGrp="1"/>
          </p:cNvSpPr>
          <p:nvPr>
            <p:ph sz="half" idx="1"/>
          </p:nvPr>
        </p:nvSpPr>
        <p:spPr>
          <a:xfrm>
            <a:off x="670560" y="4212590"/>
            <a:ext cx="10851515" cy="2320925"/>
          </a:xfrm>
        </p:spPr>
        <p:txBody>
          <a:bodyPr>
            <a:normAutofit/>
          </a:bodyPr>
          <a:p>
            <a:pPr marL="0" indent="0">
              <a:buNone/>
            </a:pPr>
            <a:endParaRPr lang="en-US"/>
          </a:p>
        </p:txBody>
      </p:sp>
      <p:pic>
        <p:nvPicPr>
          <p:cNvPr id="9" name="Content Placeholder 8"/>
          <p:cNvPicPr>
            <a:picLocks noChangeAspect="1"/>
          </p:cNvPicPr>
          <p:nvPr>
            <p:ph sz="half" idx="2"/>
          </p:nvPr>
        </p:nvPicPr>
        <p:blipFill>
          <a:blip r:embed="rId1"/>
          <a:stretch>
            <a:fillRect/>
          </a:stretch>
        </p:blipFill>
        <p:spPr>
          <a:xfrm>
            <a:off x="-13335" y="773430"/>
            <a:ext cx="12219940" cy="5520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0650" y="178435"/>
            <a:ext cx="4078605" cy="582930"/>
          </a:xfrm>
        </p:spPr>
        <p:txBody>
          <a:bodyPr/>
          <a:p>
            <a:pPr algn="ctr"/>
            <a:r>
              <a:rPr lang="en-US" b="1"/>
              <a:t>Flow chart</a:t>
            </a:r>
            <a:endParaRPr lang="en-US" b="1"/>
          </a:p>
        </p:txBody>
      </p:sp>
      <p:graphicFrame>
        <p:nvGraphicFramePr>
          <p:cNvPr id="5" name="Content Placeholder 4"/>
          <p:cNvGraphicFramePr>
            <a:graphicFrameLocks noChangeAspect="1"/>
          </p:cNvGraphicFramePr>
          <p:nvPr>
            <p:ph sz="half" idx="1"/>
          </p:nvPr>
        </p:nvGraphicFramePr>
        <p:xfrm>
          <a:off x="4642485" y="47625"/>
          <a:ext cx="6694805" cy="6762750"/>
        </p:xfrm>
        <a:graphic>
          <a:graphicData uri="http://schemas.openxmlformats.org/presentationml/2006/ole">
            <mc:AlternateContent xmlns:mc="http://schemas.openxmlformats.org/markup-compatibility/2006">
              <mc:Choice xmlns:v="urn:schemas-microsoft-com:vml" Requires="v">
                <p:oleObj spid="_x0000_s6" name="" r:id="rId1" imgW="7010400" imgH="9381490" progId="Paint.Picture">
                  <p:embed/>
                </p:oleObj>
              </mc:Choice>
              <mc:Fallback>
                <p:oleObj name="" r:id="rId1" imgW="7010400" imgH="9381490" progId="Paint.Picture">
                  <p:embed/>
                  <p:pic>
                    <p:nvPicPr>
                      <p:cNvPr id="0" name="Picture 5"/>
                      <p:cNvPicPr/>
                      <p:nvPr/>
                    </p:nvPicPr>
                    <p:blipFill>
                      <a:blip r:embed="rId2"/>
                      <a:stretch>
                        <a:fillRect/>
                      </a:stretch>
                    </p:blipFill>
                    <p:spPr>
                      <a:xfrm>
                        <a:off x="4642485" y="47625"/>
                        <a:ext cx="6694805" cy="67627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Thuật toán</a:t>
            </a:r>
            <a:endParaRPr lang="en-US" b="1"/>
          </a:p>
        </p:txBody>
      </p:sp>
      <p:sp>
        <p:nvSpPr>
          <p:cNvPr id="3" name="Content Placeholder 2"/>
          <p:cNvSpPr>
            <a:spLocks noGrp="1"/>
          </p:cNvSpPr>
          <p:nvPr>
            <p:ph sz="half" idx="1"/>
          </p:nvPr>
        </p:nvSpPr>
        <p:spPr/>
        <p:txBody>
          <a:bodyPr>
            <a:normAutofit/>
          </a:bodyPr>
          <a:p>
            <a:r>
              <a:rPr lang="en-US" sz="2800"/>
              <a:t>Principal Component Analysis (PCA)</a:t>
            </a:r>
            <a:endParaRPr lang="en-US" sz="2800"/>
          </a:p>
          <a:p>
            <a:pPr lvl="1"/>
            <a:r>
              <a:rPr lang="en-US" sz="2000"/>
              <a:t>PCA hoạt động dựa trên quan sát rằng dữ liệu thường phân bố tập trung tại các đường/mặt đặc biệt nhất định</a:t>
            </a:r>
            <a:endParaRPr lang="en-US" sz="2000"/>
          </a:p>
          <a:p>
            <a:pPr lvl="1"/>
            <a:r>
              <a:rPr lang="en-US" sz="2000"/>
              <a:t>Mục đích sử dụng PCA là để xác định pattern của một cơ sở dữ liệu, mức độ liên quan giữa các biến số, từ đó chuẩn hóa, giảm chiều cơ sở dữ liệu mà vẫn giữ được gần như toàn bộ dữ liệu.</a:t>
            </a:r>
            <a:endParaRPr lang="en-US" sz="2000"/>
          </a:p>
          <a:p>
            <a:pPr lvl="1"/>
            <a:r>
              <a:rPr lang="en-US" sz="2000">
                <a:sym typeface="+mn-ea"/>
              </a:rPr>
              <a:t>PCA chỉ hữu dụng nhất khi có sự khác nhau rõ rệt giữa các thành phần trong cơ sở dữ liệu.</a:t>
            </a:r>
            <a:endParaRPr lang="en-US" sz="2000"/>
          </a:p>
        </p:txBody>
      </p:sp>
      <p:pic>
        <p:nvPicPr>
          <p:cNvPr id="5" name="Content Placeholder 4"/>
          <p:cNvPicPr>
            <a:picLocks noChangeAspect="1"/>
          </p:cNvPicPr>
          <p:nvPr>
            <p:ph sz="half" idx="2"/>
          </p:nvPr>
        </p:nvPicPr>
        <p:blipFill>
          <a:blip r:embed="rId1"/>
          <a:stretch>
            <a:fillRect/>
          </a:stretch>
        </p:blipFill>
        <p:spPr>
          <a:xfrm>
            <a:off x="6135370" y="1691005"/>
            <a:ext cx="5717540" cy="42970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4044</Words>
  <Application>WPS Presentation</Application>
  <PresentationFormat>Widescreen</PresentationFormat>
  <Paragraphs>414</Paragraphs>
  <Slides>22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4" baseType="lpstr">
      <vt:lpstr>Arial</vt:lpstr>
      <vt:lpstr>SimSun</vt:lpstr>
      <vt:lpstr>Wingdings</vt:lpstr>
      <vt:lpstr>Microsoft YaHei</vt:lpstr>
      <vt:lpstr>Arial Unicode MS</vt:lpstr>
      <vt:lpstr>Calibri</vt:lpstr>
      <vt:lpstr>Courier New</vt:lpstr>
      <vt:lpstr>Times New Roman</vt:lpstr>
      <vt:lpstr>Times New Romani</vt:lpstr>
      <vt:lpstr>Segoe Print</vt:lpstr>
      <vt:lpstr>Blue Waves</vt:lpstr>
      <vt:lpstr>Paint.Picture</vt:lpstr>
      <vt:lpstr>Machine Learning  Project: Chẩn đoán các loại bệnh do rối loạn nhịp tim gây ra</vt:lpstr>
      <vt:lpstr>Nội dung</vt:lpstr>
      <vt:lpstr>Giới thiệu</vt:lpstr>
      <vt:lpstr>Giới thiệu</vt:lpstr>
      <vt:lpstr>Đặt vấn đề</vt:lpstr>
      <vt:lpstr>Mục tiêu</vt:lpstr>
      <vt:lpstr>Block diagram</vt:lpstr>
      <vt:lpstr>Flow chart</vt:lpstr>
      <vt:lpstr>Thuật toán</vt:lpstr>
      <vt:lpstr>Thuật toán</vt:lpstr>
      <vt:lpstr>Thuật toán</vt:lpstr>
      <vt:lpstr>Ứng dụng</vt:lpstr>
      <vt:lpstr>Ứng dụng</vt:lpstr>
      <vt:lpstr>Ứng dụng</vt:lpstr>
      <vt:lpstr>Ứng dụng</vt:lpstr>
      <vt:lpstr>Test</vt:lpstr>
      <vt:lpstr>Kết quả và độ chính xác</vt:lpstr>
      <vt:lpstr>Kết quả và độ chính xác</vt:lpstr>
      <vt:lpstr>Kết Luận</vt:lpstr>
      <vt:lpstr>Kết Luận</vt:lpstr>
      <vt:lpstr>Kết Luận</vt:lpstr>
      <vt:lpstr>CẢM ƠN THẦY CÔ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name: Chẩn đoán các loại bệnh do rối loạn nhịp tim gây ra</dc:title>
  <dc:creator>USER</dc:creator>
  <cp:lastModifiedBy>USER</cp:lastModifiedBy>
  <cp:revision>16</cp:revision>
  <dcterms:created xsi:type="dcterms:W3CDTF">2018-12-11T17:55:00Z</dcterms:created>
  <dcterms:modified xsi:type="dcterms:W3CDTF">2018-12-21T06:25:17Z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