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 id="264" r:id="rId8"/>
    <p:sldId id="263" r:id="rId9"/>
    <p:sldId id="265" r:id="rId10"/>
    <p:sldId id="266" r:id="rId11"/>
    <p:sldId id="267" r:id="rId12"/>
    <p:sldId id="268" r:id="rId13"/>
    <p:sldId id="269" r:id="rId14"/>
    <p:sldId id="270" r:id="rId15"/>
    <p:sldId id="271" r:id="rId16"/>
    <p:sldId id="273" r:id="rId17"/>
    <p:sldId id="272" r:id="rId18"/>
    <p:sldId id="275" r:id="rId19"/>
    <p:sldId id="277" r:id="rId20"/>
    <p:sldId id="276" r:id="rId21"/>
    <p:sldId id="279" r:id="rId2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b="1"/>
              <a:t>Machine Learning</a:t>
            </a:r>
            <a:br>
              <a:rPr lang="en-US"/>
            </a:br>
            <a:br>
              <a:rPr lang="en-US"/>
            </a:br>
            <a:r>
              <a:rPr lang="en-US" sz="3200" b="1">
                <a:solidFill>
                  <a:srgbClr val="FFFF00"/>
                </a:solidFill>
              </a:rPr>
              <a:t>Project: Chẩn đoán các loại bệnh do rối loạn nhịp tim gây ra</a:t>
            </a:r>
            <a:endParaRPr lang="en-US" sz="3200" b="1">
              <a:solidFill>
                <a:srgbClr val="FFFF00"/>
              </a:solidFill>
            </a:endParaRPr>
          </a:p>
        </p:txBody>
      </p:sp>
      <p:sp>
        <p:nvSpPr>
          <p:cNvPr id="3" name="Subtitle 2"/>
          <p:cNvSpPr>
            <a:spLocks noGrp="1"/>
          </p:cNvSpPr>
          <p:nvPr>
            <p:ph type="subTitle" idx="1"/>
          </p:nvPr>
        </p:nvSpPr>
        <p:spPr>
          <a:xfrm>
            <a:off x="1524000" y="3602355"/>
            <a:ext cx="9354185" cy="2209165"/>
          </a:xfrm>
        </p:spPr>
        <p:txBody>
          <a:bodyPr>
            <a:normAutofit fontScale="70000"/>
          </a:bodyPr>
          <a:p>
            <a:pPr algn="r"/>
            <a:r>
              <a:rPr lang="en-US">
                <a:solidFill>
                  <a:schemeClr val="tx1"/>
                </a:solidFill>
              </a:rPr>
              <a:t>Giảng viên hướng dẫn :             VŨ QUANG HUY </a:t>
            </a:r>
            <a:endParaRPr lang="en-US">
              <a:solidFill>
                <a:schemeClr val="tx1"/>
              </a:solidFill>
            </a:endParaRPr>
          </a:p>
          <a:p>
            <a:pPr algn="ctr"/>
            <a:r>
              <a:rPr lang="en-US">
                <a:solidFill>
                  <a:schemeClr val="tx1"/>
                </a:solidFill>
              </a:rPr>
              <a:t>Thành viên:</a:t>
            </a:r>
            <a:endParaRPr lang="en-US">
              <a:solidFill>
                <a:schemeClr val="tx1"/>
              </a:solidFill>
            </a:endParaRPr>
          </a:p>
          <a:p>
            <a:pPr algn="r"/>
            <a:r>
              <a:rPr lang="en-US">
                <a:solidFill>
                  <a:schemeClr val="tx1"/>
                </a:solidFill>
              </a:rPr>
              <a:t>LỤC THỚI SANG                  15110116</a:t>
            </a:r>
            <a:endParaRPr lang="en-US">
              <a:solidFill>
                <a:schemeClr val="tx1"/>
              </a:solidFill>
            </a:endParaRPr>
          </a:p>
          <a:p>
            <a:pPr algn="r"/>
            <a:r>
              <a:rPr lang="en-US">
                <a:solidFill>
                  <a:schemeClr val="tx1"/>
                </a:solidFill>
              </a:rPr>
              <a:t>TRẦN QUANG VINH             15110151</a:t>
            </a:r>
            <a:endParaRPr lang="en-US">
              <a:solidFill>
                <a:schemeClr val="tx1"/>
              </a:solidFill>
            </a:endParaRPr>
          </a:p>
          <a:p>
            <a:pPr algn="r"/>
            <a:r>
              <a:rPr lang="en-US">
                <a:solidFill>
                  <a:schemeClr val="tx1"/>
                </a:solidFill>
              </a:rPr>
              <a:t>ĐOÀN NHẬT ANH                 15110003</a:t>
            </a: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Thuật toán</a:t>
            </a:r>
            <a:endParaRPr lang="en-US" b="1"/>
          </a:p>
        </p:txBody>
      </p:sp>
      <p:sp>
        <p:nvSpPr>
          <p:cNvPr id="3" name="Content Placeholder 2"/>
          <p:cNvSpPr>
            <a:spLocks noGrp="1"/>
          </p:cNvSpPr>
          <p:nvPr>
            <p:ph sz="half" idx="1"/>
          </p:nvPr>
        </p:nvSpPr>
        <p:spPr/>
        <p:txBody>
          <a:bodyPr>
            <a:normAutofit fontScale="90000" lnSpcReduction="20000"/>
          </a:bodyPr>
          <a:p>
            <a:r>
              <a:rPr lang="en-US"/>
              <a:t>Support Vector Machine (SVM)</a:t>
            </a:r>
            <a:endParaRPr lang="en-US"/>
          </a:p>
          <a:p>
            <a:pPr lvl="1"/>
            <a:r>
              <a:rPr lang="en-US" sz="2400"/>
              <a:t>SVM (Support Vector Machine) là một khái niệm trong thống kê và khoa học máy tính cho một tập hợp các phương pháp học có giám sát liên quan đến nhau để phân loại và phân tích hồi quy.</a:t>
            </a:r>
            <a:endParaRPr lang="en-US" sz="2400"/>
          </a:p>
          <a:p>
            <a:pPr lvl="1"/>
            <a:r>
              <a:rPr lang="en-US" sz="2400"/>
              <a:t>SVM là một thuật toán phân loại nhị phân, nhận dữ liệu vào và phân loại chúng vào hai lớp khác nhau. Với một bộ các ví dụ luyện tập thuộc hai thể loại cho trước, thuật toán luyện tập SVM xây dựng một mô hình SVM để phân loại các ví dụ khác vào hai thể loại đó.</a:t>
            </a:r>
            <a:endParaRPr lang="en-US" sz="2400"/>
          </a:p>
        </p:txBody>
      </p:sp>
      <p:pic>
        <p:nvPicPr>
          <p:cNvPr id="5" name="Content Placeholder 4"/>
          <p:cNvPicPr>
            <a:picLocks noChangeAspect="1"/>
          </p:cNvPicPr>
          <p:nvPr>
            <p:ph sz="half" idx="2"/>
          </p:nvPr>
        </p:nvPicPr>
        <p:blipFill>
          <a:blip r:embed="rId1"/>
          <a:stretch>
            <a:fillRect/>
          </a:stretch>
        </p:blipFill>
        <p:spPr>
          <a:xfrm>
            <a:off x="6384290" y="1825625"/>
            <a:ext cx="5681980" cy="4377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Thuật toán</a:t>
            </a:r>
            <a:endParaRPr lang="en-US" b="1"/>
          </a:p>
        </p:txBody>
      </p:sp>
      <p:sp>
        <p:nvSpPr>
          <p:cNvPr id="3" name="Content Placeholder 2"/>
          <p:cNvSpPr>
            <a:spLocks noGrp="1"/>
          </p:cNvSpPr>
          <p:nvPr>
            <p:ph sz="half" idx="1"/>
          </p:nvPr>
        </p:nvSpPr>
        <p:spPr/>
        <p:txBody>
          <a:bodyPr>
            <a:normAutofit/>
          </a:bodyPr>
          <a:p>
            <a:r>
              <a:rPr lang="en-US" sz="2800"/>
              <a:t>Principal Component Analysis (PCA)</a:t>
            </a:r>
            <a:endParaRPr lang="en-US" sz="2800"/>
          </a:p>
          <a:p>
            <a:pPr lvl="1"/>
            <a:r>
              <a:rPr lang="en-US" sz="2000"/>
              <a:t>Principal Component Analysis là một trong những phương pháp của thuật toán Dimensionality Reduction. PCA hoạt động dựa trên quan sát rằng dữ liệu thường phân bố tập trung tại các đường/mặt đặc biệt nhất định</a:t>
            </a:r>
            <a:endParaRPr lang="en-US" sz="2000"/>
          </a:p>
          <a:p>
            <a:pPr lvl="1"/>
            <a:r>
              <a:rPr lang="en-US" sz="2000"/>
              <a:t>Mục đích sử dụng PCA là để xác định pattern của một cơ sở dữ liệu, mức độ liên quan giữa các biến số, từ đó chuẩn hóa, giảm chiều cơ sở dữ liệu mà vẫn giữ được gần như toàn bộ dữ liệu.</a:t>
            </a:r>
            <a:endParaRPr lang="en-US" sz="2000"/>
          </a:p>
        </p:txBody>
      </p:sp>
      <p:pic>
        <p:nvPicPr>
          <p:cNvPr id="5" name="Content Placeholder 4"/>
          <p:cNvPicPr>
            <a:picLocks noChangeAspect="1"/>
          </p:cNvPicPr>
          <p:nvPr>
            <p:ph sz="half" idx="2"/>
          </p:nvPr>
        </p:nvPicPr>
        <p:blipFill>
          <a:blip r:embed="rId1"/>
          <a:stretch>
            <a:fillRect/>
          </a:stretch>
        </p:blipFill>
        <p:spPr>
          <a:xfrm>
            <a:off x="6135370" y="1691005"/>
            <a:ext cx="5717540" cy="42970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p:txBody>
          <a:bodyPr>
            <a:normAutofit/>
          </a:bodyPr>
          <a:p>
            <a:r>
              <a:rPr lang="en-US"/>
              <a:t>Tập dữ liệu</a:t>
            </a:r>
            <a:endParaRPr lang="en-US"/>
          </a:p>
          <a:p>
            <a:pPr lvl="1"/>
            <a:r>
              <a:rPr lang="en-US" sz="2400"/>
              <a:t>Bộ data ECG này được lấy từ Đại học California ở Irvine (UCI) để sử dụng cho việc train và test hệ thống. Loại file data là file excel có tổng cộng 279 cột thuộc tính và dữ liệu bệnh án của 452 bệnh nhân.</a:t>
            </a:r>
            <a:endParaRPr lang="en-US" sz="2400"/>
          </a:p>
          <a:p>
            <a:pPr lvl="1"/>
            <a:r>
              <a:rPr lang="en-US" sz="2400"/>
              <a:t>Bộ dữ liệu trước khi sử dụng vào việc xây dựng model, sẽ được phân chia ra thành 2 tập training và testing theo tỷ lệ 8:2</a:t>
            </a:r>
            <a:endParaRPr lang="en-US" sz="2400"/>
          </a:p>
        </p:txBody>
      </p:sp>
      <p:pic>
        <p:nvPicPr>
          <p:cNvPr id="6" name="Content Placeholder 5"/>
          <p:cNvPicPr>
            <a:picLocks noChangeAspect="1"/>
          </p:cNvPicPr>
          <p:nvPr>
            <p:ph sz="half" idx="2"/>
          </p:nvPr>
        </p:nvPicPr>
        <p:blipFill>
          <a:blip r:embed="rId1"/>
          <a:stretch>
            <a:fillRect/>
          </a:stretch>
        </p:blipFill>
        <p:spPr>
          <a:xfrm>
            <a:off x="6739255" y="2058035"/>
            <a:ext cx="5181600" cy="3886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p:txBody>
          <a:bodyPr>
            <a:normAutofit/>
          </a:bodyPr>
          <a:p>
            <a:r>
              <a:rPr lang="en-US"/>
              <a:t>Tiền xử lý dữ liệu</a:t>
            </a:r>
            <a:endParaRPr lang="en-US"/>
          </a:p>
          <a:p>
            <a:pPr lvl="1"/>
            <a:r>
              <a:rPr lang="en-US"/>
              <a:t>Do bộ dữ liệu có rất nhiều thông tin dữ liệu bị mất và có rất nhiều cột có giá trị 0, đồng thời một vài loại bệnh có số lượng dữ liệu bệnh án bệnh nhân quá ít nên phải tiến hành loại bỏ các cột và các dòng này. Sau khi xử lý xong, bộ dữ liệu cuối cùng sẽ như sau</a:t>
            </a:r>
            <a:endParaRPr lang="en-US"/>
          </a:p>
        </p:txBody>
      </p:sp>
      <p:graphicFrame>
        <p:nvGraphicFramePr>
          <p:cNvPr id="5" name="Content Placeholder 4"/>
          <p:cNvGraphicFramePr/>
          <p:nvPr>
            <p:ph sz="half" idx="2"/>
          </p:nvPr>
        </p:nvGraphicFramePr>
        <p:xfrm>
          <a:off x="6132195" y="1691005"/>
          <a:ext cx="5932170" cy="3902710"/>
        </p:xfrm>
        <a:graphic>
          <a:graphicData uri="http://schemas.openxmlformats.org/drawingml/2006/table">
            <a:tbl>
              <a:tblPr firstRow="1" bandRow="1">
                <a:tableStyleId>{5C22544A-7EE6-4342-B048-85BDC9FD1C3A}</a:tableStyleId>
              </a:tblPr>
              <a:tblGrid>
                <a:gridCol w="796290"/>
                <a:gridCol w="3312795"/>
                <a:gridCol w="1823085"/>
              </a:tblGrid>
              <a:tr h="676275">
                <a:tc>
                  <a:txBody>
                    <a:bodyPr/>
                    <a:p>
                      <a:pPr algn="ctr">
                        <a:buNone/>
                      </a:pPr>
                      <a:r>
                        <a:rPr lang="en-US"/>
                        <a:t>Class</a:t>
                      </a:r>
                      <a:endParaRPr lang="en-US"/>
                    </a:p>
                  </a:txBody>
                  <a:tcPr/>
                </a:tc>
                <a:tc>
                  <a:txBody>
                    <a:bodyPr/>
                    <a:p>
                      <a:pPr algn="ctr">
                        <a:buNone/>
                      </a:pPr>
                      <a:r>
                        <a:rPr lang="en-US"/>
                        <a:t>Class name</a:t>
                      </a:r>
                      <a:endParaRPr lang="en-US"/>
                    </a:p>
                  </a:txBody>
                  <a:tcPr/>
                </a:tc>
                <a:tc>
                  <a:txBody>
                    <a:bodyPr/>
                    <a:p>
                      <a:pPr algn="ctr">
                        <a:buNone/>
                      </a:pPr>
                      <a:r>
                        <a:rPr lang="en-US"/>
                        <a:t>Number of Instances</a:t>
                      </a:r>
                      <a:endParaRPr lang="en-US"/>
                    </a:p>
                  </a:txBody>
                  <a:tcPr/>
                </a:tc>
              </a:tr>
              <a:tr h="517525">
                <a:tc>
                  <a:txBody>
                    <a:bodyPr/>
                    <a:p>
                      <a:pPr algn="ctr">
                        <a:buNone/>
                      </a:pPr>
                      <a:r>
                        <a:rPr lang="en-US"/>
                        <a:t>1</a:t>
                      </a:r>
                      <a:endParaRPr lang="en-US"/>
                    </a:p>
                  </a:txBody>
                  <a:tcPr/>
                </a:tc>
                <a:tc>
                  <a:txBody>
                    <a:bodyPr/>
                    <a:p>
                      <a:pPr algn="ctr">
                        <a:buNone/>
                      </a:pPr>
                      <a:r>
                        <a:rPr lang="en-US"/>
                        <a:t>Normal</a:t>
                      </a:r>
                      <a:endParaRPr lang="en-US"/>
                    </a:p>
                  </a:txBody>
                  <a:tcPr/>
                </a:tc>
                <a:tc>
                  <a:txBody>
                    <a:bodyPr/>
                    <a:p>
                      <a:pPr algn="ctr">
                        <a:buNone/>
                      </a:pPr>
                      <a:r>
                        <a:rPr lang="en-US"/>
                        <a:t>237</a:t>
                      </a:r>
                      <a:endParaRPr lang="en-US"/>
                    </a:p>
                  </a:txBody>
                  <a:tcPr/>
                </a:tc>
              </a:tr>
              <a:tr h="640080">
                <a:tc>
                  <a:txBody>
                    <a:bodyPr/>
                    <a:p>
                      <a:pPr algn="ctr">
                        <a:buNone/>
                      </a:pPr>
                      <a:r>
                        <a:rPr lang="en-US"/>
                        <a:t>2</a:t>
                      </a:r>
                      <a:endParaRPr lang="en-US"/>
                    </a:p>
                  </a:txBody>
                  <a:tcPr/>
                </a:tc>
                <a:tc>
                  <a:txBody>
                    <a:bodyPr/>
                    <a:p>
                      <a:pPr algn="ctr">
                        <a:buNone/>
                      </a:pPr>
                      <a:r>
                        <a:rPr lang="en-US"/>
                        <a:t>Ischemic changes (Coronary Artery Disease)</a:t>
                      </a:r>
                      <a:endParaRPr lang="en-US"/>
                    </a:p>
                  </a:txBody>
                  <a:tcPr/>
                </a:tc>
                <a:tc>
                  <a:txBody>
                    <a:bodyPr/>
                    <a:p>
                      <a:pPr algn="ctr">
                        <a:buNone/>
                      </a:pPr>
                      <a:r>
                        <a:rPr lang="en-US"/>
                        <a:t>36</a:t>
                      </a:r>
                      <a:endParaRPr lang="en-US"/>
                    </a:p>
                  </a:txBody>
                  <a:tcPr/>
                </a:tc>
              </a:tr>
              <a:tr h="516890">
                <a:tc>
                  <a:txBody>
                    <a:bodyPr/>
                    <a:p>
                      <a:pPr algn="ctr">
                        <a:buNone/>
                      </a:pPr>
                      <a:r>
                        <a:rPr lang="en-US"/>
                        <a:t>4</a:t>
                      </a:r>
                      <a:endParaRPr lang="en-US"/>
                    </a:p>
                  </a:txBody>
                  <a:tcPr/>
                </a:tc>
                <a:tc>
                  <a:txBody>
                    <a:bodyPr/>
                    <a:p>
                      <a:pPr algn="ctr">
                        <a:buNone/>
                      </a:pPr>
                      <a:r>
                        <a:rPr lang="en-US"/>
                        <a:t>Old Inferior Myocardial Infarction</a:t>
                      </a:r>
                      <a:endParaRPr lang="en-US"/>
                    </a:p>
                  </a:txBody>
                  <a:tcPr/>
                </a:tc>
                <a:tc>
                  <a:txBody>
                    <a:bodyPr/>
                    <a:p>
                      <a:pPr algn="ctr">
                        <a:buNone/>
                      </a:pPr>
                      <a:r>
                        <a:rPr lang="en-US"/>
                        <a:t>14</a:t>
                      </a:r>
                      <a:endParaRPr lang="en-US"/>
                    </a:p>
                  </a:txBody>
                  <a:tcPr/>
                </a:tc>
              </a:tr>
              <a:tr h="517525">
                <a:tc>
                  <a:txBody>
                    <a:bodyPr/>
                    <a:p>
                      <a:pPr algn="ctr">
                        <a:buNone/>
                      </a:pPr>
                      <a:r>
                        <a:rPr lang="en-US"/>
                        <a:t>6</a:t>
                      </a:r>
                      <a:endParaRPr lang="en-US"/>
                    </a:p>
                  </a:txBody>
                  <a:tcPr/>
                </a:tc>
                <a:tc>
                  <a:txBody>
                    <a:bodyPr/>
                    <a:p>
                      <a:pPr algn="ctr">
                        <a:buNone/>
                      </a:pPr>
                      <a:r>
                        <a:rPr lang="en-US"/>
                        <a:t>Sinus bradycardy</a:t>
                      </a:r>
                      <a:endParaRPr lang="en-US"/>
                    </a:p>
                  </a:txBody>
                  <a:tcPr/>
                </a:tc>
                <a:tc>
                  <a:txBody>
                    <a:bodyPr/>
                    <a:p>
                      <a:pPr algn="ctr">
                        <a:buNone/>
                      </a:pPr>
                      <a:r>
                        <a:rPr lang="en-US"/>
                        <a:t>23</a:t>
                      </a:r>
                      <a:endParaRPr lang="en-US"/>
                    </a:p>
                  </a:txBody>
                  <a:tcPr/>
                </a:tc>
              </a:tr>
              <a:tr h="516890">
                <a:tc>
                  <a:txBody>
                    <a:bodyPr/>
                    <a:p>
                      <a:pPr algn="ctr">
                        <a:buNone/>
                      </a:pPr>
                      <a:r>
                        <a:rPr lang="en-US"/>
                        <a:t>10</a:t>
                      </a:r>
                      <a:endParaRPr lang="en-US"/>
                    </a:p>
                  </a:txBody>
                  <a:tcPr/>
                </a:tc>
                <a:tc>
                  <a:txBody>
                    <a:bodyPr/>
                    <a:p>
                      <a:pPr algn="ctr">
                        <a:buNone/>
                      </a:pPr>
                      <a:r>
                        <a:rPr lang="en-US"/>
                        <a:t>Right bundle branch block</a:t>
                      </a:r>
                      <a:endParaRPr lang="en-US"/>
                    </a:p>
                  </a:txBody>
                  <a:tcPr/>
                </a:tc>
                <a:tc>
                  <a:txBody>
                    <a:bodyPr/>
                    <a:p>
                      <a:pPr algn="ctr">
                        <a:buNone/>
                      </a:pPr>
                      <a:r>
                        <a:rPr lang="en-US"/>
                        <a:t>47</a:t>
                      </a:r>
                      <a:endParaRPr lang="en-US"/>
                    </a:p>
                  </a:txBody>
                  <a:tcPr/>
                </a:tc>
              </a:tr>
              <a:tr h="517525">
                <a:tc>
                  <a:txBody>
                    <a:bodyPr/>
                    <a:p>
                      <a:pPr algn="ctr">
                        <a:buNone/>
                      </a:pPr>
                      <a:r>
                        <a:rPr lang="en-US"/>
                        <a:t>16</a:t>
                      </a:r>
                      <a:endParaRPr lang="en-US"/>
                    </a:p>
                  </a:txBody>
                  <a:tcPr/>
                </a:tc>
                <a:tc>
                  <a:txBody>
                    <a:bodyPr/>
                    <a:p>
                      <a:pPr algn="ctr">
                        <a:buNone/>
                      </a:pPr>
                      <a:r>
                        <a:rPr lang="en-US"/>
                        <a:t>Others</a:t>
                      </a:r>
                      <a:endParaRPr lang="en-US"/>
                    </a:p>
                  </a:txBody>
                  <a:tcPr/>
                </a:tc>
                <a:tc>
                  <a:txBody>
                    <a:bodyPr/>
                    <a:p>
                      <a:pPr algn="ctr">
                        <a:buNone/>
                      </a:pPr>
                      <a:r>
                        <a:rPr lang="en-US"/>
                        <a:t>18</a:t>
                      </a: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a:xfrm>
            <a:off x="838200" y="1825625"/>
            <a:ext cx="10852150" cy="4351655"/>
          </a:xfrm>
        </p:spPr>
        <p:txBody>
          <a:bodyPr>
            <a:normAutofit/>
          </a:bodyPr>
          <a:p>
            <a:r>
              <a:rPr lang="en-US"/>
              <a:t>Tiền xử lý dữ liệu</a:t>
            </a:r>
            <a:endParaRPr lang="en-US"/>
          </a:p>
          <a:p>
            <a:pPr lvl="1"/>
            <a:r>
              <a:rPr lang="en-US" sz="2400"/>
              <a:t>Tiếp đó, sử dụng thuật toán Feature Scaling để tiêu chuẩn hóa các giá trị dữ liệu có trong bộ data. Mục đích làm điều này là vì trong các thuật toán phân loại, đa phần các thuật toán phân loại đều sử dụng công thức tính khoảng cách Euclid, nếu như sử dụng chính giá trị có trong bộ data để tính thì khoảng cách giữa 2 điểm có khả năng sẽ có giá trị rất lớn, gây khó khăn trong việc tính toán cũng như hiển thị các điểm dữ liệu lên mặt phẳng tọa độ, chính vì vậy để thuận tiện cho việc tính toán, giảm chi phí phần cứng cũng như thời gian xây dựng model, thuật toán Feature Scaling giúp cho các giá trị trong bộ data sẽ có giá trị thuộc [-1,1]</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a:xfrm>
            <a:off x="838200" y="1825625"/>
            <a:ext cx="10852150" cy="4351655"/>
          </a:xfrm>
        </p:spPr>
        <p:txBody>
          <a:bodyPr>
            <a:normAutofit/>
          </a:bodyPr>
          <a:p>
            <a:r>
              <a:rPr lang="en-US"/>
              <a:t>Tiền xử lý dữ liệu</a:t>
            </a:r>
            <a:endParaRPr lang="en-US"/>
          </a:p>
          <a:p>
            <a:pPr lvl="1"/>
            <a:r>
              <a:rPr lang="en-US"/>
              <a:t>Ngoài ra, thuật toán Principal Component Analysis (PCA) là một thuật toán quan trọng. Thuật toán này có khả năng trích suất nét đặc trưng và giảm chiều của dữ liệu trong khi không làm mất mát quá nhiều thông tin, thậm chí làm tăng tỷ lệ dự đoán chính xác của hệ thống. Sau khi áp dụng PCA vào data, chiều của dữ liệu (thuộc tính) từ 151 giảm xuống chỉ còn 38.</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Ứng dụng</a:t>
            </a:r>
            <a:endParaRPr lang="en-US" b="1"/>
          </a:p>
        </p:txBody>
      </p:sp>
      <p:sp>
        <p:nvSpPr>
          <p:cNvPr id="3" name="Content Placeholder 2"/>
          <p:cNvSpPr>
            <a:spLocks noGrp="1"/>
          </p:cNvSpPr>
          <p:nvPr>
            <p:ph sz="half" idx="1"/>
          </p:nvPr>
        </p:nvSpPr>
        <p:spPr>
          <a:xfrm>
            <a:off x="838200" y="1825625"/>
            <a:ext cx="10515600" cy="4351655"/>
          </a:xfrm>
        </p:spPr>
        <p:txBody>
          <a:bodyPr>
            <a:normAutofit/>
          </a:bodyPr>
          <a:p>
            <a:r>
              <a:rPr lang="en-US"/>
              <a:t>Đánh giá model</a:t>
            </a:r>
            <a:endParaRPr lang="en-US"/>
          </a:p>
          <a:p>
            <a:pPr lvl="1"/>
            <a:r>
              <a:rPr lang="en-US"/>
              <a:t>Để đánh giá được model sau khi áp dụng thuật toán SVM (thuộc nhóm thuật toán phân loại) xây dựng, những người thực hiện báo cáo đã sử dụng 2 hàm trong thư viện scikit learn để đánh giá, đó là confusion_matrix và accuracy_score.</a:t>
            </a:r>
            <a:endParaRPr lang="en-US"/>
          </a:p>
          <a:p>
            <a:pPr lvl="1"/>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Test</a:t>
            </a:r>
            <a:endParaRPr lang="en-US" b="1"/>
          </a:p>
        </p:txBody>
      </p:sp>
      <p:sp>
        <p:nvSpPr>
          <p:cNvPr id="5" name="Text Box 4"/>
          <p:cNvSpPr txBox="1"/>
          <p:nvPr/>
        </p:nvSpPr>
        <p:spPr>
          <a:xfrm>
            <a:off x="1395730" y="1833245"/>
            <a:ext cx="4067810" cy="368300"/>
          </a:xfrm>
          <a:prstGeom prst="rect">
            <a:avLst/>
          </a:prstGeom>
          <a:noFill/>
        </p:spPr>
        <p:txBody>
          <a:bodyPr wrap="square" rtlCol="0" anchor="t">
            <a:spAutoFit/>
          </a:bodyPr>
          <a:p>
            <a:pPr lvl="1" algn="ctr"/>
            <a:r>
              <a:rPr lang="en-US">
                <a:sym typeface="+mn-ea"/>
              </a:rPr>
              <a:t>Đối với model không áp dụng PCA</a:t>
            </a:r>
            <a:endParaRPr lang="en-US"/>
          </a:p>
        </p:txBody>
      </p:sp>
      <p:graphicFrame>
        <p:nvGraphicFramePr>
          <p:cNvPr id="6" name="Content Placeholder 5"/>
          <p:cNvGraphicFramePr/>
          <p:nvPr>
            <p:ph sz="half" idx="1"/>
          </p:nvPr>
        </p:nvGraphicFramePr>
        <p:xfrm>
          <a:off x="838200" y="2907030"/>
          <a:ext cx="5182870" cy="2768600"/>
        </p:xfrm>
        <a:graphic>
          <a:graphicData uri="http://schemas.openxmlformats.org/drawingml/2006/table">
            <a:tbl>
              <a:tblPr firstRow="1" bandRow="1">
                <a:tableStyleId>{5C22544A-7EE6-4342-B048-85BDC9FD1C3A}</a:tableStyleId>
              </a:tblPr>
              <a:tblGrid>
                <a:gridCol w="740410"/>
                <a:gridCol w="740410"/>
                <a:gridCol w="740410"/>
                <a:gridCol w="740410"/>
                <a:gridCol w="740410"/>
                <a:gridCol w="740410"/>
                <a:gridCol w="740410"/>
              </a:tblGrid>
              <a:tr h="574040">
                <a:tc>
                  <a:txBody>
                    <a:bodyPr/>
                    <a:p>
                      <a:pPr algn="ctr">
                        <a:buNone/>
                      </a:pPr>
                      <a:endParaRPr lang="en-US"/>
                    </a:p>
                  </a:txBody>
                  <a:tcPr/>
                </a:tc>
                <a:tc>
                  <a:txBody>
                    <a:bodyPr/>
                    <a:p>
                      <a:pPr algn="ctr">
                        <a:buNone/>
                      </a:pPr>
                      <a:r>
                        <a:rPr lang="en-US"/>
                        <a:t>1</a:t>
                      </a:r>
                      <a:endParaRPr lang="en-US"/>
                    </a:p>
                  </a:txBody>
                  <a:tcPr/>
                </a:tc>
                <a:tc>
                  <a:txBody>
                    <a:bodyPr/>
                    <a:p>
                      <a:pPr algn="ctr">
                        <a:buNone/>
                      </a:pPr>
                      <a:r>
                        <a:rPr lang="en-US"/>
                        <a:t>2</a:t>
                      </a:r>
                      <a:endParaRPr lang="en-US"/>
                    </a:p>
                  </a:txBody>
                  <a:tcPr/>
                </a:tc>
                <a:tc>
                  <a:txBody>
                    <a:bodyPr/>
                    <a:p>
                      <a:pPr algn="ctr">
                        <a:buNone/>
                      </a:pPr>
                      <a:r>
                        <a:rPr lang="en-US"/>
                        <a:t>4</a:t>
                      </a:r>
                      <a:endParaRPr lang="en-US"/>
                    </a:p>
                  </a:txBody>
                  <a:tcPr/>
                </a:tc>
                <a:tc>
                  <a:txBody>
                    <a:bodyPr/>
                    <a:p>
                      <a:pPr algn="ctr">
                        <a:buNone/>
                      </a:pPr>
                      <a:r>
                        <a:rPr lang="en-US"/>
                        <a:t>6</a:t>
                      </a:r>
                      <a:endParaRPr lang="en-US"/>
                    </a:p>
                  </a:txBody>
                  <a:tcPr/>
                </a:tc>
                <a:tc>
                  <a:txBody>
                    <a:bodyPr/>
                    <a:p>
                      <a:pPr algn="ctr">
                        <a:buNone/>
                      </a:pPr>
                      <a:r>
                        <a:rPr lang="en-US"/>
                        <a:t>10</a:t>
                      </a:r>
                      <a:endParaRPr lang="en-US"/>
                    </a:p>
                  </a:txBody>
                  <a:tcPr/>
                </a:tc>
                <a:tc>
                  <a:txBody>
                    <a:bodyPr/>
                    <a:p>
                      <a:pPr algn="ctr">
                        <a:buNone/>
                      </a:pPr>
                      <a:r>
                        <a:rPr lang="en-US"/>
                        <a:t>16</a:t>
                      </a:r>
                      <a:endParaRPr lang="en-US"/>
                    </a:p>
                  </a:txBody>
                  <a:tcPr/>
                </a:tc>
              </a:tr>
              <a:tr h="365760">
                <a:tc>
                  <a:txBody>
                    <a:bodyPr/>
                    <a:p>
                      <a:pPr algn="ctr">
                        <a:buNone/>
                      </a:pPr>
                      <a:r>
                        <a:rPr lang="en-US"/>
                        <a:t>1</a:t>
                      </a:r>
                      <a:endParaRPr lang="en-US"/>
                    </a:p>
                  </a:txBody>
                  <a:tcPr/>
                </a:tc>
                <a:tc>
                  <a:txBody>
                    <a:bodyPr/>
                    <a:p>
                      <a:pPr algn="ctr">
                        <a:buNone/>
                      </a:pPr>
                      <a:r>
                        <a:rPr lang="en-US"/>
                        <a:t>38</a:t>
                      </a:r>
                      <a:endParaRPr lang="en-US"/>
                    </a:p>
                  </a:txBody>
                  <a:tcPr/>
                </a:tc>
                <a:tc>
                  <a:txBody>
                    <a:bodyPr/>
                    <a:p>
                      <a:pPr algn="ctr">
                        <a:buNone/>
                      </a:pPr>
                      <a:r>
                        <a:rPr lang="en-US"/>
                        <a:t>2</a:t>
                      </a:r>
                      <a:endParaRPr lang="en-US"/>
                    </a:p>
                  </a:txBody>
                  <a:tcPr/>
                </a:tc>
                <a:tc>
                  <a:txBody>
                    <a:bodyPr/>
                    <a:p>
                      <a:pPr algn="ctr">
                        <a:buNone/>
                      </a:pPr>
                      <a:r>
                        <a:rPr lang="en-US"/>
                        <a:t>1</a:t>
                      </a:r>
                      <a:endParaRPr lang="en-US"/>
                    </a:p>
                  </a:txBody>
                  <a:tcPr/>
                </a:tc>
                <a:tc>
                  <a:txBody>
                    <a:bodyPr/>
                    <a:p>
                      <a:pPr algn="ctr">
                        <a:buNone/>
                      </a:pPr>
                      <a:r>
                        <a:rPr lang="en-US"/>
                        <a:t>1</a:t>
                      </a:r>
                      <a:endParaRPr lang="en-US"/>
                    </a:p>
                  </a:txBody>
                  <a:tcPr/>
                </a:tc>
                <a:tc>
                  <a:txBody>
                    <a:bodyPr/>
                    <a:p>
                      <a:pPr algn="ctr">
                        <a:buNone/>
                      </a:pPr>
                      <a:r>
                        <a:rPr lang="en-US"/>
                        <a:t>3</a:t>
                      </a:r>
                      <a:endParaRPr lang="en-US"/>
                    </a:p>
                  </a:txBody>
                  <a:tcPr/>
                </a:tc>
                <a:tc>
                  <a:txBody>
                    <a:bodyPr/>
                    <a:p>
                      <a:pPr algn="ctr">
                        <a:buNone/>
                      </a:pPr>
                      <a:r>
                        <a:rPr lang="en-US"/>
                        <a:t>0</a:t>
                      </a:r>
                      <a:endParaRPr lang="en-US"/>
                    </a:p>
                  </a:txBody>
                  <a:tcPr/>
                </a:tc>
              </a:tr>
              <a:tr h="365760">
                <a:tc>
                  <a:txBody>
                    <a:bodyPr/>
                    <a:p>
                      <a:pPr algn="ctr">
                        <a:buNone/>
                      </a:pPr>
                      <a:r>
                        <a:rPr lang="en-US"/>
                        <a:t>2</a:t>
                      </a:r>
                      <a:endParaRPr lang="en-US"/>
                    </a:p>
                  </a:txBody>
                  <a:tcPr/>
                </a:tc>
                <a:tc>
                  <a:txBody>
                    <a:bodyPr/>
                    <a:p>
                      <a:pPr algn="ctr">
                        <a:buNone/>
                      </a:pPr>
                      <a:r>
                        <a:rPr lang="en-US"/>
                        <a:t>3</a:t>
                      </a:r>
                      <a:endParaRPr lang="en-US"/>
                    </a:p>
                  </a:txBody>
                  <a:tcPr/>
                </a:tc>
                <a:tc>
                  <a:txBody>
                    <a:bodyPr/>
                    <a:p>
                      <a:pPr algn="ctr">
                        <a:buNone/>
                      </a:pPr>
                      <a:r>
                        <a:rPr lang="en-US"/>
                        <a:t>7</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r>
              <a:tr h="365760">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2</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5760">
                <a:tc>
                  <a:txBody>
                    <a:bodyPr/>
                    <a:p>
                      <a:pPr algn="ctr">
                        <a:buNone/>
                      </a:pPr>
                      <a:r>
                        <a:rPr lang="en-US"/>
                        <a:t>6</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r>
              <a:tr h="365760">
                <a:tc>
                  <a:txBody>
                    <a:bodyPr/>
                    <a:p>
                      <a:pPr algn="ctr">
                        <a:buNone/>
                      </a:pPr>
                      <a:r>
                        <a:rPr lang="en-US"/>
                        <a:t>10</a:t>
                      </a:r>
                      <a:endParaRPr lang="en-US"/>
                    </a:p>
                  </a:txBody>
                  <a:tcPr/>
                </a:tc>
                <a:tc>
                  <a:txBody>
                    <a:bodyPr/>
                    <a:p>
                      <a:pPr algn="ctr">
                        <a:buNone/>
                      </a:pPr>
                      <a:r>
                        <a:rPr lang="en-US"/>
                        <a:t>6</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5</a:t>
                      </a:r>
                      <a:endParaRPr lang="en-US"/>
                    </a:p>
                  </a:txBody>
                  <a:tcPr/>
                </a:tc>
                <a:tc>
                  <a:txBody>
                    <a:bodyPr/>
                    <a:p>
                      <a:pPr algn="ctr">
                        <a:buNone/>
                      </a:pPr>
                      <a:r>
                        <a:rPr lang="en-US"/>
                        <a:t>0</a:t>
                      </a:r>
                      <a:endParaRPr lang="en-US"/>
                    </a:p>
                  </a:txBody>
                  <a:tcPr/>
                </a:tc>
              </a:tr>
              <a:tr h="365760">
                <a:tc>
                  <a:txBody>
                    <a:bodyPr/>
                    <a:p>
                      <a:pPr algn="ctr">
                        <a:buNone/>
                      </a:pPr>
                      <a:r>
                        <a:rPr lang="en-US"/>
                        <a:t>16</a:t>
                      </a:r>
                      <a:endParaRPr lang="en-US"/>
                    </a:p>
                  </a:txBody>
                  <a:tcPr/>
                </a:tc>
                <a:tc>
                  <a:txBody>
                    <a:bodyPr/>
                    <a:p>
                      <a:pPr algn="ctr">
                        <a:buNone/>
                      </a:pPr>
                      <a:r>
                        <a:rPr lang="en-US"/>
                        <a:t>3</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bl>
          </a:graphicData>
        </a:graphic>
      </p:graphicFrame>
      <p:sp>
        <p:nvSpPr>
          <p:cNvPr id="13" name="Text Box 12"/>
          <p:cNvSpPr txBox="1"/>
          <p:nvPr/>
        </p:nvSpPr>
        <p:spPr>
          <a:xfrm>
            <a:off x="6799580" y="1833245"/>
            <a:ext cx="4067810" cy="368300"/>
          </a:xfrm>
          <a:prstGeom prst="rect">
            <a:avLst/>
          </a:prstGeom>
          <a:noFill/>
        </p:spPr>
        <p:txBody>
          <a:bodyPr wrap="square" rtlCol="0" anchor="t">
            <a:spAutoFit/>
          </a:bodyPr>
          <a:p>
            <a:pPr lvl="1" algn="ctr"/>
            <a:r>
              <a:rPr lang="en-US">
                <a:sym typeface="+mn-ea"/>
              </a:rPr>
              <a:t>Đối với model áp dụng PCA</a:t>
            </a:r>
            <a:endParaRPr lang="en-US"/>
          </a:p>
        </p:txBody>
      </p:sp>
      <p:graphicFrame>
        <p:nvGraphicFramePr>
          <p:cNvPr id="14" name="Table 13"/>
          <p:cNvGraphicFramePr/>
          <p:nvPr/>
        </p:nvGraphicFramePr>
        <p:xfrm>
          <a:off x="6479540" y="2907665"/>
          <a:ext cx="5182870" cy="2794000"/>
        </p:xfrm>
        <a:graphic>
          <a:graphicData uri="http://schemas.openxmlformats.org/drawingml/2006/table">
            <a:tbl>
              <a:tblPr firstRow="1" bandRow="1">
                <a:tableStyleId>{5C22544A-7EE6-4342-B048-85BDC9FD1C3A}</a:tableStyleId>
              </a:tblPr>
              <a:tblGrid>
                <a:gridCol w="740410"/>
                <a:gridCol w="740410"/>
                <a:gridCol w="740410"/>
                <a:gridCol w="740410"/>
                <a:gridCol w="740410"/>
                <a:gridCol w="740410"/>
                <a:gridCol w="740410"/>
              </a:tblGrid>
              <a:tr h="577215">
                <a:tc>
                  <a:txBody>
                    <a:bodyPr/>
                    <a:p>
                      <a:pPr algn="ctr">
                        <a:buNone/>
                      </a:pPr>
                      <a:endParaRPr lang="en-US"/>
                    </a:p>
                  </a:txBody>
                  <a:tcPr/>
                </a:tc>
                <a:tc>
                  <a:txBody>
                    <a:bodyPr/>
                    <a:p>
                      <a:pPr algn="ctr">
                        <a:buNone/>
                      </a:pPr>
                      <a:r>
                        <a:rPr lang="en-US"/>
                        <a:t>1</a:t>
                      </a:r>
                      <a:endParaRPr lang="en-US"/>
                    </a:p>
                  </a:txBody>
                  <a:tcPr/>
                </a:tc>
                <a:tc>
                  <a:txBody>
                    <a:bodyPr/>
                    <a:p>
                      <a:pPr algn="ctr">
                        <a:buNone/>
                      </a:pPr>
                      <a:r>
                        <a:rPr lang="en-US"/>
                        <a:t>2</a:t>
                      </a:r>
                      <a:endParaRPr lang="en-US"/>
                    </a:p>
                  </a:txBody>
                  <a:tcPr/>
                </a:tc>
                <a:tc>
                  <a:txBody>
                    <a:bodyPr/>
                    <a:p>
                      <a:pPr algn="ctr">
                        <a:buNone/>
                      </a:pPr>
                      <a:r>
                        <a:rPr lang="en-US"/>
                        <a:t>4</a:t>
                      </a:r>
                      <a:endParaRPr lang="en-US"/>
                    </a:p>
                  </a:txBody>
                  <a:tcPr/>
                </a:tc>
                <a:tc>
                  <a:txBody>
                    <a:bodyPr/>
                    <a:p>
                      <a:pPr algn="ctr">
                        <a:buNone/>
                      </a:pPr>
                      <a:r>
                        <a:rPr lang="en-US"/>
                        <a:t>6</a:t>
                      </a:r>
                      <a:endParaRPr lang="en-US"/>
                    </a:p>
                  </a:txBody>
                  <a:tcPr/>
                </a:tc>
                <a:tc>
                  <a:txBody>
                    <a:bodyPr/>
                    <a:p>
                      <a:pPr algn="ctr">
                        <a:buNone/>
                      </a:pPr>
                      <a:r>
                        <a:rPr lang="en-US"/>
                        <a:t>10</a:t>
                      </a:r>
                      <a:endParaRPr lang="en-US"/>
                    </a:p>
                  </a:txBody>
                  <a:tcPr/>
                </a:tc>
                <a:tc>
                  <a:txBody>
                    <a:bodyPr/>
                    <a:p>
                      <a:pPr algn="ctr">
                        <a:buNone/>
                      </a:pPr>
                      <a:r>
                        <a:rPr lang="en-US"/>
                        <a:t>16</a:t>
                      </a:r>
                      <a:endParaRPr lang="en-US"/>
                    </a:p>
                  </a:txBody>
                  <a:tcPr/>
                </a:tc>
              </a:tr>
              <a:tr h="369570">
                <a:tc>
                  <a:txBody>
                    <a:bodyPr/>
                    <a:p>
                      <a:pPr algn="ctr">
                        <a:buNone/>
                      </a:pPr>
                      <a:r>
                        <a:rPr lang="en-US"/>
                        <a:t>1</a:t>
                      </a:r>
                      <a:endParaRPr lang="en-US"/>
                    </a:p>
                  </a:txBody>
                  <a:tcPr/>
                </a:tc>
                <a:tc>
                  <a:txBody>
                    <a:bodyPr/>
                    <a:p>
                      <a:pPr algn="ctr">
                        <a:buNone/>
                      </a:pPr>
                      <a:r>
                        <a:rPr lang="en-US"/>
                        <a:t>43</a:t>
                      </a:r>
                      <a:endParaRPr lang="en-US"/>
                    </a:p>
                  </a:txBody>
                  <a:tcPr/>
                </a:tc>
                <a:tc>
                  <a:txBody>
                    <a:bodyPr/>
                    <a:p>
                      <a:pPr algn="ctr">
                        <a:buNone/>
                      </a:pPr>
                      <a:r>
                        <a:rPr lang="en-US"/>
                        <a:t>2</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9570">
                <a:tc>
                  <a:txBody>
                    <a:bodyPr/>
                    <a:p>
                      <a:pPr algn="ctr">
                        <a:buNone/>
                      </a:pPr>
                      <a:r>
                        <a:rPr lang="en-US"/>
                        <a:t>2</a:t>
                      </a:r>
                      <a:endParaRPr lang="en-US"/>
                    </a:p>
                  </a:txBody>
                  <a:tcPr/>
                </a:tc>
                <a:tc>
                  <a:txBody>
                    <a:bodyPr/>
                    <a:p>
                      <a:pPr algn="ctr">
                        <a:buNone/>
                      </a:pPr>
                      <a:r>
                        <a:rPr lang="en-US"/>
                        <a:t>3</a:t>
                      </a:r>
                      <a:endParaRPr lang="en-US"/>
                    </a:p>
                  </a:txBody>
                  <a:tcPr/>
                </a:tc>
                <a:tc>
                  <a:txBody>
                    <a:bodyPr/>
                    <a:p>
                      <a:pPr algn="ctr">
                        <a:buNone/>
                      </a:pPr>
                      <a:r>
                        <a:rPr lang="en-US"/>
                        <a:t>8</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9570">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2</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r h="369570">
                <a:tc>
                  <a:txBody>
                    <a:bodyPr/>
                    <a:p>
                      <a:pPr algn="ctr">
                        <a:buNone/>
                      </a:pPr>
                      <a:r>
                        <a:rPr lang="en-US"/>
                        <a:t>6</a:t>
                      </a:r>
                      <a:endParaRPr lang="en-US"/>
                    </a:p>
                  </a:txBody>
                  <a:tcPr/>
                </a:tc>
                <a:tc>
                  <a:txBody>
                    <a:bodyPr/>
                    <a:p>
                      <a:pPr algn="ctr">
                        <a:buNone/>
                      </a:pPr>
                      <a:r>
                        <a:rPr lang="en-US"/>
                        <a:t>21</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1</a:t>
                      </a:r>
                      <a:endParaRPr lang="en-US"/>
                    </a:p>
                  </a:txBody>
                  <a:tcPr/>
                </a:tc>
                <a:tc>
                  <a:txBody>
                    <a:bodyPr/>
                    <a:p>
                      <a:pPr algn="ctr">
                        <a:buNone/>
                      </a:pPr>
                      <a:r>
                        <a:rPr lang="en-US"/>
                        <a:t>0</a:t>
                      </a:r>
                      <a:endParaRPr lang="en-US"/>
                    </a:p>
                  </a:txBody>
                  <a:tcPr/>
                </a:tc>
              </a:tr>
              <a:tr h="368935">
                <a:tc>
                  <a:txBody>
                    <a:bodyPr/>
                    <a:p>
                      <a:pPr algn="ctr">
                        <a:buNone/>
                      </a:pPr>
                      <a:r>
                        <a:rPr lang="en-US"/>
                        <a:t>10</a:t>
                      </a:r>
                      <a:endParaRPr lang="en-US"/>
                    </a:p>
                  </a:txBody>
                  <a:tcPr/>
                </a:tc>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7</a:t>
                      </a:r>
                      <a:endParaRPr lang="en-US"/>
                    </a:p>
                  </a:txBody>
                  <a:tcPr/>
                </a:tc>
                <a:tc>
                  <a:txBody>
                    <a:bodyPr/>
                    <a:p>
                      <a:pPr algn="ctr">
                        <a:buNone/>
                      </a:pPr>
                      <a:r>
                        <a:rPr lang="en-US"/>
                        <a:t>0</a:t>
                      </a:r>
                      <a:endParaRPr lang="en-US"/>
                    </a:p>
                  </a:txBody>
                  <a:tcPr/>
                </a:tc>
              </a:tr>
              <a:tr h="369570">
                <a:tc>
                  <a:txBody>
                    <a:bodyPr/>
                    <a:p>
                      <a:pPr algn="ctr">
                        <a:buNone/>
                      </a:pPr>
                      <a:r>
                        <a:rPr lang="en-US"/>
                        <a:t>16</a:t>
                      </a:r>
                      <a:endParaRPr lang="en-US"/>
                    </a:p>
                  </a:txBody>
                  <a:tcPr/>
                </a:tc>
                <a:tc>
                  <a:txBody>
                    <a:bodyPr/>
                    <a:p>
                      <a:pPr algn="ctr">
                        <a:buNone/>
                      </a:pPr>
                      <a:r>
                        <a:rPr lang="en-US"/>
                        <a:t>4</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c>
                  <a:txBody>
                    <a:bodyPr/>
                    <a:p>
                      <a:pPr algn="ctr">
                        <a:buNone/>
                      </a:pPr>
                      <a:r>
                        <a:rPr lang="en-US"/>
                        <a:t>0</a:t>
                      </a:r>
                      <a:endParaRPr 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Kết quả và độ chính xác</a:t>
            </a:r>
            <a:endParaRPr lang="en-US" b="1"/>
          </a:p>
        </p:txBody>
      </p:sp>
      <p:graphicFrame>
        <p:nvGraphicFramePr>
          <p:cNvPr id="9" name="Table 8"/>
          <p:cNvGraphicFramePr/>
          <p:nvPr/>
        </p:nvGraphicFramePr>
        <p:xfrm>
          <a:off x="976630" y="3631565"/>
          <a:ext cx="5183505" cy="1494790"/>
        </p:xfrm>
        <a:graphic>
          <a:graphicData uri="http://schemas.openxmlformats.org/drawingml/2006/table">
            <a:tbl>
              <a:tblPr firstRow="1" bandRow="1">
                <a:tableStyleId>{5C22544A-7EE6-4342-B048-85BDC9FD1C3A}</a:tableStyleId>
              </a:tblPr>
              <a:tblGrid>
                <a:gridCol w="1727835"/>
                <a:gridCol w="1727835"/>
                <a:gridCol w="1727835"/>
              </a:tblGrid>
              <a:tr h="763270">
                <a:tc>
                  <a:txBody>
                    <a:bodyPr/>
                    <a:p>
                      <a:pPr algn="ctr">
                        <a:buNone/>
                      </a:pPr>
                      <a:r>
                        <a:rPr lang="en-US"/>
                        <a:t>Training/Testing size</a:t>
                      </a:r>
                      <a:endParaRPr lang="en-US"/>
                    </a:p>
                  </a:txBody>
                  <a:tcPr/>
                </a:tc>
                <a:tc>
                  <a:txBody>
                    <a:bodyPr/>
                    <a:p>
                      <a:pPr algn="ctr">
                        <a:buNone/>
                      </a:pPr>
                      <a:r>
                        <a:rPr lang="en-US"/>
                        <a:t>Train accuracy</a:t>
                      </a:r>
                      <a:endParaRPr lang="en-US"/>
                    </a:p>
                  </a:txBody>
                  <a:tcPr/>
                </a:tc>
                <a:tc>
                  <a:txBody>
                    <a:bodyPr/>
                    <a:p>
                      <a:pPr algn="ctr">
                        <a:buNone/>
                      </a:pPr>
                      <a:r>
                        <a:rPr lang="en-US"/>
                        <a:t>Test Accuracy</a:t>
                      </a:r>
                      <a:endParaRPr lang="en-US"/>
                    </a:p>
                  </a:txBody>
                  <a:tcPr/>
                </a:tc>
              </a:tr>
              <a:tr h="365760">
                <a:tc>
                  <a:txBody>
                    <a:bodyPr/>
                    <a:p>
                      <a:pPr algn="ctr">
                        <a:buNone/>
                      </a:pPr>
                      <a:r>
                        <a:rPr lang="en-US"/>
                        <a:t>80%-20%</a:t>
                      </a:r>
                      <a:endParaRPr lang="en-US"/>
                    </a:p>
                  </a:txBody>
                  <a:tcPr/>
                </a:tc>
                <a:tc>
                  <a:txBody>
                    <a:bodyPr/>
                    <a:p>
                      <a:pPr algn="ctr">
                        <a:buNone/>
                      </a:pPr>
                      <a:r>
                        <a:rPr lang="en-US"/>
                        <a:t>100%</a:t>
                      </a:r>
                      <a:endParaRPr lang="en-US"/>
                    </a:p>
                  </a:txBody>
                  <a:tcPr/>
                </a:tc>
                <a:tc>
                  <a:txBody>
                    <a:bodyPr/>
                    <a:p>
                      <a:pPr algn="ctr">
                        <a:buNone/>
                      </a:pPr>
                      <a:r>
                        <a:rPr lang="en-US"/>
                        <a:t>69.73%</a:t>
                      </a:r>
                      <a:endParaRPr lang="en-US"/>
                    </a:p>
                  </a:txBody>
                  <a:tcPr/>
                </a:tc>
              </a:tr>
              <a:tr h="365760">
                <a:tc>
                  <a:txBody>
                    <a:bodyPr/>
                    <a:p>
                      <a:pPr algn="ctr">
                        <a:buNone/>
                      </a:pPr>
                      <a:r>
                        <a:rPr lang="en-US"/>
                        <a:t>70%-30%</a:t>
                      </a:r>
                      <a:endParaRPr lang="en-US"/>
                    </a:p>
                  </a:txBody>
                  <a:tcPr/>
                </a:tc>
                <a:tc>
                  <a:txBody>
                    <a:bodyPr/>
                    <a:p>
                      <a:pPr algn="ctr">
                        <a:buNone/>
                      </a:pPr>
                      <a:r>
                        <a:rPr lang="en-US"/>
                        <a:t>100%</a:t>
                      </a:r>
                      <a:endParaRPr lang="en-US"/>
                    </a:p>
                  </a:txBody>
                  <a:tcPr/>
                </a:tc>
                <a:tc>
                  <a:txBody>
                    <a:bodyPr/>
                    <a:p>
                      <a:pPr algn="ctr">
                        <a:buNone/>
                      </a:pPr>
                      <a:r>
                        <a:rPr lang="en-US"/>
                        <a:t>68.42%</a:t>
                      </a:r>
                      <a:endParaRPr lang="en-US"/>
                    </a:p>
                  </a:txBody>
                  <a:tcPr/>
                </a:tc>
              </a:tr>
            </a:tbl>
          </a:graphicData>
        </a:graphic>
      </p:graphicFrame>
      <p:graphicFrame>
        <p:nvGraphicFramePr>
          <p:cNvPr id="16" name="Table 15"/>
          <p:cNvGraphicFramePr/>
          <p:nvPr/>
        </p:nvGraphicFramePr>
        <p:xfrm>
          <a:off x="6467475" y="3631565"/>
          <a:ext cx="5181600" cy="1494790"/>
        </p:xfrm>
        <a:graphic>
          <a:graphicData uri="http://schemas.openxmlformats.org/drawingml/2006/table">
            <a:tbl>
              <a:tblPr firstRow="1" bandRow="1">
                <a:tableStyleId>{5C22544A-7EE6-4342-B048-85BDC9FD1C3A}</a:tableStyleId>
              </a:tblPr>
              <a:tblGrid>
                <a:gridCol w="1727200"/>
                <a:gridCol w="1727200"/>
                <a:gridCol w="1727200"/>
              </a:tblGrid>
              <a:tr h="763270">
                <a:tc>
                  <a:txBody>
                    <a:bodyPr/>
                    <a:p>
                      <a:pPr algn="ctr">
                        <a:buNone/>
                      </a:pPr>
                      <a:r>
                        <a:rPr lang="en-US"/>
                        <a:t>Training/Testing size</a:t>
                      </a:r>
                      <a:endParaRPr lang="en-US"/>
                    </a:p>
                  </a:txBody>
                  <a:tcPr/>
                </a:tc>
                <a:tc>
                  <a:txBody>
                    <a:bodyPr/>
                    <a:p>
                      <a:pPr algn="ctr">
                        <a:buNone/>
                      </a:pPr>
                      <a:r>
                        <a:rPr lang="en-US"/>
                        <a:t>Train accuracy</a:t>
                      </a:r>
                      <a:endParaRPr lang="en-US"/>
                    </a:p>
                  </a:txBody>
                  <a:tcPr/>
                </a:tc>
                <a:tc>
                  <a:txBody>
                    <a:bodyPr/>
                    <a:p>
                      <a:pPr algn="ctr">
                        <a:buNone/>
                      </a:pPr>
                      <a:r>
                        <a:rPr lang="en-US"/>
                        <a:t>Test Accuracy</a:t>
                      </a:r>
                      <a:endParaRPr lang="en-US"/>
                    </a:p>
                  </a:txBody>
                  <a:tcPr/>
                </a:tc>
              </a:tr>
              <a:tr h="365760">
                <a:tc>
                  <a:txBody>
                    <a:bodyPr/>
                    <a:p>
                      <a:pPr algn="ctr">
                        <a:buNone/>
                      </a:pPr>
                      <a:r>
                        <a:rPr lang="en-US"/>
                        <a:t>80%-20%</a:t>
                      </a:r>
                      <a:endParaRPr lang="en-US"/>
                    </a:p>
                  </a:txBody>
                  <a:tcPr/>
                </a:tc>
                <a:tc>
                  <a:txBody>
                    <a:bodyPr/>
                    <a:p>
                      <a:pPr algn="ctr">
                        <a:buNone/>
                      </a:pPr>
                      <a:r>
                        <a:rPr lang="en-US"/>
                        <a:t>87.70%</a:t>
                      </a:r>
                      <a:endParaRPr lang="en-US"/>
                    </a:p>
                  </a:txBody>
                  <a:tcPr/>
                </a:tc>
                <a:tc>
                  <a:txBody>
                    <a:bodyPr/>
                    <a:p>
                      <a:pPr algn="ctr">
                        <a:buNone/>
                      </a:pPr>
                      <a:r>
                        <a:rPr lang="en-US"/>
                        <a:t>78.94%</a:t>
                      </a:r>
                      <a:endParaRPr lang="en-US"/>
                    </a:p>
                  </a:txBody>
                  <a:tcPr/>
                </a:tc>
              </a:tr>
              <a:tr h="365760">
                <a:tc>
                  <a:txBody>
                    <a:bodyPr/>
                    <a:p>
                      <a:pPr algn="ctr">
                        <a:buNone/>
                      </a:pPr>
                      <a:r>
                        <a:rPr lang="en-US"/>
                        <a:t>70%-30%</a:t>
                      </a:r>
                      <a:endParaRPr lang="en-US"/>
                    </a:p>
                  </a:txBody>
                  <a:tcPr/>
                </a:tc>
                <a:tc>
                  <a:txBody>
                    <a:bodyPr/>
                    <a:p>
                      <a:pPr algn="ctr">
                        <a:buNone/>
                      </a:pPr>
                      <a:r>
                        <a:rPr lang="en-US"/>
                        <a:t>87.45%</a:t>
                      </a:r>
                      <a:endParaRPr lang="en-US"/>
                    </a:p>
                  </a:txBody>
                  <a:tcPr/>
                </a:tc>
                <a:tc>
                  <a:txBody>
                    <a:bodyPr/>
                    <a:p>
                      <a:pPr algn="ctr">
                        <a:buNone/>
                      </a:pPr>
                      <a:r>
                        <a:rPr lang="en-US"/>
                        <a:t>72.80%</a:t>
                      </a:r>
                      <a:endParaRPr lang="en-US"/>
                    </a:p>
                  </a:txBody>
                  <a:tcPr/>
                </a:tc>
              </a:tr>
            </a:tbl>
          </a:graphicData>
        </a:graphic>
      </p:graphicFrame>
      <p:sp>
        <p:nvSpPr>
          <p:cNvPr id="5" name="Text Box 4"/>
          <p:cNvSpPr txBox="1"/>
          <p:nvPr/>
        </p:nvSpPr>
        <p:spPr>
          <a:xfrm>
            <a:off x="1408430" y="2558415"/>
            <a:ext cx="4067810" cy="368300"/>
          </a:xfrm>
          <a:prstGeom prst="rect">
            <a:avLst/>
          </a:prstGeom>
          <a:noFill/>
        </p:spPr>
        <p:txBody>
          <a:bodyPr wrap="square" rtlCol="0" anchor="t">
            <a:spAutoFit/>
          </a:bodyPr>
          <a:p>
            <a:pPr lvl="1" algn="ctr"/>
            <a:r>
              <a:rPr lang="en-US">
                <a:sym typeface="+mn-ea"/>
              </a:rPr>
              <a:t>Đối với model không áp dụng PCA</a:t>
            </a:r>
            <a:endParaRPr lang="en-US"/>
          </a:p>
        </p:txBody>
      </p:sp>
      <p:sp>
        <p:nvSpPr>
          <p:cNvPr id="13" name="Text Box 12"/>
          <p:cNvSpPr txBox="1"/>
          <p:nvPr/>
        </p:nvSpPr>
        <p:spPr>
          <a:xfrm>
            <a:off x="6746875" y="2558415"/>
            <a:ext cx="4067810" cy="368300"/>
          </a:xfrm>
          <a:prstGeom prst="rect">
            <a:avLst/>
          </a:prstGeom>
          <a:noFill/>
        </p:spPr>
        <p:txBody>
          <a:bodyPr wrap="square" rtlCol="0" anchor="t">
            <a:spAutoFit/>
          </a:bodyPr>
          <a:p>
            <a:pPr lvl="1" algn="ctr"/>
            <a:r>
              <a:rPr lang="en-US">
                <a:sym typeface="+mn-ea"/>
              </a:rPr>
              <a:t>Đối với model áp dụng PCA</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b="1">
                <a:sym typeface="+mn-ea"/>
              </a:rPr>
              <a:t>Kết quả và độ chính xác</a:t>
            </a:r>
            <a:endParaRPr lang="en-US" b="1"/>
          </a:p>
        </p:txBody>
      </p:sp>
      <p:sp>
        <p:nvSpPr>
          <p:cNvPr id="3" name="Content Placeholder 2"/>
          <p:cNvSpPr>
            <a:spLocks noGrp="1"/>
          </p:cNvSpPr>
          <p:nvPr>
            <p:ph sz="half" idx="1"/>
          </p:nvPr>
        </p:nvSpPr>
        <p:spPr>
          <a:xfrm>
            <a:off x="838200" y="1825625"/>
            <a:ext cx="10864850" cy="4351655"/>
          </a:xfrm>
        </p:spPr>
        <p:txBody>
          <a:bodyPr>
            <a:noAutofit/>
          </a:bodyPr>
          <a:p>
            <a:r>
              <a:rPr lang="en-US" sz="2800"/>
              <a:t>Dựa vào 4 bảng đánh giá model trên, có thể thấy được rằng việc áp dụng thuật toán PCA đã giúp cho tỷ lệ dự đoán chính xác bệnh được cải thiện đáng kể. Tuy nhiên do dữ liệu đầu vào bị lược bỏ tương đối nhiều, đồng thời bộ data này cũng không phân phối đều nhau, số lượng dữ liệu bệnh án của người không bệnh chiếm đa số. Những người thực hiện báo cáo tin chắc rằng nếu bộ dữ liệu đủ lớn và phân bố dữ liệu bệnh án của bênh nhân thuộc vào các loại bênh đồng đều nhau và áp dụng nhiều kỹ thuật, thuật toán machine learning hơn nữa thì tỷ lệ dự đoán chính xác sẽ được nâng cao rất nhiều.</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Nội dung</a:t>
            </a:r>
            <a:endParaRPr lang="en-US" b="1"/>
          </a:p>
        </p:txBody>
      </p:sp>
      <p:sp>
        <p:nvSpPr>
          <p:cNvPr id="3" name="Content Placeholder 2"/>
          <p:cNvSpPr>
            <a:spLocks noGrp="1"/>
          </p:cNvSpPr>
          <p:nvPr>
            <p:ph idx="1"/>
          </p:nvPr>
        </p:nvSpPr>
        <p:spPr/>
        <p:txBody>
          <a:bodyPr>
            <a:normAutofit lnSpcReduction="20000"/>
          </a:bodyPr>
          <a:p>
            <a:r>
              <a:rPr lang="en-US"/>
              <a:t>Giới thiệu</a:t>
            </a:r>
            <a:endParaRPr lang="en-US"/>
          </a:p>
          <a:p>
            <a:r>
              <a:rPr lang="en-US"/>
              <a:t>Vấn đề</a:t>
            </a:r>
            <a:endParaRPr lang="en-US"/>
          </a:p>
          <a:p>
            <a:r>
              <a:rPr lang="en-US"/>
              <a:t>Mục tiêu</a:t>
            </a:r>
            <a:endParaRPr lang="en-US"/>
          </a:p>
          <a:p>
            <a:r>
              <a:rPr lang="en-US"/>
              <a:t>Block diagram</a:t>
            </a:r>
            <a:endParaRPr lang="en-US"/>
          </a:p>
          <a:p>
            <a:r>
              <a:rPr lang="en-US"/>
              <a:t>Flow chart</a:t>
            </a:r>
            <a:endParaRPr lang="en-US"/>
          </a:p>
          <a:p>
            <a:r>
              <a:rPr lang="en-US"/>
              <a:t>Thuật toán</a:t>
            </a:r>
            <a:endParaRPr lang="en-US"/>
          </a:p>
          <a:p>
            <a:r>
              <a:rPr lang="en-US"/>
              <a:t>Ứng dụng</a:t>
            </a:r>
            <a:endParaRPr lang="en-US"/>
          </a:p>
          <a:p>
            <a:r>
              <a:rPr lang="en-US"/>
              <a:t>Test</a:t>
            </a:r>
            <a:endParaRPr lang="en-US"/>
          </a:p>
          <a:p>
            <a:r>
              <a:rPr lang="en-US"/>
              <a:t>Kết quả và độ chính xác</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67360"/>
            <a:ext cx="10972800" cy="5158740"/>
          </a:xfrm>
        </p:spPr>
        <p:txBody>
          <a:bodyPr/>
          <a:p>
            <a:pPr algn="ctr"/>
            <a:r>
              <a:rPr lang="en-US" sz="4800" b="1">
                <a:solidFill>
                  <a:srgbClr val="0070C0"/>
                </a:solidFill>
              </a:rPr>
              <a:t>CẢM ƠN THẦY CÔ ĐÃ LẮNG NGHE</a:t>
            </a:r>
            <a:endParaRPr lang="en-US" sz="4800" b="1">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Giới thiệu</a:t>
            </a:r>
            <a:endParaRPr lang="en-US" b="1"/>
          </a:p>
        </p:txBody>
      </p:sp>
      <p:sp>
        <p:nvSpPr>
          <p:cNvPr id="3" name="Content Placeholder 2"/>
          <p:cNvSpPr>
            <a:spLocks noGrp="1"/>
          </p:cNvSpPr>
          <p:nvPr>
            <p:ph sz="half" idx="1"/>
          </p:nvPr>
        </p:nvSpPr>
        <p:spPr/>
        <p:txBody>
          <a:bodyPr/>
          <a:p>
            <a:r>
              <a:rPr lang="en-US"/>
              <a:t>Cơ bản về nhịp tim:</a:t>
            </a:r>
            <a:endParaRPr lang="en-US"/>
          </a:p>
          <a:p>
            <a:pPr lvl="1"/>
            <a:r>
              <a:rPr lang="en-US" sz="2600"/>
              <a:t>Rối loạn nhịp tim là một bệnh liên quan đến quá trình vận hành điều khiển nhịp của tim.</a:t>
            </a:r>
            <a:endParaRPr lang="en-US" sz="2600"/>
          </a:p>
          <a:p>
            <a:pPr lvl="1"/>
            <a:r>
              <a:rPr lang="en-US" sz="2600"/>
              <a:t>Rối loạn nhịp tim rất phổ biến và có thể ảnh hưởng đến bệnh nhân ở mọi lứa tuổi. Bệnh có thể được kiểm soát bằng cách giảm các yếu tố nguy cơ. Hãy thảo luận với bác sĩ để biết thêm thông tin.</a:t>
            </a:r>
            <a:endParaRPr lang="en-US" sz="2600"/>
          </a:p>
        </p:txBody>
      </p:sp>
      <p:pic>
        <p:nvPicPr>
          <p:cNvPr id="4" name="Content Placeholder 3"/>
          <p:cNvPicPr>
            <a:picLocks noChangeAspect="1"/>
          </p:cNvPicPr>
          <p:nvPr>
            <p:ph sz="half" idx="2"/>
          </p:nvPr>
        </p:nvPicPr>
        <p:blipFill>
          <a:blip r:embed="rId1"/>
          <a:stretch>
            <a:fillRect/>
          </a:stretch>
        </p:blipFill>
        <p:spPr>
          <a:xfrm>
            <a:off x="6732905" y="1921510"/>
            <a:ext cx="4620895" cy="33915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Giới thiệu</a:t>
            </a:r>
            <a:endParaRPr lang="en-US" b="1"/>
          </a:p>
        </p:txBody>
      </p:sp>
      <p:sp>
        <p:nvSpPr>
          <p:cNvPr id="3" name="Content Placeholder 2"/>
          <p:cNvSpPr>
            <a:spLocks noGrp="1"/>
          </p:cNvSpPr>
          <p:nvPr>
            <p:ph sz="half" idx="1"/>
          </p:nvPr>
        </p:nvSpPr>
        <p:spPr/>
        <p:txBody>
          <a:bodyPr>
            <a:normAutofit fontScale="95000"/>
          </a:bodyPr>
          <a:p>
            <a:r>
              <a:rPr lang="en-US" sz="2000"/>
              <a:t>Điện tâm đồ là đồ thị ghi những thay đổi của dòng điện trong tim. Quả tim co bóp theo nhịp được điều khiển của một hệ thống dẫn truyền trong cơ tim</a:t>
            </a:r>
            <a:endParaRPr lang="en-US" sz="2000"/>
          </a:p>
          <a:p>
            <a:r>
              <a:rPr lang="en-US" sz="2000"/>
              <a:t>Điện tâm đồ được sử dụng trong nhiều trường hợp y học:</a:t>
            </a:r>
            <a:endParaRPr lang="en-US"/>
          </a:p>
          <a:p>
            <a:pPr lvl="1"/>
            <a:r>
              <a:rPr lang="en-US" sz="2000"/>
              <a:t>Chẩn đoán nhồi máu cơ tim </a:t>
            </a:r>
            <a:endParaRPr lang="en-US" sz="2000"/>
          </a:p>
          <a:p>
            <a:pPr lvl="1"/>
            <a:r>
              <a:rPr lang="en-US" sz="2000"/>
              <a:t>Chẩn đoán Thiếu máu cơ tim</a:t>
            </a:r>
            <a:endParaRPr lang="en-US" sz="2000"/>
          </a:p>
          <a:p>
            <a:pPr lvl="1"/>
            <a:r>
              <a:rPr lang="en-US" sz="2000"/>
              <a:t>Chẩn đoán và theo dõi rối loạn nhịp tim bất thường </a:t>
            </a:r>
            <a:endParaRPr lang="en-US" sz="2000"/>
          </a:p>
          <a:p>
            <a:pPr lvl="1"/>
            <a:r>
              <a:rPr lang="en-US" sz="2000"/>
              <a:t>Chẩn đoán các chứng tim lớn khi cơ tim dày hay dãn</a:t>
            </a:r>
            <a:endParaRPr lang="en-US" sz="2000"/>
          </a:p>
          <a:p>
            <a:pPr lvl="1"/>
            <a:r>
              <a:rPr lang="en-US" sz="2000"/>
              <a:t>Chẩn đoán một số thay đổi sinh hóa máu</a:t>
            </a:r>
            <a:endParaRPr lang="en-US" sz="2000"/>
          </a:p>
          <a:p>
            <a:pPr lvl="1"/>
            <a:r>
              <a:rPr lang="en-US" sz="2000"/>
              <a:t>Chẩn đoán một số ngộ độc thuốc</a:t>
            </a:r>
            <a:endParaRPr lang="en-US" sz="2000"/>
          </a:p>
        </p:txBody>
      </p:sp>
      <p:pic>
        <p:nvPicPr>
          <p:cNvPr id="5" name="Content Placeholder 4"/>
          <p:cNvPicPr>
            <a:picLocks noChangeAspect="1"/>
          </p:cNvPicPr>
          <p:nvPr>
            <p:ph sz="half" idx="2"/>
          </p:nvPr>
        </p:nvPicPr>
        <p:blipFill>
          <a:blip r:embed="rId1"/>
          <a:stretch>
            <a:fillRect/>
          </a:stretch>
        </p:blipFill>
        <p:spPr>
          <a:xfrm>
            <a:off x="6405245" y="1825625"/>
            <a:ext cx="5494020" cy="32556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Vấn đề</a:t>
            </a:r>
            <a:endParaRPr lang="en-US" b="1"/>
          </a:p>
        </p:txBody>
      </p:sp>
      <p:sp>
        <p:nvSpPr>
          <p:cNvPr id="3" name="Content Placeholder 2"/>
          <p:cNvSpPr>
            <a:spLocks noGrp="1"/>
          </p:cNvSpPr>
          <p:nvPr>
            <p:ph sz="half" idx="1"/>
          </p:nvPr>
        </p:nvSpPr>
        <p:spPr>
          <a:xfrm>
            <a:off x="838200" y="1825625"/>
            <a:ext cx="10851515" cy="4351655"/>
          </a:xfrm>
        </p:spPr>
        <p:txBody>
          <a:bodyPr>
            <a:normAutofit/>
          </a:bodyPr>
          <a:p>
            <a:r>
              <a:rPr lang="en-US" sz="2400"/>
              <a:t>Việc chẩn đoán các loại bệnh do rối loạn nhịp tim gây ra là bài toán khó do để chẩn đoán được được chứng rối loạn nhịp tim thì các bác sĩ cần phải có kinh nghiệm.</a:t>
            </a:r>
            <a:endParaRPr lang="en-US" sz="2400"/>
          </a:p>
          <a:p>
            <a:r>
              <a:rPr lang="en-US" sz="2400"/>
              <a:t>Các bác sĩ sẽ chẩn đoán bằng những thông tin thu thập được từ việc:</a:t>
            </a:r>
            <a:endParaRPr lang="en-US"/>
          </a:p>
          <a:p>
            <a:pPr lvl="1"/>
            <a:r>
              <a:rPr lang="en-US" sz="1800"/>
              <a:t>Hỏi về các triệu chứng và lịch sử y tế.</a:t>
            </a:r>
            <a:endParaRPr lang="en-US" sz="1800"/>
          </a:p>
          <a:p>
            <a:pPr lvl="1"/>
            <a:r>
              <a:rPr lang="en-US" sz="1800"/>
              <a:t>Khám lâm sàng.</a:t>
            </a:r>
            <a:endParaRPr lang="en-US" sz="1800"/>
          </a:p>
          <a:p>
            <a:pPr lvl="1"/>
            <a:r>
              <a:rPr lang="en-US" sz="1800"/>
              <a:t>Điện tâm đồ (ECG) để phát hiện các hoạt động điện của tim.</a:t>
            </a:r>
            <a:endParaRPr lang="en-US" sz="1800"/>
          </a:p>
          <a:p>
            <a:pPr lvl="1"/>
            <a:r>
              <a:rPr lang="en-US" sz="1800"/>
              <a:t>Theo dõi bằng điện tim Holter: thiết bị điện tâm đồ di động này có thể được đeo trong một ngày hoặc nhiều hơn để ghi lại hoạt động của tim.</a:t>
            </a:r>
            <a:endParaRPr lang="en-US" sz="1800"/>
          </a:p>
          <a:p>
            <a:pPr lvl="1"/>
            <a:r>
              <a:rPr lang="en-US" sz="1800"/>
              <a:t>Theo dõi triệu chứng: để kiểm tra nhịp tim tại thời điểm xuất hiện các triệu chứng.</a:t>
            </a:r>
            <a:endParaRPr lang="en-US" sz="1800"/>
          </a:p>
          <a:p>
            <a:pPr lvl="1"/>
            <a:r>
              <a:rPr lang="en-US" sz="1800"/>
              <a:t>Siêu âm tim: để xem hình ảnh về kích thước, cấu trúc và chuyển động của tim.</a:t>
            </a:r>
            <a:endParaRPr lang="en-US" sz="1800"/>
          </a:p>
          <a:p>
            <a:pPr lvl="1"/>
            <a:r>
              <a:rPr lang="en-US" sz="1800"/>
              <a:t>Máy ghi điện tâm đồ cấy dưới da: được sử dụng để phát hiện nhịp tim bất thường</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Vấn đề</a:t>
            </a:r>
            <a:endParaRPr lang="en-US" b="1"/>
          </a:p>
        </p:txBody>
      </p:sp>
      <p:sp>
        <p:nvSpPr>
          <p:cNvPr id="3" name="Content Placeholder 2"/>
          <p:cNvSpPr>
            <a:spLocks noGrp="1"/>
          </p:cNvSpPr>
          <p:nvPr>
            <p:ph sz="half" idx="1"/>
          </p:nvPr>
        </p:nvSpPr>
        <p:spPr>
          <a:xfrm>
            <a:off x="838200" y="1825625"/>
            <a:ext cx="10851515" cy="4351655"/>
          </a:xfrm>
        </p:spPr>
        <p:txBody>
          <a:bodyPr>
            <a:normAutofit/>
          </a:bodyPr>
          <a:p>
            <a:r>
              <a:rPr lang="en-US"/>
              <a:t>Số lượng các tham số đầu vào của việc chẩn đoán bệnh do rối loạn nhịp tim gây ra rất lớn (khoảng 271 cột thuộc tính)</a:t>
            </a:r>
            <a:endParaRPr lang="en-US"/>
          </a:p>
          <a:p>
            <a:r>
              <a:rPr lang="en-US"/>
              <a:t>Số lượng bệnh để chẩn đoán do rối loạn nhịp tim gây ra rất nhiều (khoảng 13 bệnh) so với 2 (phân loại khối u lành tính hay ác tính).</a:t>
            </a:r>
            <a:endParaRPr lang="en-US"/>
          </a:p>
          <a:p>
            <a:r>
              <a:rPr lang="en-US"/>
              <a:t>Bộ dữ liệu đầu vào của không đầy đủ và có giá trị bị mất rất nhiều.</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Mục tiêu</a:t>
            </a:r>
            <a:endParaRPr lang="en-US" b="1"/>
          </a:p>
        </p:txBody>
      </p:sp>
      <p:sp>
        <p:nvSpPr>
          <p:cNvPr id="3" name="Content Placeholder 2"/>
          <p:cNvSpPr>
            <a:spLocks noGrp="1"/>
          </p:cNvSpPr>
          <p:nvPr>
            <p:ph sz="half" idx="1"/>
          </p:nvPr>
        </p:nvSpPr>
        <p:spPr>
          <a:xfrm>
            <a:off x="838200" y="1825625"/>
            <a:ext cx="10904855" cy="4351655"/>
          </a:xfrm>
        </p:spPr>
        <p:txBody>
          <a:bodyPr/>
          <a:p>
            <a:r>
              <a:rPr lang="en-US"/>
              <a:t>Dự đoán được bệnh từ dữ liệu đầu vào được lấy từ máy ECG</a:t>
            </a:r>
            <a:endParaRPr lang="en-US"/>
          </a:p>
          <a:p>
            <a:r>
              <a:rPr lang="en-US"/>
              <a:t>Tỷ lệ chẩn đoán bệnh có độ chính xác trên 70%.</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Block diagram</a:t>
            </a:r>
            <a:endParaRPr lang="en-US" b="1"/>
          </a:p>
        </p:txBody>
      </p:sp>
      <p:sp>
        <p:nvSpPr>
          <p:cNvPr id="3" name="Content Placeholder 2"/>
          <p:cNvSpPr>
            <a:spLocks noGrp="1"/>
          </p:cNvSpPr>
          <p:nvPr>
            <p:ph sz="half" idx="1"/>
          </p:nvPr>
        </p:nvSpPr>
        <p:spPr>
          <a:xfrm>
            <a:off x="670560" y="4212590"/>
            <a:ext cx="10851515" cy="2320925"/>
          </a:xfrm>
        </p:spPr>
        <p:txBody>
          <a:bodyPr>
            <a:normAutofit fontScale="90000" lnSpcReduction="20000"/>
          </a:bodyPr>
          <a:p>
            <a:r>
              <a:rPr lang="en-US"/>
              <a:t>Qua block diagram trên, có thể thấy được rõ ràng các quy trình xử lý trong hệ thống có 4 phần chính:</a:t>
            </a:r>
            <a:endParaRPr lang="en-US"/>
          </a:p>
          <a:p>
            <a:pPr lvl="1"/>
            <a:r>
              <a:rPr lang="en-US"/>
              <a:t>Đọc data và xử lý data.</a:t>
            </a:r>
            <a:endParaRPr lang="en-US"/>
          </a:p>
          <a:p>
            <a:pPr lvl="1"/>
            <a:r>
              <a:rPr lang="en-US"/>
              <a:t>Phân chia dữ liệu thành 2 tập: training data cho việc xây dựng model và test data để đánh giá hệ thống.</a:t>
            </a:r>
            <a:endParaRPr lang="en-US"/>
          </a:p>
          <a:p>
            <a:pPr lvl="1"/>
            <a:r>
              <a:rPr lang="en-US"/>
              <a:t>Xây dựng và đánh giá model.</a:t>
            </a:r>
            <a:endParaRPr lang="en-US"/>
          </a:p>
          <a:p>
            <a:pPr lvl="1"/>
            <a:r>
              <a:rPr lang="en-US"/>
              <a:t>Triển khai hệ thống đưa vào thực tế.</a:t>
            </a:r>
            <a:endParaRPr lang="en-US"/>
          </a:p>
        </p:txBody>
      </p:sp>
      <p:pic>
        <p:nvPicPr>
          <p:cNvPr id="9" name="Content Placeholder 8"/>
          <p:cNvPicPr>
            <a:picLocks noChangeAspect="1"/>
          </p:cNvPicPr>
          <p:nvPr>
            <p:ph sz="half" idx="2"/>
          </p:nvPr>
        </p:nvPicPr>
        <p:blipFill>
          <a:blip r:embed="rId1"/>
          <a:stretch>
            <a:fillRect/>
          </a:stretch>
        </p:blipFill>
        <p:spPr>
          <a:xfrm>
            <a:off x="838200" y="1387475"/>
            <a:ext cx="10205085" cy="26155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Flow chart</a:t>
            </a:r>
            <a:endParaRPr lang="en-US" b="1"/>
          </a:p>
        </p:txBody>
      </p:sp>
      <p:graphicFrame>
        <p:nvGraphicFramePr>
          <p:cNvPr id="5" name="Content Placeholder 4"/>
          <p:cNvGraphicFramePr>
            <a:graphicFrameLocks noChangeAspect="1"/>
          </p:cNvGraphicFramePr>
          <p:nvPr>
            <p:ph sz="half" idx="1"/>
          </p:nvPr>
        </p:nvGraphicFramePr>
        <p:xfrm>
          <a:off x="2748280" y="773430"/>
          <a:ext cx="6694805" cy="6054725"/>
        </p:xfrm>
        <a:graphic>
          <a:graphicData uri="http://schemas.openxmlformats.org/presentationml/2006/ole">
            <mc:AlternateContent xmlns:mc="http://schemas.openxmlformats.org/markup-compatibility/2006">
              <mc:Choice xmlns:v="urn:schemas-microsoft-com:vml" Requires="v">
                <p:oleObj spid="_x0000_s6" name="" r:id="rId1" imgW="7010400" imgH="9381490" progId="Paint.Picture">
                  <p:embed/>
                </p:oleObj>
              </mc:Choice>
              <mc:Fallback>
                <p:oleObj name="" r:id="rId1" imgW="7010400" imgH="9381490" progId="Paint.Picture">
                  <p:embed/>
                  <p:pic>
                    <p:nvPicPr>
                      <p:cNvPr id="0" name="Picture 5"/>
                      <p:cNvPicPr/>
                      <p:nvPr/>
                    </p:nvPicPr>
                    <p:blipFill>
                      <a:blip r:embed="rId2"/>
                      <a:stretch>
                        <a:fillRect/>
                      </a:stretch>
                    </p:blipFill>
                    <p:spPr>
                      <a:xfrm>
                        <a:off x="2748280" y="773430"/>
                        <a:ext cx="6694805" cy="605472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6635</Words>
  <Application>WPS Presentation</Application>
  <PresentationFormat>Widescreen</PresentationFormat>
  <Paragraphs>399</Paragraphs>
  <Slides>20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8" baseType="lpstr">
      <vt:lpstr>Arial</vt:lpstr>
      <vt:lpstr>SimSun</vt:lpstr>
      <vt:lpstr>Wingdings</vt:lpstr>
      <vt:lpstr>Microsoft YaHei</vt:lpstr>
      <vt:lpstr>Arial Unicode MS</vt:lpstr>
      <vt:lpstr>Calibri</vt:lpstr>
      <vt:lpstr>Blue Waves</vt:lpstr>
      <vt:lpstr>Paint.Picture</vt:lpstr>
      <vt:lpstr>Machine Learning  Project: Chẩn đoán các loại bệnh do rối loạn nhịp tim gây ra</vt:lpstr>
      <vt:lpstr>Nội dung</vt:lpstr>
      <vt:lpstr>Giới thiệu</vt:lpstr>
      <vt:lpstr>Giới thiệu</vt:lpstr>
      <vt:lpstr>Vấn đề</vt:lpstr>
      <vt:lpstr>Vấn đề</vt:lpstr>
      <vt:lpstr>Mục tiêu</vt:lpstr>
      <vt:lpstr>Block diagram</vt:lpstr>
      <vt:lpstr>Flow chart</vt:lpstr>
      <vt:lpstr>Thuật toán</vt:lpstr>
      <vt:lpstr>Thuật toán</vt:lpstr>
      <vt:lpstr>Ứng dụng</vt:lpstr>
      <vt:lpstr>Ứng dụng</vt:lpstr>
      <vt:lpstr>Ứng dụng</vt:lpstr>
      <vt:lpstr>Ứng dụng</vt:lpstr>
      <vt:lpstr>Ứng dụng</vt:lpstr>
      <vt:lpstr>Test</vt:lpstr>
      <vt:lpstr>Kết quả và độ chính xác</vt:lpstr>
      <vt:lpstr>Kết quả và độ chính xác</vt:lpstr>
      <vt:lpstr>CẢM ƠN THẦY CÔ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name: Chẩn đoán các loại bệnh do rối loạn nhịp tim gây ra</dc:title>
  <dc:creator>USER</dc:creator>
  <cp:lastModifiedBy>USER</cp:lastModifiedBy>
  <cp:revision>5</cp:revision>
  <dcterms:created xsi:type="dcterms:W3CDTF">2018-12-11T17:55:00Z</dcterms:created>
  <dcterms:modified xsi:type="dcterms:W3CDTF">2018-12-12T02:43:02Z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