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79" r:id="rId4"/>
    <p:sldId id="258" r:id="rId5"/>
    <p:sldId id="259" r:id="rId6"/>
    <p:sldId id="260" r:id="rId7"/>
    <p:sldId id="263" r:id="rId8"/>
    <p:sldId id="264" r:id="rId9"/>
    <p:sldId id="261" r:id="rId10"/>
    <p:sldId id="275" r:id="rId11"/>
    <p:sldId id="276" r:id="rId12"/>
    <p:sldId id="277" r:id="rId13"/>
    <p:sldId id="278" r:id="rId14"/>
    <p:sldId id="265" r:id="rId15"/>
    <p:sldId id="274" r:id="rId16"/>
    <p:sldId id="262" r:id="rId17"/>
    <p:sldId id="266" r:id="rId18"/>
    <p:sldId id="267" r:id="rId19"/>
    <p:sldId id="268" r:id="rId20"/>
    <p:sldId id="269" r:id="rId21"/>
    <p:sldId id="270" r:id="rId22"/>
    <p:sldId id="271" r:id="rId23"/>
    <p:sldId id="272"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B3994D0-48E9-4DFF-B149-306E7292360B}" type="datetimeFigureOut">
              <a:rPr lang="en-US" smtClean="0"/>
              <a:t>30-Jul-22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90DC3EB-0B25-4820-80B8-9333BF5AD027}" type="slidenum">
              <a:rPr lang="en-US" smtClean="0"/>
              <a:t>‹#›</a:t>
            </a:fld>
            <a:endParaRPr lang="en-US"/>
          </a:p>
        </p:txBody>
      </p:sp>
    </p:spTree>
    <p:extLst>
      <p:ext uri="{BB962C8B-B14F-4D97-AF65-F5344CB8AC3E}">
        <p14:creationId xmlns:p14="http://schemas.microsoft.com/office/powerpoint/2010/main" val="3360633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3994D0-48E9-4DFF-B149-306E7292360B}" type="datetimeFigureOut">
              <a:rPr lang="en-US" smtClean="0"/>
              <a:t>30-Jul-22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0DC3EB-0B25-4820-80B8-9333BF5AD027}" type="slidenum">
              <a:rPr lang="en-US" smtClean="0"/>
              <a:t>‹#›</a:t>
            </a:fld>
            <a:endParaRPr lang="en-US"/>
          </a:p>
        </p:txBody>
      </p:sp>
    </p:spTree>
    <p:extLst>
      <p:ext uri="{BB962C8B-B14F-4D97-AF65-F5344CB8AC3E}">
        <p14:creationId xmlns:p14="http://schemas.microsoft.com/office/powerpoint/2010/main" val="3768616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3994D0-48E9-4DFF-B149-306E7292360B}" type="datetimeFigureOut">
              <a:rPr lang="en-US" smtClean="0"/>
              <a:t>30-Jul-22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0DC3EB-0B25-4820-80B8-9333BF5AD027}" type="slidenum">
              <a:rPr lang="en-US" smtClean="0"/>
              <a:t>‹#›</a:t>
            </a:fld>
            <a:endParaRPr lang="en-US"/>
          </a:p>
        </p:txBody>
      </p:sp>
    </p:spTree>
    <p:extLst>
      <p:ext uri="{BB962C8B-B14F-4D97-AF65-F5344CB8AC3E}">
        <p14:creationId xmlns:p14="http://schemas.microsoft.com/office/powerpoint/2010/main" val="152861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3994D0-48E9-4DFF-B149-306E7292360B}" type="datetimeFigureOut">
              <a:rPr lang="en-US" smtClean="0"/>
              <a:t>30-Jul-22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0DC3EB-0B25-4820-80B8-9333BF5AD027}"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58861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3994D0-48E9-4DFF-B149-306E7292360B}" type="datetimeFigureOut">
              <a:rPr lang="en-US" smtClean="0"/>
              <a:t>30-Jul-22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0DC3EB-0B25-4820-80B8-9333BF5AD027}" type="slidenum">
              <a:rPr lang="en-US" smtClean="0"/>
              <a:t>‹#›</a:t>
            </a:fld>
            <a:endParaRPr lang="en-US"/>
          </a:p>
        </p:txBody>
      </p:sp>
    </p:spTree>
    <p:extLst>
      <p:ext uri="{BB962C8B-B14F-4D97-AF65-F5344CB8AC3E}">
        <p14:creationId xmlns:p14="http://schemas.microsoft.com/office/powerpoint/2010/main" val="3406946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3994D0-48E9-4DFF-B149-306E7292360B}" type="datetimeFigureOut">
              <a:rPr lang="en-US" smtClean="0"/>
              <a:t>30-Jul-22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0DC3EB-0B25-4820-80B8-9333BF5AD027}" type="slidenum">
              <a:rPr lang="en-US" smtClean="0"/>
              <a:t>‹#›</a:t>
            </a:fld>
            <a:endParaRPr lang="en-US"/>
          </a:p>
        </p:txBody>
      </p:sp>
    </p:spTree>
    <p:extLst>
      <p:ext uri="{BB962C8B-B14F-4D97-AF65-F5344CB8AC3E}">
        <p14:creationId xmlns:p14="http://schemas.microsoft.com/office/powerpoint/2010/main" val="98566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3994D0-48E9-4DFF-B149-306E7292360B}" type="datetimeFigureOut">
              <a:rPr lang="en-US" smtClean="0"/>
              <a:t>30-Jul-22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0DC3EB-0B25-4820-80B8-9333BF5AD027}" type="slidenum">
              <a:rPr lang="en-US" smtClean="0"/>
              <a:t>‹#›</a:t>
            </a:fld>
            <a:endParaRPr lang="en-US"/>
          </a:p>
        </p:txBody>
      </p:sp>
    </p:spTree>
    <p:extLst>
      <p:ext uri="{BB962C8B-B14F-4D97-AF65-F5344CB8AC3E}">
        <p14:creationId xmlns:p14="http://schemas.microsoft.com/office/powerpoint/2010/main" val="3022093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3994D0-48E9-4DFF-B149-306E7292360B}" type="datetimeFigureOut">
              <a:rPr lang="en-US" smtClean="0"/>
              <a:t>30-Jul-22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0DC3EB-0B25-4820-80B8-9333BF5AD027}" type="slidenum">
              <a:rPr lang="en-US" smtClean="0"/>
              <a:t>‹#›</a:t>
            </a:fld>
            <a:endParaRPr lang="en-US"/>
          </a:p>
        </p:txBody>
      </p:sp>
    </p:spTree>
    <p:extLst>
      <p:ext uri="{BB962C8B-B14F-4D97-AF65-F5344CB8AC3E}">
        <p14:creationId xmlns:p14="http://schemas.microsoft.com/office/powerpoint/2010/main" val="604549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3994D0-48E9-4DFF-B149-306E7292360B}" type="datetimeFigureOut">
              <a:rPr lang="en-US" smtClean="0"/>
              <a:t>30-Jul-22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0DC3EB-0B25-4820-80B8-9333BF5AD027}" type="slidenum">
              <a:rPr lang="en-US" smtClean="0"/>
              <a:t>‹#›</a:t>
            </a:fld>
            <a:endParaRPr lang="en-US"/>
          </a:p>
        </p:txBody>
      </p:sp>
    </p:spTree>
    <p:extLst>
      <p:ext uri="{BB962C8B-B14F-4D97-AF65-F5344CB8AC3E}">
        <p14:creationId xmlns:p14="http://schemas.microsoft.com/office/powerpoint/2010/main" val="3725073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3994D0-48E9-4DFF-B149-306E7292360B}" type="datetimeFigureOut">
              <a:rPr lang="en-US" smtClean="0"/>
              <a:t>30-Jul-22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0DC3EB-0B25-4820-80B8-9333BF5AD027}" type="slidenum">
              <a:rPr lang="en-US" smtClean="0"/>
              <a:t>‹#›</a:t>
            </a:fld>
            <a:endParaRPr lang="en-US"/>
          </a:p>
        </p:txBody>
      </p:sp>
    </p:spTree>
    <p:extLst>
      <p:ext uri="{BB962C8B-B14F-4D97-AF65-F5344CB8AC3E}">
        <p14:creationId xmlns:p14="http://schemas.microsoft.com/office/powerpoint/2010/main" val="11826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3994D0-48E9-4DFF-B149-306E7292360B}" type="datetimeFigureOut">
              <a:rPr lang="en-US" smtClean="0"/>
              <a:t>30-Jul-22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0DC3EB-0B25-4820-80B8-9333BF5AD027}" type="slidenum">
              <a:rPr lang="en-US" smtClean="0"/>
              <a:t>‹#›</a:t>
            </a:fld>
            <a:endParaRPr lang="en-US"/>
          </a:p>
        </p:txBody>
      </p:sp>
    </p:spTree>
    <p:extLst>
      <p:ext uri="{BB962C8B-B14F-4D97-AF65-F5344CB8AC3E}">
        <p14:creationId xmlns:p14="http://schemas.microsoft.com/office/powerpoint/2010/main" val="32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3994D0-48E9-4DFF-B149-306E7292360B}" type="datetimeFigureOut">
              <a:rPr lang="en-US" smtClean="0"/>
              <a:t>30-Jul-22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0DC3EB-0B25-4820-80B8-9333BF5AD027}" type="slidenum">
              <a:rPr lang="en-US" smtClean="0"/>
              <a:t>‹#›</a:t>
            </a:fld>
            <a:endParaRPr lang="en-US"/>
          </a:p>
        </p:txBody>
      </p:sp>
    </p:spTree>
    <p:extLst>
      <p:ext uri="{BB962C8B-B14F-4D97-AF65-F5344CB8AC3E}">
        <p14:creationId xmlns:p14="http://schemas.microsoft.com/office/powerpoint/2010/main" val="211171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3994D0-48E9-4DFF-B149-306E7292360B}" type="datetimeFigureOut">
              <a:rPr lang="en-US" smtClean="0"/>
              <a:t>30-Jul-22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0DC3EB-0B25-4820-80B8-9333BF5AD027}" type="slidenum">
              <a:rPr lang="en-US" smtClean="0"/>
              <a:t>‹#›</a:t>
            </a:fld>
            <a:endParaRPr lang="en-US"/>
          </a:p>
        </p:txBody>
      </p:sp>
    </p:spTree>
    <p:extLst>
      <p:ext uri="{BB962C8B-B14F-4D97-AF65-F5344CB8AC3E}">
        <p14:creationId xmlns:p14="http://schemas.microsoft.com/office/powerpoint/2010/main" val="2981141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3994D0-48E9-4DFF-B149-306E7292360B}" type="datetimeFigureOut">
              <a:rPr lang="en-US" smtClean="0"/>
              <a:t>30-Jul-22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0DC3EB-0B25-4820-80B8-9333BF5AD027}" type="slidenum">
              <a:rPr lang="en-US" smtClean="0"/>
              <a:t>‹#›</a:t>
            </a:fld>
            <a:endParaRPr lang="en-US"/>
          </a:p>
        </p:txBody>
      </p:sp>
    </p:spTree>
    <p:extLst>
      <p:ext uri="{BB962C8B-B14F-4D97-AF65-F5344CB8AC3E}">
        <p14:creationId xmlns:p14="http://schemas.microsoft.com/office/powerpoint/2010/main" val="391975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3994D0-48E9-4DFF-B149-306E7292360B}" type="datetimeFigureOut">
              <a:rPr lang="en-US" smtClean="0"/>
              <a:t>30-Jul-22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0DC3EB-0B25-4820-80B8-9333BF5AD027}" type="slidenum">
              <a:rPr lang="en-US" smtClean="0"/>
              <a:t>‹#›</a:t>
            </a:fld>
            <a:endParaRPr lang="en-US"/>
          </a:p>
        </p:txBody>
      </p:sp>
    </p:spTree>
    <p:extLst>
      <p:ext uri="{BB962C8B-B14F-4D97-AF65-F5344CB8AC3E}">
        <p14:creationId xmlns:p14="http://schemas.microsoft.com/office/powerpoint/2010/main" val="1196105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3994D0-48E9-4DFF-B149-306E7292360B}" type="datetimeFigureOut">
              <a:rPr lang="en-US" smtClean="0"/>
              <a:t>30-Jul-22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0DC3EB-0B25-4820-80B8-9333BF5AD027}" type="slidenum">
              <a:rPr lang="en-US" smtClean="0"/>
              <a:t>‹#›</a:t>
            </a:fld>
            <a:endParaRPr lang="en-US"/>
          </a:p>
        </p:txBody>
      </p:sp>
    </p:spTree>
    <p:extLst>
      <p:ext uri="{BB962C8B-B14F-4D97-AF65-F5344CB8AC3E}">
        <p14:creationId xmlns:p14="http://schemas.microsoft.com/office/powerpoint/2010/main" val="1732549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3994D0-48E9-4DFF-B149-306E7292360B}" type="datetimeFigureOut">
              <a:rPr lang="en-US" smtClean="0"/>
              <a:t>30-Jul-22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0DC3EB-0B25-4820-80B8-9333BF5AD027}" type="slidenum">
              <a:rPr lang="en-US" smtClean="0"/>
              <a:t>‹#›</a:t>
            </a:fld>
            <a:endParaRPr lang="en-US"/>
          </a:p>
        </p:txBody>
      </p:sp>
    </p:spTree>
    <p:extLst>
      <p:ext uri="{BB962C8B-B14F-4D97-AF65-F5344CB8AC3E}">
        <p14:creationId xmlns:p14="http://schemas.microsoft.com/office/powerpoint/2010/main" val="3384565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3994D0-48E9-4DFF-B149-306E7292360B}" type="datetimeFigureOut">
              <a:rPr lang="en-US" smtClean="0"/>
              <a:t>30-Jul-22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0DC3EB-0B25-4820-80B8-9333BF5AD027}" type="slidenum">
              <a:rPr lang="en-US" smtClean="0"/>
              <a:t>‹#›</a:t>
            </a:fld>
            <a:endParaRPr lang="en-US"/>
          </a:p>
        </p:txBody>
      </p:sp>
    </p:spTree>
    <p:extLst>
      <p:ext uri="{BB962C8B-B14F-4D97-AF65-F5344CB8AC3E}">
        <p14:creationId xmlns:p14="http://schemas.microsoft.com/office/powerpoint/2010/main" val="89781364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echtarget.com/whatis/definition/widget" TargetMode="External"/><Relationship Id="rId2" Type="http://schemas.openxmlformats.org/officeDocument/2006/relationships/hyperlink" Target="https://www.techtarget.com/searchdatamanagement/definition/data-modeling" TargetMode="External"/><Relationship Id="rId1" Type="http://schemas.openxmlformats.org/officeDocument/2006/relationships/slideLayout" Target="../slideLayouts/slideLayout2.xml"/><Relationship Id="rId4" Type="http://schemas.openxmlformats.org/officeDocument/2006/relationships/hyperlink" Target="https://www.techtarget.com/whatis/definition/clas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echtarget.com/whatis/definition/polymorphism" TargetMode="External"/><Relationship Id="rId2" Type="http://schemas.openxmlformats.org/officeDocument/2006/relationships/hyperlink" Target="https://www.techtarget.com/whatis/definition/inheritanc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186D2-7173-4929-A3E1-716C954A4F9F}"/>
              </a:ext>
            </a:extLst>
          </p:cNvPr>
          <p:cNvSpPr>
            <a:spLocks noGrp="1"/>
          </p:cNvSpPr>
          <p:nvPr>
            <p:ph type="ctrTitle"/>
          </p:nvPr>
        </p:nvSpPr>
        <p:spPr/>
        <p:txBody>
          <a:bodyPr/>
          <a:lstStyle/>
          <a:p>
            <a:r>
              <a:rPr lang="en-US" dirty="0"/>
              <a:t>PYTHON</a:t>
            </a:r>
            <a:br>
              <a:rPr lang="en-US" dirty="0"/>
            </a:br>
            <a:endParaRPr lang="en-US" dirty="0"/>
          </a:p>
        </p:txBody>
      </p:sp>
      <p:sp>
        <p:nvSpPr>
          <p:cNvPr id="3" name="Subtitle 2">
            <a:extLst>
              <a:ext uri="{FF2B5EF4-FFF2-40B4-BE49-F238E27FC236}">
                <a16:creationId xmlns:a16="http://schemas.microsoft.com/office/drawing/2014/main" id="{517E35E5-E61B-4F63-964C-2A719945DD2E}"/>
              </a:ext>
            </a:extLst>
          </p:cNvPr>
          <p:cNvSpPr>
            <a:spLocks noGrp="1"/>
          </p:cNvSpPr>
          <p:nvPr>
            <p:ph type="subTitle" idx="1"/>
          </p:nvPr>
        </p:nvSpPr>
        <p:spPr/>
        <p:txBody>
          <a:bodyPr/>
          <a:lstStyle/>
          <a:p>
            <a:r>
              <a:rPr lang="en-US" dirty="0"/>
              <a:t>Introduction to Python</a:t>
            </a:r>
          </a:p>
        </p:txBody>
      </p:sp>
    </p:spTree>
    <p:extLst>
      <p:ext uri="{BB962C8B-B14F-4D97-AF65-F5344CB8AC3E}">
        <p14:creationId xmlns:p14="http://schemas.microsoft.com/office/powerpoint/2010/main" val="410145956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3026D-3636-44AA-9001-AFAA6CDC845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1067D593-0A91-47B2-AD02-B9B4F5178979}"/>
              </a:ext>
            </a:extLst>
          </p:cNvPr>
          <p:cNvSpPr>
            <a:spLocks noGrp="1"/>
          </p:cNvSpPr>
          <p:nvPr>
            <p:ph idx="1"/>
          </p:nvPr>
        </p:nvSpPr>
        <p:spPr>
          <a:xfrm>
            <a:off x="1141413" y="372862"/>
            <a:ext cx="10289220" cy="5939161"/>
          </a:xfrm>
        </p:spPr>
        <p:txBody>
          <a:bodyPr>
            <a:normAutofit fontScale="92500"/>
          </a:bodyPr>
          <a:lstStyle/>
          <a:p>
            <a:pPr algn="l"/>
            <a:r>
              <a:rPr lang="en-US" b="0" i="0" dirty="0">
                <a:effectLst/>
                <a:latin typeface="Arial" panose="020B0604020202020204" pitchFamily="34" charset="0"/>
              </a:rPr>
              <a:t>The organization of an object-oriented program also makes the method beneficial to collaborative development, where projects are divided into groups. Additional benefits of OOP include code reusability, scalability and efficiency.</a:t>
            </a:r>
          </a:p>
          <a:p>
            <a:pPr algn="l"/>
            <a:r>
              <a:rPr lang="en-US" b="0" i="0" dirty="0">
                <a:effectLst/>
                <a:latin typeface="Arial" panose="020B0604020202020204" pitchFamily="34" charset="0"/>
              </a:rPr>
              <a:t>The first step in OOP is to collect all of the objects a programmer wants to manipulate and identify how they relate to each other -- an exercise known as </a:t>
            </a:r>
            <a:r>
              <a:rPr lang="en-US" b="0" i="0" u="sng" dirty="0">
                <a:effectLst/>
                <a:latin typeface="Arial" panose="020B0604020202020204" pitchFamily="34" charset="0"/>
                <a:hlinkClick r:id="rId2">
                  <a:extLst>
                    <a:ext uri="{A12FA001-AC4F-418D-AE19-62706E023703}">
                      <ahyp:hlinkClr xmlns:ahyp="http://schemas.microsoft.com/office/drawing/2018/hyperlinkcolor" val="tx"/>
                    </a:ext>
                  </a:extLst>
                </a:hlinkClick>
              </a:rPr>
              <a:t>data modeling</a:t>
            </a:r>
            <a:r>
              <a:rPr lang="en-US" b="0" i="0" dirty="0">
                <a:effectLst/>
                <a:latin typeface="Arial" panose="020B0604020202020204" pitchFamily="34" charset="0"/>
              </a:rPr>
              <a:t>.</a:t>
            </a:r>
          </a:p>
          <a:p>
            <a:pPr algn="l"/>
            <a:r>
              <a:rPr lang="en-US" b="0" i="0" dirty="0">
                <a:effectLst/>
                <a:latin typeface="Arial" panose="020B0604020202020204" pitchFamily="34" charset="0"/>
              </a:rPr>
              <a:t>Examples of an object can range from physical entities, such as a human being who is described by properties like name and address, to small computer programs, such as </a:t>
            </a:r>
            <a:r>
              <a:rPr lang="en-US" b="0" i="0" u="sng" dirty="0">
                <a:effectLst/>
                <a:latin typeface="Arial" panose="020B0604020202020204" pitchFamily="34" charset="0"/>
                <a:hlinkClick r:id="rId3">
                  <a:extLst>
                    <a:ext uri="{A12FA001-AC4F-418D-AE19-62706E023703}">
                      <ahyp:hlinkClr xmlns:ahyp="http://schemas.microsoft.com/office/drawing/2018/hyperlinkcolor" val="tx"/>
                    </a:ext>
                  </a:extLst>
                </a:hlinkClick>
              </a:rPr>
              <a:t>widgets</a:t>
            </a:r>
            <a:r>
              <a:rPr lang="en-US" b="0" i="0" dirty="0">
                <a:effectLst/>
                <a:latin typeface="Arial" panose="020B0604020202020204" pitchFamily="34" charset="0"/>
              </a:rPr>
              <a:t>.</a:t>
            </a:r>
          </a:p>
          <a:p>
            <a:pPr algn="l"/>
            <a:r>
              <a:rPr lang="en-US" b="0" i="0" dirty="0">
                <a:effectLst/>
                <a:latin typeface="Arial" panose="020B0604020202020204" pitchFamily="34" charset="0"/>
              </a:rPr>
              <a:t>Once an object is known, it is labeled with a </a:t>
            </a:r>
            <a:r>
              <a:rPr lang="en-US" b="0" i="0" u="sng" dirty="0">
                <a:effectLst/>
                <a:latin typeface="Arial" panose="020B0604020202020204" pitchFamily="34" charset="0"/>
                <a:hlinkClick r:id="rId4">
                  <a:extLst>
                    <a:ext uri="{A12FA001-AC4F-418D-AE19-62706E023703}">
                      <ahyp:hlinkClr xmlns:ahyp="http://schemas.microsoft.com/office/drawing/2018/hyperlinkcolor" val="tx"/>
                    </a:ext>
                  </a:extLst>
                </a:hlinkClick>
              </a:rPr>
              <a:t>class</a:t>
            </a:r>
            <a:r>
              <a:rPr lang="en-US" b="0" i="0" dirty="0">
                <a:effectLst/>
                <a:latin typeface="Arial" panose="020B0604020202020204" pitchFamily="34" charset="0"/>
              </a:rPr>
              <a:t> of objects that defines the kind of data it contains and any logic sequences that can manipulate it. Each distinct logic sequence is known as a method. Objects can communicate with well-defined interfaces called messages</a:t>
            </a:r>
          </a:p>
          <a:p>
            <a:endParaRPr lang="en-US" dirty="0"/>
          </a:p>
        </p:txBody>
      </p:sp>
    </p:spTree>
    <p:extLst>
      <p:ext uri="{BB962C8B-B14F-4D97-AF65-F5344CB8AC3E}">
        <p14:creationId xmlns:p14="http://schemas.microsoft.com/office/powerpoint/2010/main" val="34698174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8DF25-D3F5-421E-8796-498DB9D30D51}"/>
              </a:ext>
            </a:extLst>
          </p:cNvPr>
          <p:cNvSpPr>
            <a:spLocks noGrp="1"/>
          </p:cNvSpPr>
          <p:nvPr>
            <p:ph type="title"/>
          </p:nvPr>
        </p:nvSpPr>
        <p:spPr>
          <a:xfrm>
            <a:off x="1143001" y="254533"/>
            <a:ext cx="9905998" cy="1478570"/>
          </a:xfrm>
        </p:spPr>
        <p:txBody>
          <a:bodyPr/>
          <a:lstStyle/>
          <a:p>
            <a:pPr algn="l"/>
            <a:r>
              <a:rPr lang="en-US" b="1" i="0" dirty="0">
                <a:effectLst/>
                <a:latin typeface="Arial" panose="020B0604020202020204" pitchFamily="34" charset="0"/>
              </a:rPr>
              <a:t>structure of object-oriented programming.</a:t>
            </a:r>
          </a:p>
        </p:txBody>
      </p:sp>
      <p:sp>
        <p:nvSpPr>
          <p:cNvPr id="3" name="Content Placeholder 2">
            <a:extLst>
              <a:ext uri="{FF2B5EF4-FFF2-40B4-BE49-F238E27FC236}">
                <a16:creationId xmlns:a16="http://schemas.microsoft.com/office/drawing/2014/main" id="{CD4CC16B-EA43-4DCF-BE63-2AACC7D74007}"/>
              </a:ext>
            </a:extLst>
          </p:cNvPr>
          <p:cNvSpPr>
            <a:spLocks noGrp="1"/>
          </p:cNvSpPr>
          <p:nvPr>
            <p:ph idx="1"/>
          </p:nvPr>
        </p:nvSpPr>
        <p:spPr>
          <a:xfrm>
            <a:off x="954034" y="1500327"/>
            <a:ext cx="10453772" cy="4909351"/>
          </a:xfrm>
        </p:spPr>
        <p:txBody>
          <a:bodyPr>
            <a:normAutofit fontScale="92500" lnSpcReduction="20000"/>
          </a:bodyPr>
          <a:lstStyle/>
          <a:p>
            <a:pPr algn="l">
              <a:buFont typeface="Arial" panose="020B0604020202020204" pitchFamily="34" charset="0"/>
              <a:buChar char="•"/>
            </a:pPr>
            <a:r>
              <a:rPr lang="en-US" b="1" i="0" dirty="0">
                <a:effectLst/>
                <a:latin typeface="Arial" panose="020B0604020202020204" pitchFamily="34" charset="0"/>
              </a:rPr>
              <a:t>Classes</a:t>
            </a:r>
            <a:r>
              <a:rPr lang="en-US" b="0" i="0" dirty="0">
                <a:effectLst/>
                <a:latin typeface="Arial" panose="020B0604020202020204" pitchFamily="34" charset="0"/>
              </a:rPr>
              <a:t> are user-defined data types that act as the blueprint for individual objects, attributes and methods.</a:t>
            </a:r>
          </a:p>
          <a:p>
            <a:pPr algn="l">
              <a:buFont typeface="Arial" panose="020B0604020202020204" pitchFamily="34" charset="0"/>
              <a:buChar char="•"/>
            </a:pPr>
            <a:r>
              <a:rPr lang="en-US" b="1" i="0" dirty="0">
                <a:effectLst/>
                <a:latin typeface="Arial" panose="020B0604020202020204" pitchFamily="34" charset="0"/>
              </a:rPr>
              <a:t>Objects</a:t>
            </a:r>
            <a:r>
              <a:rPr lang="en-US" b="0" i="0" dirty="0">
                <a:effectLst/>
                <a:latin typeface="Arial" panose="020B0604020202020204" pitchFamily="34" charset="0"/>
              </a:rPr>
              <a:t> are instances of a class created with specifically defined data. Objects can correspond to real-world objects or an abstract entity. When class is defined initially, the description is the only object that is defined.</a:t>
            </a:r>
          </a:p>
          <a:p>
            <a:pPr algn="l">
              <a:buFont typeface="Arial" panose="020B0604020202020204" pitchFamily="34" charset="0"/>
              <a:buChar char="•"/>
            </a:pPr>
            <a:r>
              <a:rPr lang="en-US" b="1" i="0" dirty="0">
                <a:effectLst/>
                <a:latin typeface="Arial" panose="020B0604020202020204" pitchFamily="34" charset="0"/>
              </a:rPr>
              <a:t>Methods</a:t>
            </a:r>
            <a:r>
              <a:rPr lang="en-US" b="0" i="0" dirty="0">
                <a:effectLst/>
                <a:latin typeface="Arial" panose="020B0604020202020204" pitchFamily="34" charset="0"/>
              </a:rPr>
              <a:t> are functions that are defined inside a class that describe the behaviors of an object. Each method contained in class definitions starts with a reference to an instance object. Additionally, the subroutines contained in an object are called instance methods. Programmers use methods for reusability or keeping functionality encapsulated inside one object at a time.</a:t>
            </a:r>
          </a:p>
          <a:p>
            <a:pPr algn="l">
              <a:buFont typeface="Arial" panose="020B0604020202020204" pitchFamily="34" charset="0"/>
              <a:buChar char="•"/>
            </a:pPr>
            <a:r>
              <a:rPr lang="en-US" b="1" i="0" dirty="0">
                <a:effectLst/>
                <a:latin typeface="Arial" panose="020B0604020202020204" pitchFamily="34" charset="0"/>
              </a:rPr>
              <a:t>Attributes</a:t>
            </a:r>
            <a:r>
              <a:rPr lang="en-US" b="0" i="0" dirty="0">
                <a:effectLst/>
                <a:latin typeface="Arial" panose="020B0604020202020204" pitchFamily="34" charset="0"/>
              </a:rPr>
              <a:t> are defined in the class template and represent the state of an object. Objects will have data stored in the attributes field. Class attributes belong to the class itself.</a:t>
            </a:r>
          </a:p>
          <a:p>
            <a:endParaRPr lang="en-US" dirty="0"/>
          </a:p>
        </p:txBody>
      </p:sp>
    </p:spTree>
    <p:extLst>
      <p:ext uri="{BB962C8B-B14F-4D97-AF65-F5344CB8AC3E}">
        <p14:creationId xmlns:p14="http://schemas.microsoft.com/office/powerpoint/2010/main" val="12404941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6980D-95FB-4484-8BB8-749EF34DFDBB}"/>
              </a:ext>
            </a:extLst>
          </p:cNvPr>
          <p:cNvSpPr>
            <a:spLocks noGrp="1"/>
          </p:cNvSpPr>
          <p:nvPr>
            <p:ph type="title"/>
          </p:nvPr>
        </p:nvSpPr>
        <p:spPr>
          <a:xfrm>
            <a:off x="1141413" y="245656"/>
            <a:ext cx="9905998" cy="1478570"/>
          </a:xfrm>
        </p:spPr>
        <p:txBody>
          <a:bodyPr/>
          <a:lstStyle/>
          <a:p>
            <a:r>
              <a:rPr lang="en-US" b="1" i="0" dirty="0">
                <a:effectLst/>
                <a:latin typeface="Arial" panose="020B0604020202020204" pitchFamily="34" charset="0"/>
              </a:rPr>
              <a:t>main principles of OOP</a:t>
            </a:r>
            <a:endParaRPr lang="en-US" dirty="0"/>
          </a:p>
        </p:txBody>
      </p:sp>
      <p:sp>
        <p:nvSpPr>
          <p:cNvPr id="3" name="Content Placeholder 2">
            <a:extLst>
              <a:ext uri="{FF2B5EF4-FFF2-40B4-BE49-F238E27FC236}">
                <a16:creationId xmlns:a16="http://schemas.microsoft.com/office/drawing/2014/main" id="{92938697-D9E2-44DF-B179-707E6C4C22FD}"/>
              </a:ext>
            </a:extLst>
          </p:cNvPr>
          <p:cNvSpPr>
            <a:spLocks noGrp="1"/>
          </p:cNvSpPr>
          <p:nvPr>
            <p:ph idx="1"/>
          </p:nvPr>
        </p:nvSpPr>
        <p:spPr>
          <a:xfrm>
            <a:off x="1141412" y="1447060"/>
            <a:ext cx="10204250" cy="4344141"/>
          </a:xfrm>
        </p:spPr>
        <p:txBody>
          <a:bodyPr>
            <a:normAutofit fontScale="92500" lnSpcReduction="10000"/>
          </a:bodyPr>
          <a:lstStyle/>
          <a:p>
            <a:pPr algn="l">
              <a:buFont typeface="Arial" panose="020B0604020202020204" pitchFamily="34" charset="0"/>
              <a:buChar char="•"/>
            </a:pPr>
            <a:r>
              <a:rPr lang="en-US" b="1" i="0" u="sng" dirty="0">
                <a:effectLst/>
                <a:latin typeface="Arial" panose="020B0604020202020204" pitchFamily="34" charset="0"/>
              </a:rPr>
              <a:t>Encapsulation</a:t>
            </a:r>
            <a:r>
              <a:rPr lang="en-US" b="1" u="sng" dirty="0">
                <a:latin typeface="Arial" panose="020B0604020202020204" pitchFamily="34" charset="0"/>
              </a:rPr>
              <a:t>:</a:t>
            </a:r>
            <a:r>
              <a:rPr lang="en-US" b="1" i="0" dirty="0">
                <a:effectLst/>
                <a:latin typeface="Arial" panose="020B0604020202020204" pitchFamily="34" charset="0"/>
              </a:rPr>
              <a:t> </a:t>
            </a:r>
            <a:r>
              <a:rPr lang="en-US" b="0" i="0" dirty="0">
                <a:effectLst/>
                <a:latin typeface="Arial" panose="020B0604020202020204" pitchFamily="34" charset="0"/>
              </a:rPr>
              <a:t>This principle states that all important information is contained inside an object and only select information is exposed. The implementation and state of each object are privately held inside a defined class. Other objects do not have access to this class or the authority to make changes. They are only able to call a list of public functions or methods. This characteristic of data hiding provides greater program security and avoids unintended data corruption.</a:t>
            </a:r>
          </a:p>
          <a:p>
            <a:pPr algn="l">
              <a:buFont typeface="Arial" panose="020B0604020202020204" pitchFamily="34" charset="0"/>
              <a:buChar char="•"/>
            </a:pPr>
            <a:r>
              <a:rPr lang="en-US" b="1" i="0" u="sng" dirty="0">
                <a:effectLst/>
                <a:latin typeface="Arial" panose="020B0604020202020204" pitchFamily="34" charset="0"/>
              </a:rPr>
              <a:t>Abstraction</a:t>
            </a:r>
            <a:r>
              <a:rPr lang="en-US" b="1" u="sng" dirty="0">
                <a:latin typeface="Arial" panose="020B0604020202020204" pitchFamily="34" charset="0"/>
              </a:rPr>
              <a:t>:</a:t>
            </a:r>
            <a:r>
              <a:rPr lang="en-US" b="0" i="0" dirty="0">
                <a:effectLst/>
                <a:latin typeface="Arial" panose="020B0604020202020204" pitchFamily="34" charset="0"/>
              </a:rPr>
              <a:t> Objects only reveal internal mechanisms that are relevant for the use of other objects, hiding any unnecessary implementation code. The derived class can have its functionality extended. This concept can help developers more easily make additional changes or additions over time.</a:t>
            </a:r>
          </a:p>
          <a:p>
            <a:endParaRPr lang="en-US" dirty="0"/>
          </a:p>
        </p:txBody>
      </p:sp>
    </p:spTree>
    <p:extLst>
      <p:ext uri="{BB962C8B-B14F-4D97-AF65-F5344CB8AC3E}">
        <p14:creationId xmlns:p14="http://schemas.microsoft.com/office/powerpoint/2010/main" val="35430394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9FC1-FEEA-48AF-9860-55B102F80E99}"/>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9FE55693-07CF-4CF1-BE93-5DA30E924790}"/>
              </a:ext>
            </a:extLst>
          </p:cNvPr>
          <p:cNvSpPr>
            <a:spLocks noGrp="1"/>
          </p:cNvSpPr>
          <p:nvPr>
            <p:ph idx="1"/>
          </p:nvPr>
        </p:nvSpPr>
        <p:spPr>
          <a:xfrm>
            <a:off x="1141412" y="292963"/>
            <a:ext cx="9905999" cy="5708342"/>
          </a:xfrm>
        </p:spPr>
        <p:txBody>
          <a:bodyPr>
            <a:normAutofit lnSpcReduction="10000"/>
          </a:bodyPr>
          <a:lstStyle/>
          <a:p>
            <a:pPr algn="l">
              <a:buFont typeface="Arial" panose="020B0604020202020204" pitchFamily="34" charset="0"/>
              <a:buChar char="•"/>
            </a:pPr>
            <a:r>
              <a:rPr lang="en-US" b="1" i="0" u="sng" dirty="0">
                <a:effectLst/>
                <a:latin typeface="Arial" panose="020B0604020202020204" pitchFamily="34" charset="0"/>
                <a:hlinkClick r:id="rId2">
                  <a:extLst>
                    <a:ext uri="{A12FA001-AC4F-418D-AE19-62706E023703}">
                      <ahyp:hlinkClr xmlns:ahyp="http://schemas.microsoft.com/office/drawing/2018/hyperlinkcolor" val="tx"/>
                    </a:ext>
                  </a:extLst>
                </a:hlinkClick>
              </a:rPr>
              <a:t>Inheritance</a:t>
            </a:r>
            <a:r>
              <a:rPr lang="en-US" b="1" u="sng" dirty="0">
                <a:latin typeface="Arial" panose="020B0604020202020204" pitchFamily="34" charset="0"/>
              </a:rPr>
              <a:t>:</a:t>
            </a:r>
            <a:r>
              <a:rPr lang="en-US" b="1" i="0" dirty="0">
                <a:effectLst/>
                <a:latin typeface="Arial" panose="020B0604020202020204" pitchFamily="34" charset="0"/>
              </a:rPr>
              <a:t> </a:t>
            </a:r>
            <a:r>
              <a:rPr lang="en-US" b="0" i="0" dirty="0">
                <a:effectLst/>
                <a:latin typeface="Arial" panose="020B0604020202020204" pitchFamily="34" charset="0"/>
              </a:rPr>
              <a:t>Classes can reuse code from other classes. Relationships and subclasses between objects can be assigned, enabling developers to reuse common logic while still maintaining a unique hierarchy. This property of OOP forces a more thorough data analysis, reduces development time and ensures a higher level of accuracy.</a:t>
            </a:r>
          </a:p>
          <a:p>
            <a:pPr algn="l">
              <a:buFont typeface="Arial" panose="020B0604020202020204" pitchFamily="34" charset="0"/>
              <a:buChar char="•"/>
            </a:pPr>
            <a:r>
              <a:rPr lang="en-US" b="1" i="0" u="sng" dirty="0">
                <a:effectLst/>
                <a:latin typeface="Arial" panose="020B0604020202020204" pitchFamily="34" charset="0"/>
                <a:hlinkClick r:id="rId3">
                  <a:extLst>
                    <a:ext uri="{A12FA001-AC4F-418D-AE19-62706E023703}">
                      <ahyp:hlinkClr xmlns:ahyp="http://schemas.microsoft.com/office/drawing/2018/hyperlinkcolor" val="tx"/>
                    </a:ext>
                  </a:extLst>
                </a:hlinkClick>
              </a:rPr>
              <a:t>Polymorphism</a:t>
            </a:r>
            <a:r>
              <a:rPr lang="en-US" b="1" u="sng" dirty="0">
                <a:latin typeface="Arial" panose="020B0604020202020204" pitchFamily="34" charset="0"/>
              </a:rPr>
              <a:t>:</a:t>
            </a:r>
            <a:r>
              <a:rPr lang="en-US" b="1" i="0" dirty="0">
                <a:effectLst/>
                <a:latin typeface="Arial" panose="020B0604020202020204" pitchFamily="34" charset="0"/>
              </a:rPr>
              <a:t> </a:t>
            </a:r>
            <a:r>
              <a:rPr lang="en-US" b="0" i="0" dirty="0">
                <a:effectLst/>
                <a:latin typeface="Arial" panose="020B0604020202020204" pitchFamily="34" charset="0"/>
              </a:rPr>
              <a:t>Objects are designed to share behaviors and they can take on more than one form. The program will determine which meaning or usage is necessary for each execution of that object from a parent class, reducing the need to duplicate code. A child class is then created, which extends the functionality of the parent class. Polymorphism allows different types of objects to pass through the same interface.</a:t>
            </a:r>
            <a:endParaRPr lang="en-US" dirty="0"/>
          </a:p>
        </p:txBody>
      </p:sp>
    </p:spTree>
    <p:extLst>
      <p:ext uri="{BB962C8B-B14F-4D97-AF65-F5344CB8AC3E}">
        <p14:creationId xmlns:p14="http://schemas.microsoft.com/office/powerpoint/2010/main" val="16908690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3ECA7-8146-45F9-B8AA-CA06BCAFD219}"/>
              </a:ext>
            </a:extLst>
          </p:cNvPr>
          <p:cNvSpPr>
            <a:spLocks noGrp="1"/>
          </p:cNvSpPr>
          <p:nvPr>
            <p:ph type="title"/>
          </p:nvPr>
        </p:nvSpPr>
        <p:spPr>
          <a:xfrm>
            <a:off x="1063842" y="978799"/>
            <a:ext cx="9905998" cy="1478570"/>
          </a:xfrm>
        </p:spPr>
        <p:txBody>
          <a:bodyPr/>
          <a:lstStyle/>
          <a:p>
            <a:r>
              <a:rPr lang="en-US" dirty="0"/>
              <a:t> </a:t>
            </a:r>
          </a:p>
        </p:txBody>
      </p:sp>
      <p:graphicFrame>
        <p:nvGraphicFramePr>
          <p:cNvPr id="4" name="Content Placeholder 3">
            <a:extLst>
              <a:ext uri="{FF2B5EF4-FFF2-40B4-BE49-F238E27FC236}">
                <a16:creationId xmlns:a16="http://schemas.microsoft.com/office/drawing/2014/main" id="{C8C33D40-5012-4875-96F3-E6ECEE7599AD}"/>
              </a:ext>
            </a:extLst>
          </p:cNvPr>
          <p:cNvGraphicFramePr>
            <a:graphicFrameLocks noGrp="1"/>
          </p:cNvGraphicFramePr>
          <p:nvPr>
            <p:ph idx="1"/>
            <p:extLst>
              <p:ext uri="{D42A27DB-BD31-4B8C-83A1-F6EECF244321}">
                <p14:modId xmlns:p14="http://schemas.microsoft.com/office/powerpoint/2010/main" val="1529605656"/>
              </p:ext>
            </p:extLst>
          </p:nvPr>
        </p:nvGraphicFramePr>
        <p:xfrm>
          <a:off x="1368641" y="316285"/>
          <a:ext cx="9454718" cy="6225430"/>
        </p:xfrm>
        <a:graphic>
          <a:graphicData uri="http://schemas.openxmlformats.org/drawingml/2006/table">
            <a:tbl>
              <a:tblPr/>
              <a:tblGrid>
                <a:gridCol w="4720843">
                  <a:extLst>
                    <a:ext uri="{9D8B030D-6E8A-4147-A177-3AD203B41FA5}">
                      <a16:colId xmlns:a16="http://schemas.microsoft.com/office/drawing/2014/main" val="2932345858"/>
                    </a:ext>
                  </a:extLst>
                </a:gridCol>
                <a:gridCol w="4733875">
                  <a:extLst>
                    <a:ext uri="{9D8B030D-6E8A-4147-A177-3AD203B41FA5}">
                      <a16:colId xmlns:a16="http://schemas.microsoft.com/office/drawing/2014/main" val="1482968143"/>
                    </a:ext>
                  </a:extLst>
                </a:gridCol>
              </a:tblGrid>
              <a:tr h="315859">
                <a:tc>
                  <a:txBody>
                    <a:bodyPr/>
                    <a:lstStyle/>
                    <a:p>
                      <a:pPr algn="ctr" fontAlgn="t"/>
                      <a:r>
                        <a:rPr lang="en-US" sz="2400" dirty="0">
                          <a:solidFill>
                            <a:schemeClr val="bg1"/>
                          </a:solidFill>
                          <a:effectLst/>
                        </a:rPr>
                        <a:t>Functional Programming</a:t>
                      </a:r>
                    </a:p>
                  </a:txBody>
                  <a:tcPr marL="28678" marR="28678" marT="28678" marB="2867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400" dirty="0">
                          <a:solidFill>
                            <a:schemeClr val="bg1"/>
                          </a:solidFill>
                          <a:effectLst/>
                        </a:rPr>
                        <a:t>OOP</a:t>
                      </a:r>
                    </a:p>
                  </a:txBody>
                  <a:tcPr marL="28678" marR="28678" marT="28678" marB="2867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2863788"/>
                  </a:ext>
                </a:extLst>
              </a:tr>
              <a:tr h="315859">
                <a:tc>
                  <a:txBody>
                    <a:bodyPr/>
                    <a:lstStyle/>
                    <a:p>
                      <a:pPr fontAlgn="t"/>
                      <a:r>
                        <a:rPr lang="en-US" sz="2400" dirty="0">
                          <a:effectLst/>
                        </a:rPr>
                        <a:t>Uses Immutable data.</a:t>
                      </a:r>
                    </a:p>
                  </a:txBody>
                  <a:tcPr marL="28678" marR="28678" marT="28678" marB="2867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400" dirty="0">
                          <a:effectLst/>
                        </a:rPr>
                        <a:t>Uses Mutable data.</a:t>
                      </a:r>
                    </a:p>
                  </a:txBody>
                  <a:tcPr marL="28678" marR="28678" marT="28678" marB="2867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88075811"/>
                  </a:ext>
                </a:extLst>
              </a:tr>
              <a:tr h="534529">
                <a:tc>
                  <a:txBody>
                    <a:bodyPr/>
                    <a:lstStyle/>
                    <a:p>
                      <a:pPr fontAlgn="t"/>
                      <a:r>
                        <a:rPr lang="en-US" sz="2400" dirty="0">
                          <a:effectLst/>
                        </a:rPr>
                        <a:t>Follows Declarative Programming Model.</a:t>
                      </a:r>
                    </a:p>
                  </a:txBody>
                  <a:tcPr marL="28678" marR="28678" marT="28678" marB="2867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400" dirty="0">
                          <a:effectLst/>
                        </a:rPr>
                        <a:t>Follows Imperative Programming Model.</a:t>
                      </a:r>
                    </a:p>
                  </a:txBody>
                  <a:tcPr marL="28678" marR="28678" marT="28678" marB="2867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60287548"/>
                  </a:ext>
                </a:extLst>
              </a:tr>
              <a:tr h="534529">
                <a:tc>
                  <a:txBody>
                    <a:bodyPr/>
                    <a:lstStyle/>
                    <a:p>
                      <a:pPr fontAlgn="t"/>
                      <a:r>
                        <a:rPr lang="en-US" sz="2400" dirty="0">
                          <a:effectLst/>
                        </a:rPr>
                        <a:t>Focus is on: “What you are doing”</a:t>
                      </a:r>
                    </a:p>
                  </a:txBody>
                  <a:tcPr marL="28678" marR="28678" marT="28678" marB="2867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400" dirty="0">
                          <a:effectLst/>
                        </a:rPr>
                        <a:t>Focus is on “How you are doing”</a:t>
                      </a:r>
                    </a:p>
                  </a:txBody>
                  <a:tcPr marL="28678" marR="28678" marT="28678" marB="2867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80946592"/>
                  </a:ext>
                </a:extLst>
              </a:tr>
              <a:tr h="534529">
                <a:tc>
                  <a:txBody>
                    <a:bodyPr/>
                    <a:lstStyle/>
                    <a:p>
                      <a:pPr fontAlgn="t"/>
                      <a:r>
                        <a:rPr lang="en-US" sz="2400" dirty="0">
                          <a:effectLst/>
                        </a:rPr>
                        <a:t>Supports Parallel Programming</a:t>
                      </a:r>
                    </a:p>
                  </a:txBody>
                  <a:tcPr marL="28678" marR="28678" marT="28678" marB="2867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400" dirty="0">
                          <a:effectLst/>
                        </a:rPr>
                        <a:t>Not suitable for Parallel Programming</a:t>
                      </a:r>
                    </a:p>
                  </a:txBody>
                  <a:tcPr marL="28678" marR="28678" marT="28678" marB="2867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48434356"/>
                  </a:ext>
                </a:extLst>
              </a:tr>
              <a:tr h="753199">
                <a:tc>
                  <a:txBody>
                    <a:bodyPr/>
                    <a:lstStyle/>
                    <a:p>
                      <a:pPr fontAlgn="t"/>
                      <a:r>
                        <a:rPr lang="en-US" sz="2400" dirty="0">
                          <a:effectLst/>
                        </a:rPr>
                        <a:t>Flow Control is done using function calls &amp; function calls with recursion</a:t>
                      </a:r>
                    </a:p>
                  </a:txBody>
                  <a:tcPr marL="28678" marR="28678" marT="28678" marB="2867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400" dirty="0">
                          <a:effectLst/>
                        </a:rPr>
                        <a:t>Flow control is done using loops and conditional statements.</a:t>
                      </a:r>
                    </a:p>
                  </a:txBody>
                  <a:tcPr marL="28678" marR="28678" marT="28678" marB="2867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44259760"/>
                  </a:ext>
                </a:extLst>
              </a:tr>
              <a:tr h="971873">
                <a:tc>
                  <a:txBody>
                    <a:bodyPr/>
                    <a:lstStyle/>
                    <a:p>
                      <a:pPr fontAlgn="ctr"/>
                      <a:r>
                        <a:rPr lang="en-US" sz="2400" dirty="0">
                          <a:effectLst/>
                        </a:rPr>
                        <a:t>It uses "Recursion" concept to iterate Collection Data.</a:t>
                      </a:r>
                    </a:p>
                  </a:txBody>
                  <a:tcPr marL="28678" marR="28678" marT="28678" marB="2867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400" dirty="0">
                          <a:effectLst/>
                        </a:rPr>
                        <a:t>It uses "Loop" concept to iterate Collection Data. For example: For-each loop in Java</a:t>
                      </a:r>
                    </a:p>
                  </a:txBody>
                  <a:tcPr marL="28678" marR="28678" marT="28678" marB="2867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55153189"/>
                  </a:ext>
                </a:extLst>
              </a:tr>
              <a:tr h="753199">
                <a:tc>
                  <a:txBody>
                    <a:bodyPr/>
                    <a:lstStyle/>
                    <a:p>
                      <a:pPr fontAlgn="t"/>
                      <a:r>
                        <a:rPr lang="en-US" sz="2400">
                          <a:effectLst/>
                        </a:rPr>
                        <a:t>Execution order of statements is not so important.</a:t>
                      </a:r>
                    </a:p>
                  </a:txBody>
                  <a:tcPr marL="28678" marR="28678" marT="28678" marB="2867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400" dirty="0">
                          <a:effectLst/>
                        </a:rPr>
                        <a:t>Execution order of statements is very important.</a:t>
                      </a:r>
                    </a:p>
                  </a:txBody>
                  <a:tcPr marL="28678" marR="28678" marT="28678" marB="2867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01486892"/>
                  </a:ext>
                </a:extLst>
              </a:tr>
              <a:tr h="753199">
                <a:tc>
                  <a:txBody>
                    <a:bodyPr/>
                    <a:lstStyle/>
                    <a:p>
                      <a:pPr fontAlgn="t"/>
                      <a:r>
                        <a:rPr lang="en-US" sz="2400">
                          <a:effectLst/>
                        </a:rPr>
                        <a:t>Supports both "Abstraction over Data" and "Abstraction over Behavior".</a:t>
                      </a:r>
                    </a:p>
                  </a:txBody>
                  <a:tcPr marL="28678" marR="28678" marT="28678" marB="2867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ctr"/>
                      <a:r>
                        <a:rPr lang="en-US" sz="2400" dirty="0">
                          <a:effectLst/>
                        </a:rPr>
                        <a:t>Supports only "Abstraction over Data".</a:t>
                      </a:r>
                    </a:p>
                  </a:txBody>
                  <a:tcPr marL="28678" marR="28678" marT="28678" marB="2867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21826782"/>
                  </a:ext>
                </a:extLst>
              </a:tr>
            </a:tbl>
          </a:graphicData>
        </a:graphic>
      </p:graphicFrame>
    </p:spTree>
    <p:extLst>
      <p:ext uri="{BB962C8B-B14F-4D97-AF65-F5344CB8AC3E}">
        <p14:creationId xmlns:p14="http://schemas.microsoft.com/office/powerpoint/2010/main" val="27086338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7709A-CA3B-468E-A6D5-F34A6329D725}"/>
              </a:ext>
            </a:extLst>
          </p:cNvPr>
          <p:cNvSpPr>
            <a:spLocks noGrp="1"/>
          </p:cNvSpPr>
          <p:nvPr>
            <p:ph type="title"/>
          </p:nvPr>
        </p:nvSpPr>
        <p:spPr>
          <a:xfrm>
            <a:off x="1141413" y="618518"/>
            <a:ext cx="9905998" cy="1068239"/>
          </a:xfrm>
        </p:spPr>
        <p:txBody>
          <a:bodyPr/>
          <a:lstStyle/>
          <a:p>
            <a:r>
              <a:rPr lang="en-US" dirty="0"/>
              <a:t>Is python object oriented and why?</a:t>
            </a:r>
          </a:p>
        </p:txBody>
      </p:sp>
      <p:sp>
        <p:nvSpPr>
          <p:cNvPr id="3" name="Content Placeholder 2">
            <a:extLst>
              <a:ext uri="{FF2B5EF4-FFF2-40B4-BE49-F238E27FC236}">
                <a16:creationId xmlns:a16="http://schemas.microsoft.com/office/drawing/2014/main" id="{8C0E9315-1744-4DBD-A380-0C8F4BC60AE8}"/>
              </a:ext>
            </a:extLst>
          </p:cNvPr>
          <p:cNvSpPr>
            <a:spLocks noGrp="1"/>
          </p:cNvSpPr>
          <p:nvPr>
            <p:ph idx="1"/>
          </p:nvPr>
        </p:nvSpPr>
        <p:spPr>
          <a:xfrm>
            <a:off x="1141412" y="1686757"/>
            <a:ext cx="9905999" cy="4104444"/>
          </a:xfrm>
        </p:spPr>
        <p:txBody>
          <a:bodyPr>
            <a:normAutofit fontScale="92500" lnSpcReduction="10000"/>
          </a:bodyPr>
          <a:lstStyle/>
          <a:p>
            <a:pPr algn="just"/>
            <a:r>
              <a:rPr lang="en-US" b="0" i="0" dirty="0">
                <a:effectLst/>
                <a:latin typeface="Nunito" pitchFamily="2" charset="0"/>
              </a:rPr>
              <a:t>Yes, Python support both </a:t>
            </a:r>
            <a:r>
              <a:rPr lang="en-US" b="1" i="0" dirty="0">
                <a:effectLst/>
                <a:latin typeface="Nunito" pitchFamily="2" charset="0"/>
              </a:rPr>
              <a:t>Object  Oriented </a:t>
            </a:r>
            <a:r>
              <a:rPr lang="en-US" b="0" i="0" dirty="0">
                <a:effectLst/>
                <a:latin typeface="Nunito" pitchFamily="2" charset="0"/>
              </a:rPr>
              <a:t>and </a:t>
            </a:r>
            <a:r>
              <a:rPr lang="en-US" b="1" i="0" dirty="0">
                <a:effectLst/>
                <a:latin typeface="Nunito" pitchFamily="2" charset="0"/>
              </a:rPr>
              <a:t>Procedural  Programming language</a:t>
            </a:r>
            <a:r>
              <a:rPr lang="en-US" b="0" i="0" dirty="0">
                <a:effectLst/>
                <a:latin typeface="Nunito" pitchFamily="2" charset="0"/>
              </a:rPr>
              <a:t> as it is a high level programming language designed for general purpose programming. Python are multi-paradigm, you can write programs or libraries that are largely procedural, object-oriented, or functional in all of these languages. It depends on what you mean by functional. Python does have some features of a functional language. </a:t>
            </a:r>
          </a:p>
          <a:p>
            <a:pPr algn="just"/>
            <a:r>
              <a:rPr lang="en-US" b="0" i="0" dirty="0">
                <a:effectLst/>
                <a:latin typeface="Nunito" pitchFamily="2" charset="0"/>
              </a:rPr>
              <a:t>OOP's concepts like, </a:t>
            </a:r>
            <a:r>
              <a:rPr lang="en-US" b="0" i="0" dirty="0" err="1">
                <a:effectLst/>
                <a:latin typeface="Nunito" pitchFamily="2" charset="0"/>
              </a:rPr>
              <a:t>Classes,Encapsulation,Polymorphism</a:t>
            </a:r>
            <a:r>
              <a:rPr lang="en-US" b="0" i="0" dirty="0">
                <a:effectLst/>
                <a:latin typeface="Nunito" pitchFamily="2" charset="0"/>
              </a:rPr>
              <a:t>, Inheritance etc.. in Python makes it as a object oriented programming language. </a:t>
            </a:r>
          </a:p>
          <a:p>
            <a:pPr algn="just"/>
            <a:r>
              <a:rPr lang="en-US" b="0" i="0" dirty="0">
                <a:effectLst/>
                <a:latin typeface="Nunito" pitchFamily="2" charset="0"/>
              </a:rPr>
              <a:t>In Similar way we can created procedural program through python using loops ,for ,while </a:t>
            </a:r>
            <a:r>
              <a:rPr lang="en-US" b="0" i="0" dirty="0" err="1">
                <a:effectLst/>
                <a:latin typeface="Nunito" pitchFamily="2" charset="0"/>
              </a:rPr>
              <a:t>etc</a:t>
            </a:r>
            <a:r>
              <a:rPr lang="en-US" b="0" i="0" dirty="0">
                <a:effectLst/>
                <a:latin typeface="Nunito" pitchFamily="2" charset="0"/>
              </a:rPr>
              <a:t> ..and control structure.</a:t>
            </a:r>
          </a:p>
          <a:p>
            <a:endParaRPr lang="en-US" dirty="0"/>
          </a:p>
        </p:txBody>
      </p:sp>
    </p:spTree>
    <p:extLst>
      <p:ext uri="{BB962C8B-B14F-4D97-AF65-F5344CB8AC3E}">
        <p14:creationId xmlns:p14="http://schemas.microsoft.com/office/powerpoint/2010/main" val="26057522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2E49-9F8C-484A-B66A-067358103882}"/>
              </a:ext>
            </a:extLst>
          </p:cNvPr>
          <p:cNvSpPr>
            <a:spLocks noGrp="1"/>
          </p:cNvSpPr>
          <p:nvPr>
            <p:ph type="title"/>
          </p:nvPr>
        </p:nvSpPr>
        <p:spPr>
          <a:xfrm>
            <a:off x="1143001" y="46389"/>
            <a:ext cx="9905998" cy="1478570"/>
          </a:xfrm>
        </p:spPr>
        <p:txBody>
          <a:bodyPr/>
          <a:lstStyle/>
          <a:p>
            <a:r>
              <a:rPr lang="en-US" dirty="0"/>
              <a:t>Advantages of python.</a:t>
            </a:r>
          </a:p>
        </p:txBody>
      </p:sp>
      <p:sp>
        <p:nvSpPr>
          <p:cNvPr id="3" name="Content Placeholder 2">
            <a:extLst>
              <a:ext uri="{FF2B5EF4-FFF2-40B4-BE49-F238E27FC236}">
                <a16:creationId xmlns:a16="http://schemas.microsoft.com/office/drawing/2014/main" id="{8A5CEC42-738D-4D61-9505-7D294172208F}"/>
              </a:ext>
            </a:extLst>
          </p:cNvPr>
          <p:cNvSpPr>
            <a:spLocks noGrp="1"/>
          </p:cNvSpPr>
          <p:nvPr>
            <p:ph idx="1"/>
          </p:nvPr>
        </p:nvSpPr>
        <p:spPr>
          <a:xfrm>
            <a:off x="1043759" y="1127464"/>
            <a:ext cx="9905998" cy="5078027"/>
          </a:xfrm>
        </p:spPr>
        <p:txBody>
          <a:bodyPr>
            <a:normAutofit lnSpcReduction="10000"/>
          </a:bodyPr>
          <a:lstStyle/>
          <a:p>
            <a:pPr marL="0" indent="0" algn="l" fontAlgn="base">
              <a:buNone/>
            </a:pPr>
            <a:r>
              <a:rPr lang="en-US" b="0" i="0" dirty="0">
                <a:effectLst/>
                <a:latin typeface="Georgia" panose="02040502050405020303" pitchFamily="18" charset="0"/>
              </a:rPr>
              <a:t>1. </a:t>
            </a:r>
            <a:r>
              <a:rPr lang="en-US" b="0" i="0" u="sng" dirty="0">
                <a:effectLst/>
                <a:latin typeface="Georgia" panose="02040502050405020303" pitchFamily="18" charset="0"/>
              </a:rPr>
              <a:t>Easy to Read, Learn and Write </a:t>
            </a:r>
            <a:r>
              <a:rPr lang="en-US" b="0" i="0" dirty="0">
                <a:effectLst/>
                <a:latin typeface="Georgia" panose="02040502050405020303" pitchFamily="18" charset="0"/>
              </a:rPr>
              <a:t>:</a:t>
            </a:r>
          </a:p>
          <a:p>
            <a:pPr marL="0" indent="0" algn="l" fontAlgn="base">
              <a:buNone/>
            </a:pPr>
            <a:r>
              <a:rPr lang="en-US" b="0" i="0" dirty="0">
                <a:effectLst/>
                <a:latin typeface="Georgia" panose="02040502050405020303" pitchFamily="18" charset="0"/>
              </a:rPr>
              <a:t>Python is a</a:t>
            </a:r>
            <a:r>
              <a:rPr lang="en-US" b="1" i="0" dirty="0">
                <a:effectLst/>
                <a:latin typeface="inherit"/>
              </a:rPr>
              <a:t> high-level programming language</a:t>
            </a:r>
            <a:r>
              <a:rPr lang="en-US" b="0" i="0" dirty="0">
                <a:effectLst/>
                <a:latin typeface="Georgia" panose="02040502050405020303" pitchFamily="18" charset="0"/>
              </a:rPr>
              <a:t> that has English-like syntax. This makes it easier to read and understand the code.</a:t>
            </a:r>
          </a:p>
          <a:p>
            <a:pPr marL="0" indent="0" algn="l" fontAlgn="base">
              <a:buNone/>
            </a:pPr>
            <a:r>
              <a:rPr lang="en-US" b="0" i="0" dirty="0">
                <a:effectLst/>
                <a:latin typeface="Georgia" panose="02040502050405020303" pitchFamily="18" charset="0"/>
              </a:rPr>
              <a:t>Python is really easy to</a:t>
            </a:r>
            <a:r>
              <a:rPr lang="en-US" b="1" i="0" dirty="0">
                <a:effectLst/>
                <a:latin typeface="inherit"/>
              </a:rPr>
              <a:t> pick up </a:t>
            </a:r>
            <a:r>
              <a:rPr lang="en-US" b="0" i="0" dirty="0">
                <a:effectLst/>
                <a:latin typeface="Georgia" panose="02040502050405020303" pitchFamily="18" charset="0"/>
              </a:rPr>
              <a:t>and </a:t>
            </a:r>
            <a:r>
              <a:rPr lang="en-US" b="1" i="0" dirty="0">
                <a:effectLst/>
                <a:latin typeface="inherit"/>
              </a:rPr>
              <a:t>learn</a:t>
            </a:r>
            <a:r>
              <a:rPr lang="en-US" b="0" i="0" dirty="0">
                <a:effectLst/>
                <a:latin typeface="Georgia" panose="02040502050405020303" pitchFamily="18" charset="0"/>
              </a:rPr>
              <a:t>, that is why a lot of people recommend Python to beginners. You need less lines of code to perform the same task as compared to other major languages like </a:t>
            </a:r>
            <a:r>
              <a:rPr lang="en-US" b="1" i="0" dirty="0">
                <a:effectLst/>
                <a:latin typeface="inherit"/>
              </a:rPr>
              <a:t>C/C++</a:t>
            </a:r>
            <a:r>
              <a:rPr lang="en-US" b="0" i="0" dirty="0">
                <a:effectLst/>
                <a:latin typeface="Georgia" panose="02040502050405020303" pitchFamily="18" charset="0"/>
              </a:rPr>
              <a:t> and </a:t>
            </a:r>
            <a:r>
              <a:rPr lang="en-US" b="1" i="0" dirty="0">
                <a:effectLst/>
                <a:latin typeface="inherit"/>
              </a:rPr>
              <a:t>Java</a:t>
            </a:r>
            <a:r>
              <a:rPr lang="en-US" b="0" i="0" dirty="0">
                <a:effectLst/>
                <a:latin typeface="Georgia" panose="02040502050405020303" pitchFamily="18" charset="0"/>
              </a:rPr>
              <a:t>.</a:t>
            </a:r>
          </a:p>
          <a:p>
            <a:pPr marL="0" indent="0" algn="l" fontAlgn="base">
              <a:buNone/>
            </a:pPr>
            <a:r>
              <a:rPr lang="en-US" b="0" i="0" dirty="0">
                <a:effectLst/>
                <a:latin typeface="Georgia" panose="02040502050405020303" pitchFamily="18" charset="0"/>
              </a:rPr>
              <a:t>2</a:t>
            </a:r>
            <a:r>
              <a:rPr lang="en-US" b="0" i="0" u="sng" dirty="0">
                <a:effectLst/>
                <a:latin typeface="Georgia" panose="02040502050405020303" pitchFamily="18" charset="0"/>
              </a:rPr>
              <a:t>. Improved Productivity </a:t>
            </a:r>
            <a:r>
              <a:rPr lang="en-US" b="0" i="0" dirty="0">
                <a:effectLst/>
                <a:latin typeface="Georgia" panose="02040502050405020303" pitchFamily="18" charset="0"/>
              </a:rPr>
              <a:t>:</a:t>
            </a:r>
          </a:p>
          <a:p>
            <a:pPr marL="0" indent="0" algn="l" fontAlgn="base">
              <a:buNone/>
            </a:pPr>
            <a:r>
              <a:rPr lang="en-US" b="0" i="0" dirty="0">
                <a:effectLst/>
                <a:latin typeface="Georgia" panose="02040502050405020303" pitchFamily="18" charset="0"/>
              </a:rPr>
              <a:t>Python is a very </a:t>
            </a:r>
            <a:r>
              <a:rPr lang="en-US" b="1" i="0" dirty="0">
                <a:effectLst/>
                <a:latin typeface="inherit"/>
              </a:rPr>
              <a:t>productive language</a:t>
            </a:r>
            <a:r>
              <a:rPr lang="en-US" b="0" i="0" dirty="0">
                <a:effectLst/>
                <a:latin typeface="Georgia" panose="02040502050405020303" pitchFamily="18" charset="0"/>
              </a:rPr>
              <a:t>. Due to the simplicity of Python, developers can focus on solving the problem. They don’t need to spend too much time in understanding the </a:t>
            </a:r>
            <a:r>
              <a:rPr lang="en-US" b="1" i="0" dirty="0">
                <a:effectLst/>
                <a:latin typeface="inherit"/>
              </a:rPr>
              <a:t>syntax</a:t>
            </a:r>
            <a:r>
              <a:rPr lang="en-US" b="0" i="0" dirty="0">
                <a:effectLst/>
                <a:latin typeface="Georgia" panose="02040502050405020303" pitchFamily="18" charset="0"/>
              </a:rPr>
              <a:t> or </a:t>
            </a:r>
            <a:r>
              <a:rPr lang="en-US" b="1" i="0" dirty="0">
                <a:effectLst/>
                <a:latin typeface="inherit"/>
              </a:rPr>
              <a:t>behavior</a:t>
            </a:r>
            <a:r>
              <a:rPr lang="en-US" b="0" i="0" dirty="0">
                <a:effectLst/>
                <a:latin typeface="Georgia" panose="02040502050405020303" pitchFamily="18" charset="0"/>
              </a:rPr>
              <a:t> of the programming language. You write less code and get more things done.</a:t>
            </a:r>
          </a:p>
          <a:p>
            <a:endParaRPr lang="en-US" dirty="0"/>
          </a:p>
        </p:txBody>
      </p:sp>
    </p:spTree>
    <p:extLst>
      <p:ext uri="{BB962C8B-B14F-4D97-AF65-F5344CB8AC3E}">
        <p14:creationId xmlns:p14="http://schemas.microsoft.com/office/powerpoint/2010/main" val="8586277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70A82-A62D-44E1-9697-7254C2BFF436}"/>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5B5DFDA6-0A2B-49FD-B8C5-533CBF01DBB3}"/>
              </a:ext>
            </a:extLst>
          </p:cNvPr>
          <p:cNvSpPr>
            <a:spLocks noGrp="1"/>
          </p:cNvSpPr>
          <p:nvPr>
            <p:ph idx="1"/>
          </p:nvPr>
        </p:nvSpPr>
        <p:spPr>
          <a:xfrm>
            <a:off x="976544" y="550416"/>
            <a:ext cx="10520039" cy="5424256"/>
          </a:xfrm>
        </p:spPr>
        <p:txBody>
          <a:bodyPr>
            <a:normAutofit/>
          </a:bodyPr>
          <a:lstStyle/>
          <a:p>
            <a:pPr marL="0" indent="0" algn="l" fontAlgn="base">
              <a:buNone/>
            </a:pPr>
            <a:r>
              <a:rPr lang="en-US" b="0" i="0" dirty="0">
                <a:effectLst/>
                <a:latin typeface="Georgia" panose="02040502050405020303" pitchFamily="18" charset="0"/>
              </a:rPr>
              <a:t>3. </a:t>
            </a:r>
            <a:r>
              <a:rPr lang="en-US" b="0" i="0" u="sng" dirty="0">
                <a:effectLst/>
                <a:latin typeface="Georgia" panose="02040502050405020303" pitchFamily="18" charset="0"/>
              </a:rPr>
              <a:t>Interpreted Language </a:t>
            </a:r>
            <a:r>
              <a:rPr lang="en-US" b="0" i="0" dirty="0">
                <a:effectLst/>
                <a:latin typeface="Georgia" panose="02040502050405020303" pitchFamily="18" charset="0"/>
              </a:rPr>
              <a:t>:</a:t>
            </a:r>
          </a:p>
          <a:p>
            <a:pPr marL="0" indent="0" algn="l" fontAlgn="base">
              <a:buNone/>
            </a:pPr>
            <a:r>
              <a:rPr lang="en-US" b="0" i="0" dirty="0">
                <a:effectLst/>
                <a:latin typeface="Georgia" panose="02040502050405020303" pitchFamily="18" charset="0"/>
              </a:rPr>
              <a:t>Python is an interpreted language which means that Python directly</a:t>
            </a:r>
            <a:r>
              <a:rPr lang="en-US" b="1" i="0" dirty="0">
                <a:effectLst/>
                <a:latin typeface="inherit"/>
              </a:rPr>
              <a:t> executes the code</a:t>
            </a:r>
            <a:r>
              <a:rPr lang="en-US" b="0" i="0" dirty="0">
                <a:effectLst/>
                <a:latin typeface="Georgia" panose="02040502050405020303" pitchFamily="18" charset="0"/>
              </a:rPr>
              <a:t> line by line. In case of any error, it stops further execution and reports back the error which has occurred.</a:t>
            </a:r>
          </a:p>
          <a:p>
            <a:pPr marL="0" indent="0" algn="l" fontAlgn="base">
              <a:buNone/>
            </a:pPr>
            <a:r>
              <a:rPr lang="en-US" b="0" i="0" dirty="0">
                <a:effectLst/>
                <a:latin typeface="Georgia" panose="02040502050405020303" pitchFamily="18" charset="0"/>
              </a:rPr>
              <a:t>Python shows only one error even if the program has multiple errors. This makes </a:t>
            </a:r>
            <a:r>
              <a:rPr lang="en-US" b="1" i="0" dirty="0">
                <a:effectLst/>
                <a:latin typeface="inherit"/>
              </a:rPr>
              <a:t>debugging</a:t>
            </a:r>
            <a:r>
              <a:rPr lang="en-US" b="0" i="0" dirty="0">
                <a:effectLst/>
                <a:latin typeface="Georgia" panose="02040502050405020303" pitchFamily="18" charset="0"/>
              </a:rPr>
              <a:t> easier</a:t>
            </a:r>
            <a:r>
              <a:rPr lang="en-US" b="0" i="1" dirty="0">
                <a:effectLst/>
                <a:latin typeface="inherit"/>
              </a:rPr>
              <a:t>.</a:t>
            </a:r>
            <a:endParaRPr lang="en-US" b="0" i="0" dirty="0">
              <a:effectLst/>
              <a:latin typeface="Georgia" panose="02040502050405020303" pitchFamily="18" charset="0"/>
            </a:endParaRPr>
          </a:p>
          <a:p>
            <a:pPr marL="0" indent="0" algn="l" fontAlgn="base">
              <a:buNone/>
            </a:pPr>
            <a:r>
              <a:rPr lang="en-US" b="0" i="0" dirty="0">
                <a:effectLst/>
                <a:latin typeface="Georgia" panose="02040502050405020303" pitchFamily="18" charset="0"/>
              </a:rPr>
              <a:t>4. </a:t>
            </a:r>
            <a:r>
              <a:rPr lang="en-US" b="0" i="0" u="sng" dirty="0">
                <a:effectLst/>
                <a:latin typeface="Georgia" panose="02040502050405020303" pitchFamily="18" charset="0"/>
              </a:rPr>
              <a:t>Dynamically Typed </a:t>
            </a:r>
            <a:r>
              <a:rPr lang="en-US" b="0" i="0" dirty="0">
                <a:effectLst/>
                <a:latin typeface="Georgia" panose="02040502050405020303" pitchFamily="18" charset="0"/>
              </a:rPr>
              <a:t>:</a:t>
            </a:r>
          </a:p>
          <a:p>
            <a:pPr marL="0" indent="0" algn="l" fontAlgn="base">
              <a:buNone/>
            </a:pPr>
            <a:r>
              <a:rPr lang="en-US" b="0" i="0" dirty="0">
                <a:effectLst/>
                <a:latin typeface="Georgia" panose="02040502050405020303" pitchFamily="18" charset="0"/>
              </a:rPr>
              <a:t>Python doesn’t know the type of variable until we run the code. It automatically assigns the data type during </a:t>
            </a:r>
            <a:r>
              <a:rPr lang="en-US" b="1" i="0" dirty="0">
                <a:effectLst/>
                <a:latin typeface="inherit"/>
              </a:rPr>
              <a:t>execution</a:t>
            </a:r>
            <a:r>
              <a:rPr lang="en-US" b="0" i="0" dirty="0">
                <a:effectLst/>
                <a:latin typeface="Georgia" panose="02040502050405020303" pitchFamily="18" charset="0"/>
              </a:rPr>
              <a:t>. The programmer doesn’t need to worry about declaring variables and their data types.</a:t>
            </a:r>
          </a:p>
          <a:p>
            <a:endParaRPr lang="en-US" dirty="0"/>
          </a:p>
        </p:txBody>
      </p:sp>
    </p:spTree>
    <p:extLst>
      <p:ext uri="{BB962C8B-B14F-4D97-AF65-F5344CB8AC3E}">
        <p14:creationId xmlns:p14="http://schemas.microsoft.com/office/powerpoint/2010/main" val="28443264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heel(1)">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heel(1)">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heel(1)">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heel(1)">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15FCF-CA5F-4C6A-AF97-4842A9C27549}"/>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44D290B-65AD-4168-9B12-5AECAEED8EC0}"/>
              </a:ext>
            </a:extLst>
          </p:cNvPr>
          <p:cNvSpPr>
            <a:spLocks noGrp="1"/>
          </p:cNvSpPr>
          <p:nvPr>
            <p:ph idx="1"/>
          </p:nvPr>
        </p:nvSpPr>
        <p:spPr>
          <a:xfrm>
            <a:off x="1141412" y="408374"/>
            <a:ext cx="9905999" cy="5382828"/>
          </a:xfrm>
        </p:spPr>
        <p:txBody>
          <a:bodyPr>
            <a:normAutofit fontScale="92500"/>
          </a:bodyPr>
          <a:lstStyle/>
          <a:p>
            <a:pPr marL="0" indent="0" algn="l" fontAlgn="base">
              <a:buNone/>
            </a:pPr>
            <a:r>
              <a:rPr lang="en-US" b="0" i="0" dirty="0">
                <a:effectLst/>
                <a:latin typeface="Georgia" panose="02040502050405020303" pitchFamily="18" charset="0"/>
              </a:rPr>
              <a:t>5. </a:t>
            </a:r>
            <a:r>
              <a:rPr lang="en-US" b="0" i="0" u="sng" dirty="0">
                <a:effectLst/>
                <a:latin typeface="Georgia" panose="02040502050405020303" pitchFamily="18" charset="0"/>
              </a:rPr>
              <a:t>Free and Open-Source </a:t>
            </a:r>
            <a:r>
              <a:rPr lang="en-US" b="0" i="0" dirty="0">
                <a:effectLst/>
                <a:latin typeface="Georgia" panose="02040502050405020303" pitchFamily="18" charset="0"/>
              </a:rPr>
              <a:t>:</a:t>
            </a:r>
          </a:p>
          <a:p>
            <a:pPr marL="0" indent="0" algn="l" fontAlgn="base">
              <a:buNone/>
            </a:pPr>
            <a:r>
              <a:rPr lang="en-US" b="0" i="0" dirty="0">
                <a:effectLst/>
                <a:latin typeface="Georgia" panose="02040502050405020303" pitchFamily="18" charset="0"/>
              </a:rPr>
              <a:t>Python comes under the </a:t>
            </a:r>
            <a:r>
              <a:rPr lang="en-US" b="1" i="0" dirty="0">
                <a:effectLst/>
                <a:latin typeface="inherit"/>
              </a:rPr>
              <a:t>OSI approved</a:t>
            </a:r>
            <a:r>
              <a:rPr lang="en-US" b="0" i="0" dirty="0">
                <a:effectLst/>
                <a:latin typeface="Georgia" panose="02040502050405020303" pitchFamily="18" charset="0"/>
              </a:rPr>
              <a:t> open-source license. This makes it </a:t>
            </a:r>
            <a:r>
              <a:rPr lang="en-US" b="1" i="0" dirty="0">
                <a:effectLst/>
                <a:latin typeface="inherit"/>
              </a:rPr>
              <a:t>free </a:t>
            </a:r>
            <a:r>
              <a:rPr lang="en-US" b="0" i="0" dirty="0">
                <a:effectLst/>
                <a:latin typeface="Georgia" panose="02040502050405020303" pitchFamily="18" charset="0"/>
              </a:rPr>
              <a:t>to </a:t>
            </a:r>
            <a:r>
              <a:rPr lang="en-US" b="1" i="0" dirty="0">
                <a:effectLst/>
                <a:latin typeface="inherit"/>
              </a:rPr>
              <a:t>use</a:t>
            </a:r>
            <a:r>
              <a:rPr lang="en-US" b="0" i="0" dirty="0">
                <a:effectLst/>
                <a:latin typeface="Georgia" panose="02040502050405020303" pitchFamily="18" charset="0"/>
              </a:rPr>
              <a:t> and </a:t>
            </a:r>
            <a:r>
              <a:rPr lang="en-US" b="1" i="0" dirty="0">
                <a:effectLst/>
                <a:latin typeface="inherit"/>
              </a:rPr>
              <a:t>distribute</a:t>
            </a:r>
            <a:r>
              <a:rPr lang="en-US" b="0" i="0" dirty="0">
                <a:effectLst/>
                <a:latin typeface="Georgia" panose="02040502050405020303" pitchFamily="18" charset="0"/>
              </a:rPr>
              <a:t>. You can download the source code, modify it and even distribute your version of Python. This is useful for organizations that want to modify some specific behavior and use their version for development.</a:t>
            </a:r>
          </a:p>
          <a:p>
            <a:pPr marL="0" indent="0" fontAlgn="base">
              <a:buNone/>
            </a:pPr>
            <a:r>
              <a:rPr lang="en-US" b="0" i="0" dirty="0">
                <a:effectLst/>
                <a:latin typeface="Georgia" panose="02040502050405020303" pitchFamily="18" charset="0"/>
              </a:rPr>
              <a:t>6. </a:t>
            </a:r>
            <a:r>
              <a:rPr lang="en-US" b="0" i="0" u="sng" dirty="0">
                <a:effectLst/>
                <a:latin typeface="Georgia" panose="02040502050405020303" pitchFamily="18" charset="0"/>
              </a:rPr>
              <a:t>Vast Libraries Support </a:t>
            </a:r>
            <a:r>
              <a:rPr lang="en-US" b="0" i="0" dirty="0">
                <a:effectLst/>
                <a:latin typeface="Georgia" panose="02040502050405020303" pitchFamily="18" charset="0"/>
              </a:rPr>
              <a:t>:</a:t>
            </a:r>
          </a:p>
          <a:p>
            <a:pPr marL="0" indent="0" algn="l" fontAlgn="base">
              <a:buNone/>
            </a:pPr>
            <a:r>
              <a:rPr lang="en-US" b="0" i="0" dirty="0">
                <a:effectLst/>
                <a:latin typeface="Georgia" panose="02040502050405020303" pitchFamily="18" charset="0"/>
              </a:rPr>
              <a:t>The standard library of Python is huge, you can find almost all the functions needed for your task. So, you don’t have to depend on external libraries.</a:t>
            </a:r>
          </a:p>
          <a:p>
            <a:pPr marL="0" indent="0" algn="l" fontAlgn="base">
              <a:buNone/>
            </a:pPr>
            <a:r>
              <a:rPr lang="en-US" b="0" i="0" dirty="0">
                <a:effectLst/>
                <a:latin typeface="Georgia" panose="02040502050405020303" pitchFamily="18" charset="0"/>
              </a:rPr>
              <a:t>But even if you do, a </a:t>
            </a:r>
            <a:r>
              <a:rPr lang="en-US" b="1" i="0" dirty="0">
                <a:effectLst/>
                <a:latin typeface="inherit"/>
              </a:rPr>
              <a:t>Python package manager (pip) </a:t>
            </a:r>
            <a:r>
              <a:rPr lang="en-US" b="0" i="0" dirty="0">
                <a:effectLst/>
                <a:latin typeface="Georgia" panose="02040502050405020303" pitchFamily="18" charset="0"/>
              </a:rPr>
              <a:t>makes things easier to import other great packages from the </a:t>
            </a:r>
            <a:r>
              <a:rPr lang="en-US" b="1" i="0" dirty="0">
                <a:effectLst/>
                <a:latin typeface="inherit"/>
              </a:rPr>
              <a:t>Python package index (</a:t>
            </a:r>
            <a:r>
              <a:rPr lang="en-US" b="1" i="0" dirty="0" err="1">
                <a:effectLst/>
                <a:latin typeface="inherit"/>
              </a:rPr>
              <a:t>PyPi</a:t>
            </a:r>
            <a:r>
              <a:rPr lang="en-US" b="1" i="0" dirty="0">
                <a:effectLst/>
                <a:latin typeface="inherit"/>
              </a:rPr>
              <a:t>)</a:t>
            </a:r>
            <a:r>
              <a:rPr lang="en-US" b="0" i="0" dirty="0">
                <a:effectLst/>
                <a:latin typeface="Georgia" panose="02040502050405020303" pitchFamily="18" charset="0"/>
              </a:rPr>
              <a:t>. It consists of over 200,000 packages.</a:t>
            </a:r>
          </a:p>
          <a:p>
            <a:endParaRPr lang="en-US" dirty="0"/>
          </a:p>
        </p:txBody>
      </p:sp>
    </p:spTree>
    <p:extLst>
      <p:ext uri="{BB962C8B-B14F-4D97-AF65-F5344CB8AC3E}">
        <p14:creationId xmlns:p14="http://schemas.microsoft.com/office/powerpoint/2010/main" val="40354432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24EF-FF41-4113-B8EE-0475B91BB072}"/>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6B8BB0A3-3AF7-460D-B9A8-9515811F95E2}"/>
              </a:ext>
            </a:extLst>
          </p:cNvPr>
          <p:cNvSpPr>
            <a:spLocks noGrp="1"/>
          </p:cNvSpPr>
          <p:nvPr>
            <p:ph idx="1"/>
          </p:nvPr>
        </p:nvSpPr>
        <p:spPr>
          <a:xfrm>
            <a:off x="1141412" y="426128"/>
            <a:ext cx="9905999" cy="5365073"/>
          </a:xfrm>
        </p:spPr>
        <p:txBody>
          <a:bodyPr/>
          <a:lstStyle/>
          <a:p>
            <a:pPr marL="0" indent="0" algn="l" fontAlgn="base">
              <a:buNone/>
            </a:pPr>
            <a:r>
              <a:rPr lang="en-US" b="0" i="0" dirty="0">
                <a:effectLst/>
                <a:latin typeface="Georgia" panose="02040502050405020303" pitchFamily="18" charset="0"/>
              </a:rPr>
              <a:t>7. </a:t>
            </a:r>
            <a:r>
              <a:rPr lang="en-US" b="0" i="0" u="sng" dirty="0">
                <a:effectLst/>
                <a:latin typeface="Georgia" panose="02040502050405020303" pitchFamily="18" charset="0"/>
              </a:rPr>
              <a:t>Portability</a:t>
            </a:r>
            <a:r>
              <a:rPr lang="en-US" b="0" i="0" dirty="0">
                <a:effectLst/>
                <a:latin typeface="Georgia" panose="02040502050405020303" pitchFamily="18" charset="0"/>
              </a:rPr>
              <a:t> :</a:t>
            </a:r>
          </a:p>
          <a:p>
            <a:pPr marL="0" indent="0" algn="l" fontAlgn="base">
              <a:buNone/>
            </a:pPr>
            <a:r>
              <a:rPr lang="en-US" b="0" i="0" dirty="0">
                <a:effectLst/>
                <a:latin typeface="Georgia" panose="02040502050405020303" pitchFamily="18" charset="0"/>
              </a:rPr>
              <a:t>In many languages like C/C++, you need to change your </a:t>
            </a:r>
            <a:r>
              <a:rPr lang="en-US" b="1" i="0" dirty="0">
                <a:effectLst/>
                <a:latin typeface="inherit"/>
              </a:rPr>
              <a:t>code</a:t>
            </a:r>
            <a:r>
              <a:rPr lang="en-US" b="0" i="0" dirty="0">
                <a:effectLst/>
                <a:latin typeface="Georgia" panose="02040502050405020303" pitchFamily="18" charset="0"/>
              </a:rPr>
              <a:t> to run the program on different platforms. That is not the same with Python. You only write once and run it anywhere.</a:t>
            </a:r>
          </a:p>
          <a:p>
            <a:pPr marL="0" indent="0">
              <a:buNone/>
            </a:pPr>
            <a:endParaRPr lang="en-US" dirty="0"/>
          </a:p>
        </p:txBody>
      </p:sp>
    </p:spTree>
    <p:extLst>
      <p:ext uri="{BB962C8B-B14F-4D97-AF65-F5344CB8AC3E}">
        <p14:creationId xmlns:p14="http://schemas.microsoft.com/office/powerpoint/2010/main" val="37271688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heel(1)">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C3F50-4011-4571-895B-466707D73DC7}"/>
              </a:ext>
            </a:extLst>
          </p:cNvPr>
          <p:cNvSpPr>
            <a:spLocks noGrp="1"/>
          </p:cNvSpPr>
          <p:nvPr>
            <p:ph type="title"/>
          </p:nvPr>
        </p:nvSpPr>
        <p:spPr/>
        <p:txBody>
          <a:bodyPr/>
          <a:lstStyle/>
          <a:p>
            <a:r>
              <a:rPr lang="en-US" dirty="0"/>
              <a:t>Topic: Introduction to Python</a:t>
            </a:r>
          </a:p>
        </p:txBody>
      </p:sp>
      <p:sp>
        <p:nvSpPr>
          <p:cNvPr id="3" name="Content Placeholder 2">
            <a:extLst>
              <a:ext uri="{FF2B5EF4-FFF2-40B4-BE49-F238E27FC236}">
                <a16:creationId xmlns:a16="http://schemas.microsoft.com/office/drawing/2014/main" id="{F08A3E78-E566-419F-B04F-166FAFF6FA15}"/>
              </a:ext>
            </a:extLst>
          </p:cNvPr>
          <p:cNvSpPr>
            <a:spLocks noGrp="1"/>
          </p:cNvSpPr>
          <p:nvPr>
            <p:ph idx="1"/>
          </p:nvPr>
        </p:nvSpPr>
        <p:spPr/>
        <p:txBody>
          <a:bodyPr/>
          <a:lstStyle/>
          <a:p>
            <a:pPr>
              <a:buClr>
                <a:schemeClr val="bg1">
                  <a:lumMod val="95000"/>
                  <a:lumOff val="5000"/>
                </a:schemeClr>
              </a:buClr>
              <a:buSzPct val="130000"/>
              <a:buFont typeface="Wingdings" panose="05000000000000000000" pitchFamily="2" charset="2"/>
              <a:buChar char="Ø"/>
            </a:pPr>
            <a:r>
              <a:rPr lang="en-US" dirty="0"/>
              <a:t>History Of Python. </a:t>
            </a:r>
          </a:p>
          <a:p>
            <a:pPr>
              <a:buClr>
                <a:schemeClr val="bg1">
                  <a:lumMod val="95000"/>
                  <a:lumOff val="5000"/>
                </a:schemeClr>
              </a:buClr>
              <a:buSzPct val="130000"/>
              <a:buFont typeface="Wingdings" panose="05000000000000000000" pitchFamily="2" charset="2"/>
              <a:buChar char="Ø"/>
            </a:pPr>
            <a:r>
              <a:rPr lang="en-US" dirty="0"/>
              <a:t>What Is Python?</a:t>
            </a:r>
          </a:p>
          <a:p>
            <a:pPr>
              <a:buClr>
                <a:schemeClr val="bg1">
                  <a:lumMod val="95000"/>
                  <a:lumOff val="5000"/>
                </a:schemeClr>
              </a:buClr>
              <a:buSzPct val="130000"/>
              <a:buFont typeface="Wingdings" panose="05000000000000000000" pitchFamily="2" charset="2"/>
              <a:buChar char="Ø"/>
            </a:pPr>
            <a:r>
              <a:rPr lang="en-US" dirty="0"/>
              <a:t>Advantages of Python </a:t>
            </a:r>
          </a:p>
          <a:p>
            <a:pPr>
              <a:buClr>
                <a:schemeClr val="bg1">
                  <a:lumMod val="95000"/>
                  <a:lumOff val="5000"/>
                </a:schemeClr>
              </a:buClr>
              <a:buSzPct val="130000"/>
              <a:buFont typeface="Wingdings" panose="05000000000000000000" pitchFamily="2" charset="2"/>
              <a:buChar char="Ø"/>
            </a:pPr>
            <a:r>
              <a:rPr lang="en-US" dirty="0"/>
              <a:t> Quiz 😉</a:t>
            </a:r>
          </a:p>
        </p:txBody>
      </p:sp>
    </p:spTree>
    <p:extLst>
      <p:ext uri="{BB962C8B-B14F-4D97-AF65-F5344CB8AC3E}">
        <p14:creationId xmlns:p14="http://schemas.microsoft.com/office/powerpoint/2010/main" val="35899027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FE8A0-CB4A-474D-88E7-B1DF77C9434D}"/>
              </a:ext>
            </a:extLst>
          </p:cNvPr>
          <p:cNvSpPr>
            <a:spLocks noGrp="1"/>
          </p:cNvSpPr>
          <p:nvPr>
            <p:ph type="title"/>
          </p:nvPr>
        </p:nvSpPr>
        <p:spPr/>
        <p:txBody>
          <a:bodyPr/>
          <a:lstStyle/>
          <a:p>
            <a:r>
              <a:rPr lang="en-US" b="0" i="0" dirty="0">
                <a:effectLst/>
                <a:latin typeface="Georgia" panose="02040502050405020303" pitchFamily="18" charset="0"/>
              </a:rPr>
              <a:t>Disadvantages of Python</a:t>
            </a:r>
            <a:endParaRPr lang="en-US" dirty="0"/>
          </a:p>
        </p:txBody>
      </p:sp>
      <p:sp>
        <p:nvSpPr>
          <p:cNvPr id="3" name="Content Placeholder 2">
            <a:extLst>
              <a:ext uri="{FF2B5EF4-FFF2-40B4-BE49-F238E27FC236}">
                <a16:creationId xmlns:a16="http://schemas.microsoft.com/office/drawing/2014/main" id="{22C93E89-FA0F-427C-B75F-6BFC9F277BB4}"/>
              </a:ext>
            </a:extLst>
          </p:cNvPr>
          <p:cNvSpPr>
            <a:spLocks noGrp="1"/>
          </p:cNvSpPr>
          <p:nvPr>
            <p:ph idx="1"/>
          </p:nvPr>
        </p:nvSpPr>
        <p:spPr>
          <a:xfrm>
            <a:off x="1141413" y="1571348"/>
            <a:ext cx="9905998" cy="4668134"/>
          </a:xfrm>
        </p:spPr>
        <p:txBody>
          <a:bodyPr>
            <a:normAutofit fontScale="92500" lnSpcReduction="10000"/>
          </a:bodyPr>
          <a:lstStyle/>
          <a:p>
            <a:pPr marL="0" indent="0" algn="l" fontAlgn="base">
              <a:buNone/>
            </a:pPr>
            <a:r>
              <a:rPr lang="en-US" b="0" i="0" dirty="0">
                <a:effectLst/>
                <a:latin typeface="Georgia" panose="02040502050405020303" pitchFamily="18" charset="0"/>
              </a:rPr>
              <a:t>1. </a:t>
            </a:r>
            <a:r>
              <a:rPr lang="en-US" b="0" i="0" u="sng" dirty="0">
                <a:effectLst/>
                <a:latin typeface="Georgia" panose="02040502050405020303" pitchFamily="18" charset="0"/>
              </a:rPr>
              <a:t>Slow Speed :</a:t>
            </a:r>
          </a:p>
          <a:p>
            <a:pPr marL="0" indent="0" algn="l" fontAlgn="base">
              <a:buNone/>
            </a:pPr>
            <a:r>
              <a:rPr lang="en-US" b="0" i="0" dirty="0">
                <a:effectLst/>
                <a:latin typeface="Georgia" panose="02040502050405020303" pitchFamily="18" charset="0"/>
              </a:rPr>
              <a:t>We discussed above that Python is an </a:t>
            </a:r>
            <a:r>
              <a:rPr lang="en-US" b="1" i="0" dirty="0">
                <a:effectLst/>
                <a:latin typeface="inherit"/>
              </a:rPr>
              <a:t>interpreted</a:t>
            </a:r>
            <a:r>
              <a:rPr lang="en-US" b="0" i="0" dirty="0">
                <a:effectLst/>
                <a:latin typeface="Georgia" panose="02040502050405020303" pitchFamily="18" charset="0"/>
              </a:rPr>
              <a:t> language and </a:t>
            </a:r>
            <a:r>
              <a:rPr lang="en-US" b="1" i="0" dirty="0">
                <a:effectLst/>
                <a:latin typeface="inherit"/>
              </a:rPr>
              <a:t>dynamically-typed</a:t>
            </a:r>
            <a:r>
              <a:rPr lang="en-US" b="0" i="0" dirty="0">
                <a:effectLst/>
                <a:latin typeface="Georgia" panose="02040502050405020303" pitchFamily="18" charset="0"/>
              </a:rPr>
              <a:t> language. The line by line execution of code often leads to </a:t>
            </a:r>
            <a:r>
              <a:rPr lang="en-US" b="1" i="0" dirty="0">
                <a:effectLst/>
                <a:latin typeface="inherit"/>
              </a:rPr>
              <a:t>slow execution</a:t>
            </a:r>
            <a:r>
              <a:rPr lang="en-US" b="0" i="0" dirty="0">
                <a:effectLst/>
                <a:latin typeface="Georgia" panose="02040502050405020303" pitchFamily="18" charset="0"/>
              </a:rPr>
              <a:t>.</a:t>
            </a:r>
          </a:p>
          <a:p>
            <a:pPr marL="0" indent="0" algn="l" fontAlgn="base">
              <a:buNone/>
            </a:pPr>
            <a:r>
              <a:rPr lang="en-US" b="0" i="0" dirty="0">
                <a:effectLst/>
                <a:latin typeface="Georgia" panose="02040502050405020303" pitchFamily="18" charset="0"/>
              </a:rPr>
              <a:t>The dynamic nature of Python is also responsible for the </a:t>
            </a:r>
            <a:r>
              <a:rPr lang="en-US" b="1" i="0" dirty="0">
                <a:effectLst/>
                <a:latin typeface="inherit"/>
              </a:rPr>
              <a:t>slow speed </a:t>
            </a:r>
            <a:r>
              <a:rPr lang="en-US" b="0" i="0" dirty="0">
                <a:effectLst/>
                <a:latin typeface="Georgia" panose="02040502050405020303" pitchFamily="18" charset="0"/>
              </a:rPr>
              <a:t>of Python because it has to do the extra work while executing code. So, Python is not used for purposes where speed is an important aspect of the project.</a:t>
            </a:r>
          </a:p>
          <a:p>
            <a:pPr marL="0" indent="0" algn="l" fontAlgn="base">
              <a:buNone/>
            </a:pPr>
            <a:r>
              <a:rPr lang="en-US" b="0" i="0" dirty="0">
                <a:effectLst/>
                <a:latin typeface="Georgia" panose="02040502050405020303" pitchFamily="18" charset="0"/>
              </a:rPr>
              <a:t>2. </a:t>
            </a:r>
            <a:r>
              <a:rPr lang="en-US" b="0" i="0" u="sng" dirty="0">
                <a:effectLst/>
                <a:latin typeface="Georgia" panose="02040502050405020303" pitchFamily="18" charset="0"/>
              </a:rPr>
              <a:t>Not Memory Efficient :</a:t>
            </a:r>
          </a:p>
          <a:p>
            <a:pPr marL="0" indent="0" algn="l" fontAlgn="base">
              <a:buNone/>
            </a:pPr>
            <a:r>
              <a:rPr lang="en-US" b="0" i="0" dirty="0">
                <a:effectLst/>
                <a:latin typeface="Georgia" panose="02040502050405020303" pitchFamily="18" charset="0"/>
              </a:rPr>
              <a:t>To provide simplicity to the developer, Python has to do a little tradeoff. The Python programming language uses a </a:t>
            </a:r>
            <a:r>
              <a:rPr lang="en-US" b="1" i="0" dirty="0">
                <a:effectLst/>
                <a:latin typeface="inherit"/>
              </a:rPr>
              <a:t>large amount of memory</a:t>
            </a:r>
            <a:r>
              <a:rPr lang="en-US" b="0" i="0" dirty="0">
                <a:effectLst/>
                <a:latin typeface="Georgia" panose="02040502050405020303" pitchFamily="18" charset="0"/>
              </a:rPr>
              <a:t>. This can be a disadvantage while building applications when we prefer memory optimization.</a:t>
            </a:r>
          </a:p>
          <a:p>
            <a:endParaRPr lang="en-US" dirty="0"/>
          </a:p>
        </p:txBody>
      </p:sp>
    </p:spTree>
    <p:extLst>
      <p:ext uri="{BB962C8B-B14F-4D97-AF65-F5344CB8AC3E}">
        <p14:creationId xmlns:p14="http://schemas.microsoft.com/office/powerpoint/2010/main" val="7915317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78C6-4B64-4168-A766-5EAFD1ABE20F}"/>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EB2C1FA8-2AFD-4995-B892-F1AA3BFBFDEB}"/>
              </a:ext>
            </a:extLst>
          </p:cNvPr>
          <p:cNvSpPr>
            <a:spLocks noGrp="1"/>
          </p:cNvSpPr>
          <p:nvPr>
            <p:ph idx="1"/>
          </p:nvPr>
        </p:nvSpPr>
        <p:spPr>
          <a:xfrm>
            <a:off x="1141412" y="435006"/>
            <a:ext cx="9905999" cy="5566299"/>
          </a:xfrm>
        </p:spPr>
        <p:txBody>
          <a:bodyPr>
            <a:normAutofit lnSpcReduction="10000"/>
          </a:bodyPr>
          <a:lstStyle/>
          <a:p>
            <a:pPr marL="0" indent="0" algn="l" fontAlgn="base">
              <a:buNone/>
            </a:pPr>
            <a:r>
              <a:rPr lang="en-US" b="0" i="0" dirty="0">
                <a:effectLst/>
                <a:latin typeface="Georgia" panose="02040502050405020303" pitchFamily="18" charset="0"/>
              </a:rPr>
              <a:t>3. </a:t>
            </a:r>
            <a:r>
              <a:rPr lang="en-US" b="0" i="0" u="sng" dirty="0">
                <a:effectLst/>
                <a:latin typeface="Georgia" panose="02040502050405020303" pitchFamily="18" charset="0"/>
              </a:rPr>
              <a:t>Weak in Mobile Computing :</a:t>
            </a:r>
          </a:p>
          <a:p>
            <a:pPr marL="0" indent="0" algn="l" fontAlgn="base">
              <a:buNone/>
            </a:pPr>
            <a:r>
              <a:rPr lang="en-US" b="0" i="0" dirty="0">
                <a:effectLst/>
                <a:latin typeface="Georgia" panose="02040502050405020303" pitchFamily="18" charset="0"/>
              </a:rPr>
              <a:t>Python is generally used in </a:t>
            </a:r>
            <a:r>
              <a:rPr lang="en-US" b="1" i="0" dirty="0">
                <a:effectLst/>
                <a:latin typeface="inherit"/>
              </a:rPr>
              <a:t>server-side programming</a:t>
            </a:r>
            <a:r>
              <a:rPr lang="en-US" b="0" i="0" dirty="0">
                <a:effectLst/>
                <a:latin typeface="Georgia" panose="02040502050405020303" pitchFamily="18" charset="0"/>
              </a:rPr>
              <a:t>. We don’t get to see Python on the client-side or mobile applications because of the following reasons. Python is </a:t>
            </a:r>
            <a:r>
              <a:rPr lang="en-US" b="1" i="0" dirty="0">
                <a:effectLst/>
                <a:latin typeface="inherit"/>
              </a:rPr>
              <a:t>not memory efficient</a:t>
            </a:r>
            <a:r>
              <a:rPr lang="en-US" b="0" i="0" dirty="0">
                <a:effectLst/>
                <a:latin typeface="Georgia" panose="02040502050405020303" pitchFamily="18" charset="0"/>
              </a:rPr>
              <a:t> and it has </a:t>
            </a:r>
            <a:r>
              <a:rPr lang="en-US" b="1" i="0" dirty="0">
                <a:effectLst/>
                <a:latin typeface="inherit"/>
              </a:rPr>
              <a:t>slow processing power</a:t>
            </a:r>
            <a:r>
              <a:rPr lang="en-US" b="0" i="0" dirty="0">
                <a:effectLst/>
                <a:latin typeface="Georgia" panose="02040502050405020303" pitchFamily="18" charset="0"/>
              </a:rPr>
              <a:t> as compared to other languages.</a:t>
            </a:r>
          </a:p>
          <a:p>
            <a:pPr marL="0" indent="0" algn="l" fontAlgn="base">
              <a:buNone/>
            </a:pPr>
            <a:r>
              <a:rPr lang="en-US" b="0" i="0" dirty="0">
                <a:effectLst/>
                <a:latin typeface="Georgia" panose="02040502050405020303" pitchFamily="18" charset="0"/>
              </a:rPr>
              <a:t>4. </a:t>
            </a:r>
            <a:r>
              <a:rPr lang="en-US" b="0" i="0" u="sng" dirty="0">
                <a:effectLst/>
                <a:latin typeface="Georgia" panose="02040502050405020303" pitchFamily="18" charset="0"/>
              </a:rPr>
              <a:t>Database Access :</a:t>
            </a:r>
          </a:p>
          <a:p>
            <a:pPr marL="0" indent="0" algn="l" fontAlgn="base">
              <a:buNone/>
            </a:pPr>
            <a:r>
              <a:rPr lang="en-US" b="0" i="0" dirty="0">
                <a:effectLst/>
                <a:latin typeface="Georgia" panose="02040502050405020303" pitchFamily="18" charset="0"/>
              </a:rPr>
              <a:t>Programming in Python is </a:t>
            </a:r>
            <a:r>
              <a:rPr lang="en-US" b="1" i="0" dirty="0">
                <a:effectLst/>
                <a:latin typeface="inherit"/>
              </a:rPr>
              <a:t>easy</a:t>
            </a:r>
            <a:r>
              <a:rPr lang="en-US" b="0" i="0" dirty="0">
                <a:effectLst/>
                <a:latin typeface="Georgia" panose="02040502050405020303" pitchFamily="18" charset="0"/>
              </a:rPr>
              <a:t> and </a:t>
            </a:r>
            <a:r>
              <a:rPr lang="en-US" b="1" i="0" dirty="0">
                <a:effectLst/>
                <a:latin typeface="inherit"/>
              </a:rPr>
              <a:t>stress-free</a:t>
            </a:r>
            <a:r>
              <a:rPr lang="en-US" b="0" i="0" dirty="0">
                <a:effectLst/>
                <a:latin typeface="Georgia" panose="02040502050405020303" pitchFamily="18" charset="0"/>
              </a:rPr>
              <a:t>. But when we are interacting with the database, it lacks behind.</a:t>
            </a:r>
          </a:p>
          <a:p>
            <a:pPr marL="0" indent="0" algn="l" fontAlgn="base">
              <a:buNone/>
            </a:pPr>
            <a:r>
              <a:rPr lang="en-US" b="0" i="0" dirty="0">
                <a:effectLst/>
                <a:latin typeface="Georgia" panose="02040502050405020303" pitchFamily="18" charset="0"/>
              </a:rPr>
              <a:t>The Python’s database access layer is primitive and underdeveloped in comparison to the popular technologies like </a:t>
            </a:r>
            <a:r>
              <a:rPr lang="en-US" b="1" i="0" dirty="0">
                <a:effectLst/>
                <a:latin typeface="inherit"/>
              </a:rPr>
              <a:t>JDBC</a:t>
            </a:r>
            <a:r>
              <a:rPr lang="en-US" b="0" i="0" dirty="0">
                <a:effectLst/>
                <a:latin typeface="Georgia" panose="02040502050405020303" pitchFamily="18" charset="0"/>
              </a:rPr>
              <a:t> and </a:t>
            </a:r>
            <a:r>
              <a:rPr lang="en-US" b="1" i="0" dirty="0">
                <a:effectLst/>
                <a:latin typeface="inherit"/>
              </a:rPr>
              <a:t>ODBC</a:t>
            </a:r>
            <a:r>
              <a:rPr lang="en-US" b="0" i="0" dirty="0">
                <a:effectLst/>
                <a:latin typeface="Georgia" panose="02040502050405020303" pitchFamily="18" charset="0"/>
              </a:rPr>
              <a:t>.</a:t>
            </a:r>
          </a:p>
          <a:p>
            <a:pPr marL="0" indent="0" algn="l" fontAlgn="base">
              <a:buNone/>
            </a:pPr>
            <a:r>
              <a:rPr lang="en-US" b="0" i="0" dirty="0">
                <a:effectLst/>
                <a:latin typeface="Georgia" panose="02040502050405020303" pitchFamily="18" charset="0"/>
              </a:rPr>
              <a:t>Huge enterprises need smooth </a:t>
            </a:r>
            <a:r>
              <a:rPr lang="en-US" b="1" i="0" dirty="0">
                <a:effectLst/>
                <a:latin typeface="inherit"/>
              </a:rPr>
              <a:t>interaction</a:t>
            </a:r>
            <a:r>
              <a:rPr lang="en-US" b="0" i="0" dirty="0">
                <a:effectLst/>
                <a:latin typeface="Georgia" panose="02040502050405020303" pitchFamily="18" charset="0"/>
              </a:rPr>
              <a:t> of complex legacy data and Python is thus rarely used in enterprises.</a:t>
            </a:r>
          </a:p>
          <a:p>
            <a:pPr marL="0" indent="0">
              <a:buNone/>
            </a:pPr>
            <a:endParaRPr lang="en-US" dirty="0"/>
          </a:p>
        </p:txBody>
      </p:sp>
    </p:spTree>
    <p:extLst>
      <p:ext uri="{BB962C8B-B14F-4D97-AF65-F5344CB8AC3E}">
        <p14:creationId xmlns:p14="http://schemas.microsoft.com/office/powerpoint/2010/main" val="36075651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8BCF3-C706-4E9A-9E04-B230BDCD7BCB}"/>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0B2D512-732D-4526-B9C7-59A6E76F0423}"/>
              </a:ext>
            </a:extLst>
          </p:cNvPr>
          <p:cNvSpPr>
            <a:spLocks noGrp="1"/>
          </p:cNvSpPr>
          <p:nvPr>
            <p:ph idx="1"/>
          </p:nvPr>
        </p:nvSpPr>
        <p:spPr>
          <a:xfrm>
            <a:off x="1141412" y="506027"/>
            <a:ext cx="9905999" cy="5285174"/>
          </a:xfrm>
        </p:spPr>
        <p:txBody>
          <a:bodyPr/>
          <a:lstStyle/>
          <a:p>
            <a:pPr marL="0" indent="0" algn="l" fontAlgn="base">
              <a:buNone/>
            </a:pPr>
            <a:r>
              <a:rPr lang="en-US" b="0" i="0" dirty="0">
                <a:effectLst/>
                <a:latin typeface="Georgia" panose="02040502050405020303" pitchFamily="18" charset="0"/>
              </a:rPr>
              <a:t>5. </a:t>
            </a:r>
            <a:r>
              <a:rPr lang="en-US" b="0" i="0" u="sng" dirty="0">
                <a:effectLst/>
                <a:latin typeface="Georgia" panose="02040502050405020303" pitchFamily="18" charset="0"/>
              </a:rPr>
              <a:t>Runtime Errors :</a:t>
            </a:r>
          </a:p>
          <a:p>
            <a:pPr marL="0" indent="0" algn="l" fontAlgn="base">
              <a:buNone/>
            </a:pPr>
            <a:r>
              <a:rPr lang="en-US" b="0" i="0" dirty="0">
                <a:effectLst/>
                <a:latin typeface="Georgia" panose="02040502050405020303" pitchFamily="18" charset="0"/>
              </a:rPr>
              <a:t>As we know Python is a dynamically typed language so the data type of a variable can change anytime. A variable containing integer number may hold a string in the future, which can lead to </a:t>
            </a:r>
            <a:r>
              <a:rPr lang="en-US" b="1" i="0" dirty="0">
                <a:effectLst/>
                <a:latin typeface="inherit"/>
              </a:rPr>
              <a:t>Runtime Errors</a:t>
            </a:r>
            <a:r>
              <a:rPr lang="en-US" b="0" i="0" dirty="0">
                <a:effectLst/>
                <a:latin typeface="Georgia" panose="02040502050405020303" pitchFamily="18" charset="0"/>
              </a:rPr>
              <a:t>.</a:t>
            </a:r>
          </a:p>
          <a:p>
            <a:pPr marL="0" indent="0" algn="l" fontAlgn="base">
              <a:buNone/>
            </a:pPr>
            <a:r>
              <a:rPr lang="en-US" b="0" i="0" dirty="0">
                <a:effectLst/>
                <a:latin typeface="Georgia" panose="02040502050405020303" pitchFamily="18" charset="0"/>
              </a:rPr>
              <a:t>Therefore Python programmers need to perform thorough testing of the applications.</a:t>
            </a:r>
          </a:p>
          <a:p>
            <a:pPr marL="0" indent="0">
              <a:buNone/>
            </a:pPr>
            <a:endParaRPr lang="en-US" dirty="0"/>
          </a:p>
        </p:txBody>
      </p:sp>
    </p:spTree>
    <p:extLst>
      <p:ext uri="{BB962C8B-B14F-4D97-AF65-F5344CB8AC3E}">
        <p14:creationId xmlns:p14="http://schemas.microsoft.com/office/powerpoint/2010/main" val="29931101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1B170-092E-4D2A-912F-4A6A278A06F2}"/>
              </a:ext>
            </a:extLst>
          </p:cNvPr>
          <p:cNvSpPr>
            <a:spLocks noGrp="1"/>
          </p:cNvSpPr>
          <p:nvPr>
            <p:ph type="title"/>
          </p:nvPr>
        </p:nvSpPr>
        <p:spPr/>
        <p:txBody>
          <a:bodyPr/>
          <a:lstStyle/>
          <a:p>
            <a:r>
              <a:rPr lang="en-US" b="0" i="0" dirty="0">
                <a:effectLst/>
                <a:latin typeface="Georgia" panose="02040502050405020303" pitchFamily="18" charset="0"/>
              </a:rPr>
              <a:t>Summary</a:t>
            </a:r>
            <a:endParaRPr lang="en-US" dirty="0"/>
          </a:p>
        </p:txBody>
      </p:sp>
      <p:sp>
        <p:nvSpPr>
          <p:cNvPr id="3" name="Content Placeholder 2">
            <a:extLst>
              <a:ext uri="{FF2B5EF4-FFF2-40B4-BE49-F238E27FC236}">
                <a16:creationId xmlns:a16="http://schemas.microsoft.com/office/drawing/2014/main" id="{C503E20F-6774-43FD-A0E0-7188DF7C674F}"/>
              </a:ext>
            </a:extLst>
          </p:cNvPr>
          <p:cNvSpPr>
            <a:spLocks noGrp="1"/>
          </p:cNvSpPr>
          <p:nvPr>
            <p:ph idx="1"/>
          </p:nvPr>
        </p:nvSpPr>
        <p:spPr/>
        <p:txBody>
          <a:bodyPr/>
          <a:lstStyle/>
          <a:p>
            <a:r>
              <a:rPr lang="en-US" b="0" i="0" dirty="0">
                <a:effectLst/>
                <a:latin typeface="Georgia" panose="02040502050405020303" pitchFamily="18" charset="0"/>
              </a:rPr>
              <a:t>Python is a </a:t>
            </a:r>
            <a:r>
              <a:rPr lang="en-US" b="1" i="0" dirty="0">
                <a:effectLst/>
                <a:latin typeface="Georgia" panose="02040502050405020303" pitchFamily="18" charset="0"/>
              </a:rPr>
              <a:t>simple</a:t>
            </a:r>
            <a:r>
              <a:rPr lang="en-US" b="0" i="0" dirty="0">
                <a:effectLst/>
                <a:latin typeface="Georgia" panose="02040502050405020303" pitchFamily="18" charset="0"/>
              </a:rPr>
              <a:t>, </a:t>
            </a:r>
            <a:r>
              <a:rPr lang="en-US" b="1" i="0" dirty="0">
                <a:effectLst/>
                <a:latin typeface="Georgia" panose="02040502050405020303" pitchFamily="18" charset="0"/>
              </a:rPr>
              <a:t>versatile</a:t>
            </a:r>
            <a:r>
              <a:rPr lang="en-US" b="0" i="0" dirty="0">
                <a:effectLst/>
                <a:latin typeface="Georgia" panose="02040502050405020303" pitchFamily="18" charset="0"/>
              </a:rPr>
              <a:t> and a complete </a:t>
            </a:r>
            <a:r>
              <a:rPr lang="en-US" b="1" i="0" dirty="0">
                <a:effectLst/>
                <a:latin typeface="Georgia" panose="02040502050405020303" pitchFamily="18" charset="0"/>
              </a:rPr>
              <a:t>programming language</a:t>
            </a:r>
            <a:r>
              <a:rPr lang="en-US" b="0" i="0" dirty="0">
                <a:effectLst/>
                <a:latin typeface="Georgia" panose="02040502050405020303" pitchFamily="18" charset="0"/>
              </a:rPr>
              <a:t>. It is a great choice for beginners up to professionals. Although it has some disadvantages, we can observe that the advantages exceed the disadvantages. Even Google has made Python one of its primary programming languages.</a:t>
            </a:r>
            <a:endParaRPr lang="en-US" dirty="0"/>
          </a:p>
        </p:txBody>
      </p:sp>
    </p:spTree>
    <p:extLst>
      <p:ext uri="{BB962C8B-B14F-4D97-AF65-F5344CB8AC3E}">
        <p14:creationId xmlns:p14="http://schemas.microsoft.com/office/powerpoint/2010/main" val="40573568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C5595-1D62-4AEE-9E11-D54C11BE0C80}"/>
              </a:ext>
            </a:extLst>
          </p:cNvPr>
          <p:cNvSpPr>
            <a:spLocks noGrp="1"/>
          </p:cNvSpPr>
          <p:nvPr>
            <p:ph type="title"/>
          </p:nvPr>
        </p:nvSpPr>
        <p:spPr>
          <a:xfrm>
            <a:off x="1141413" y="618518"/>
            <a:ext cx="9905998" cy="5240744"/>
          </a:xfrm>
        </p:spPr>
        <p:txBody>
          <a:bodyPr>
            <a:normAutofit/>
          </a:bodyPr>
          <a:lstStyle/>
          <a:p>
            <a:r>
              <a:rPr lang="en-US" sz="6600" dirty="0"/>
              <a:t>Thank You</a:t>
            </a:r>
          </a:p>
        </p:txBody>
      </p:sp>
      <p:sp>
        <p:nvSpPr>
          <p:cNvPr id="3" name="Content Placeholder 2">
            <a:extLst>
              <a:ext uri="{FF2B5EF4-FFF2-40B4-BE49-F238E27FC236}">
                <a16:creationId xmlns:a16="http://schemas.microsoft.com/office/drawing/2014/main" id="{CBFF2C47-57E8-4071-A0F3-925FACE51D40}"/>
              </a:ext>
            </a:extLst>
          </p:cNvPr>
          <p:cNvSpPr>
            <a:spLocks noGrp="1"/>
          </p:cNvSpPr>
          <p:nvPr>
            <p:ph idx="1"/>
          </p:nvPr>
        </p:nvSpPr>
        <p:spPr>
          <a:xfrm>
            <a:off x="1141412" y="683581"/>
            <a:ext cx="9905999" cy="5107620"/>
          </a:xfrm>
        </p:spPr>
        <p:txBody>
          <a:bodyPr/>
          <a:lstStyle/>
          <a:p>
            <a:pPr marL="0" indent="0">
              <a:buNone/>
            </a:pPr>
            <a:r>
              <a:rPr lang="en-US" dirty="0"/>
              <a:t> </a:t>
            </a:r>
          </a:p>
        </p:txBody>
      </p:sp>
    </p:spTree>
    <p:extLst>
      <p:ext uri="{BB962C8B-B14F-4D97-AF65-F5344CB8AC3E}">
        <p14:creationId xmlns:p14="http://schemas.microsoft.com/office/powerpoint/2010/main" val="36134874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with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par>
                                <p:cTn id="7" presetID="26" presetClass="exit" presetSubtype="0" fill="hold" grpId="2" nodeType="withEffect">
                                  <p:stCondLst>
                                    <p:cond delay="0"/>
                                  </p:stCondLst>
                                  <p:iterate type="lt">
                                    <p:tmPct val="0"/>
                                  </p:iterate>
                                  <p:childTnLst>
                                    <p:animEffect transition="out" filter="wipe(down)">
                                      <p:cBhvr>
                                        <p:cTn id="8" dur="180" accel="50000">
                                          <p:stCondLst>
                                            <p:cond delay="1820"/>
                                          </p:stCondLst>
                                        </p:cTn>
                                        <p:tgtEl>
                                          <p:spTgt spid="2"/>
                                        </p:tgtEl>
                                      </p:cBhvr>
                                    </p:animEffect>
                                    <p:anim calcmode="lin" valueType="num">
                                      <p:cBhvr>
                                        <p:cTn id="9" dur="1822" tmFilter="0,0; 0.14,0.31; 0.43,0.73; 0.71,0.91; 1.0,1.0">
                                          <p:stCondLst>
                                            <p:cond delay="0"/>
                                          </p:stCondLst>
                                        </p:cTn>
                                        <p:tgtEl>
                                          <p:spTgt spid="2"/>
                                        </p:tgtEl>
                                        <p:attrNameLst>
                                          <p:attrName>ppt_x</p:attrName>
                                        </p:attrNameLst>
                                      </p:cBhvr>
                                      <p:tavLst>
                                        <p:tav tm="0">
                                          <p:val>
                                            <p:strVal val="ppt_x"/>
                                          </p:val>
                                        </p:tav>
                                        <p:tav tm="100000">
                                          <p:val>
                                            <p:strVal val="#ppt_x+0.25"/>
                                          </p:val>
                                        </p:tav>
                                      </p:tavLst>
                                    </p:anim>
                                    <p:anim calcmode="lin" valueType="num">
                                      <p:cBhvr>
                                        <p:cTn id="10"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11" dur="664" tmFilter="0.0,0.0;0.25,0.07;0.50,0.2;0.75,0.467;1.0,1.0">
                                          <p:stCondLst>
                                            <p:cond delay="0"/>
                                          </p:stCondLst>
                                        </p:cTn>
                                        <p:tgtEl>
                                          <p:spTgt spid="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2" dur="664" tmFilter="0, 0; 0.125,0.2665; 0.25,0.4; 0.375,0.465; 0.5,0.5;  0.625,0.535; 0.75,0.6; 0.875,0.7335; 1,1">
                                          <p:stCondLst>
                                            <p:cond delay="664"/>
                                          </p:stCondLst>
                                        </p:cTn>
                                        <p:tgtEl>
                                          <p:spTgt spid="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3" dur="332" tmFilter="0, 0; 0.125,0.2665; 0.25,0.4; 0.375,0.465; 0.5,0.5;  0.625,0.535; 0.75,0.6; 0.875,0.7335; 1,1">
                                          <p:stCondLst>
                                            <p:cond delay="1324"/>
                                          </p:stCondLst>
                                        </p:cTn>
                                        <p:tgtEl>
                                          <p:spTgt spid="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4" dur="164" tmFilter="0, 0; 0.125,0.2665; 0.25,0.4; 0.375,0.465; 0.5,0.5;  0.625,0.535; 0.75,0.6; 0.875,0.7335; 1,1">
                                          <p:stCondLst>
                                            <p:cond delay="1656"/>
                                          </p:stCondLst>
                                        </p:cTn>
                                        <p:tgtEl>
                                          <p:spTgt spid="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5" dur="180" accel="50000">
                                          <p:stCondLst>
                                            <p:cond delay="1820"/>
                                          </p:stCondLst>
                                        </p:cTn>
                                        <p:tgtEl>
                                          <p:spTgt spid="2"/>
                                        </p:tgtEl>
                                        <p:attrNameLst>
                                          <p:attrName>ppt_y</p:attrName>
                                        </p:attrNameLst>
                                      </p:cBhvr>
                                      <p:tavLst>
                                        <p:tav tm="0">
                                          <p:val>
                                            <p:strVal val="ppt_y"/>
                                          </p:val>
                                        </p:tav>
                                        <p:tav tm="100000">
                                          <p:val>
                                            <p:strVal val="ppt_y+ppt_h"/>
                                          </p:val>
                                        </p:tav>
                                      </p:tavLst>
                                    </p:anim>
                                    <p:animScale>
                                      <p:cBhvr>
                                        <p:cTn id="16" dur="26">
                                          <p:stCondLst>
                                            <p:cond delay="620"/>
                                          </p:stCondLst>
                                        </p:cTn>
                                        <p:tgtEl>
                                          <p:spTgt spid="2"/>
                                        </p:tgtEl>
                                      </p:cBhvr>
                                      <p:to x="100000" y="60000"/>
                                    </p:animScale>
                                    <p:animScale>
                                      <p:cBhvr>
                                        <p:cTn id="17" dur="166" decel="50000">
                                          <p:stCondLst>
                                            <p:cond delay="646"/>
                                          </p:stCondLst>
                                        </p:cTn>
                                        <p:tgtEl>
                                          <p:spTgt spid="2"/>
                                        </p:tgtEl>
                                      </p:cBhvr>
                                      <p:to x="100000" y="100000"/>
                                    </p:animScale>
                                    <p:animScale>
                                      <p:cBhvr>
                                        <p:cTn id="18" dur="26">
                                          <p:stCondLst>
                                            <p:cond delay="1312"/>
                                          </p:stCondLst>
                                        </p:cTn>
                                        <p:tgtEl>
                                          <p:spTgt spid="2"/>
                                        </p:tgtEl>
                                      </p:cBhvr>
                                      <p:to x="100000" y="80000"/>
                                    </p:animScale>
                                    <p:animScale>
                                      <p:cBhvr>
                                        <p:cTn id="19" dur="166" decel="50000">
                                          <p:stCondLst>
                                            <p:cond delay="1338"/>
                                          </p:stCondLst>
                                        </p:cTn>
                                        <p:tgtEl>
                                          <p:spTgt spid="2"/>
                                        </p:tgtEl>
                                      </p:cBhvr>
                                      <p:to x="100000" y="100000"/>
                                    </p:animScale>
                                    <p:animScale>
                                      <p:cBhvr>
                                        <p:cTn id="20" dur="26">
                                          <p:stCondLst>
                                            <p:cond delay="1642"/>
                                          </p:stCondLst>
                                        </p:cTn>
                                        <p:tgtEl>
                                          <p:spTgt spid="2"/>
                                        </p:tgtEl>
                                      </p:cBhvr>
                                      <p:to x="100000" y="90000"/>
                                    </p:animScale>
                                    <p:animScale>
                                      <p:cBhvr>
                                        <p:cTn id="21" dur="166" decel="50000">
                                          <p:stCondLst>
                                            <p:cond delay="1668"/>
                                          </p:stCondLst>
                                        </p:cTn>
                                        <p:tgtEl>
                                          <p:spTgt spid="2"/>
                                        </p:tgtEl>
                                      </p:cBhvr>
                                      <p:to x="100000" y="100000"/>
                                    </p:animScale>
                                    <p:animScale>
                                      <p:cBhvr>
                                        <p:cTn id="22" dur="26">
                                          <p:stCondLst>
                                            <p:cond delay="1808"/>
                                          </p:stCondLst>
                                        </p:cTn>
                                        <p:tgtEl>
                                          <p:spTgt spid="2"/>
                                        </p:tgtEl>
                                      </p:cBhvr>
                                      <p:to x="100000" y="95000"/>
                                    </p:animScale>
                                    <p:animScale>
                                      <p:cBhvr>
                                        <p:cTn id="23" dur="166" decel="50000">
                                          <p:stCondLst>
                                            <p:cond delay="1834"/>
                                          </p:stCondLst>
                                        </p:cTn>
                                        <p:tgtEl>
                                          <p:spTgt spid="2"/>
                                        </p:tgtEl>
                                      </p:cBhvr>
                                      <p:to x="100000" y="100000"/>
                                    </p:animScale>
                                    <p:set>
                                      <p:cBhvr>
                                        <p:cTn id="24"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472E4-62A4-4EE7-A4D8-657C177CC091}"/>
              </a:ext>
            </a:extLst>
          </p:cNvPr>
          <p:cNvSpPr>
            <a:spLocks noGrp="1"/>
          </p:cNvSpPr>
          <p:nvPr>
            <p:ph type="title"/>
          </p:nvPr>
        </p:nvSpPr>
        <p:spPr/>
        <p:txBody>
          <a:bodyPr/>
          <a:lstStyle/>
          <a:p>
            <a:r>
              <a:rPr lang="en-US" dirty="0"/>
              <a:t>History of python</a:t>
            </a:r>
          </a:p>
        </p:txBody>
      </p:sp>
      <p:sp>
        <p:nvSpPr>
          <p:cNvPr id="3" name="Content Placeholder 2">
            <a:extLst>
              <a:ext uri="{FF2B5EF4-FFF2-40B4-BE49-F238E27FC236}">
                <a16:creationId xmlns:a16="http://schemas.microsoft.com/office/drawing/2014/main" id="{0251A8B4-987A-4B2D-88FF-B4E20701DD54}"/>
              </a:ext>
            </a:extLst>
          </p:cNvPr>
          <p:cNvSpPr>
            <a:spLocks noGrp="1"/>
          </p:cNvSpPr>
          <p:nvPr>
            <p:ph idx="1"/>
          </p:nvPr>
        </p:nvSpPr>
        <p:spPr>
          <a:xfrm>
            <a:off x="896645" y="1890943"/>
            <a:ext cx="10150766" cy="4252404"/>
          </a:xfrm>
        </p:spPr>
        <p:txBody>
          <a:bodyPr/>
          <a:lstStyle/>
          <a:p>
            <a:r>
              <a:rPr lang="en-US" b="0" i="0" dirty="0">
                <a:effectLst/>
                <a:latin typeface="-apple-system"/>
              </a:rPr>
              <a:t>Python was created by a Dutch programmer, Guido van Rossum.</a:t>
            </a:r>
          </a:p>
          <a:p>
            <a:r>
              <a:rPr lang="en-US" b="0" i="0" dirty="0">
                <a:effectLst/>
                <a:latin typeface="-apple-system"/>
              </a:rPr>
              <a:t> The name of Python programming language was derived from a British sketch comedy series, </a:t>
            </a:r>
            <a:r>
              <a:rPr lang="en-US" b="0" i="1" dirty="0">
                <a:effectLst/>
                <a:latin typeface="-apple-system"/>
              </a:rPr>
              <a:t>Month Python's Flying Circus</a:t>
            </a:r>
            <a:r>
              <a:rPr lang="en-US" b="0" i="0" dirty="0">
                <a:effectLst/>
                <a:latin typeface="-apple-system"/>
              </a:rPr>
              <a:t>.</a:t>
            </a:r>
          </a:p>
          <a:p>
            <a:r>
              <a:rPr lang="en-US" b="0" i="0" dirty="0">
                <a:effectLst/>
                <a:latin typeface="-apple-system"/>
              </a:rPr>
              <a:t> The first version was released on February 20, 1991</a:t>
            </a:r>
            <a:r>
              <a:rPr lang="en-US" dirty="0">
                <a:latin typeface="-apple-system"/>
              </a:rPr>
              <a:t>.</a:t>
            </a:r>
            <a:endParaRPr lang="en-US" b="0" i="0" dirty="0">
              <a:effectLst/>
              <a:latin typeface="-apple-system"/>
            </a:endParaRPr>
          </a:p>
          <a:p>
            <a:r>
              <a:rPr lang="en-US" dirty="0">
                <a:latin typeface="-apple-system"/>
              </a:rPr>
              <a:t>Current running version is Python 3.10 released on 4</a:t>
            </a:r>
            <a:r>
              <a:rPr lang="en-US" baseline="30000" dirty="0">
                <a:latin typeface="-apple-system"/>
              </a:rPr>
              <a:t>th</a:t>
            </a:r>
            <a:r>
              <a:rPr lang="en-US" dirty="0">
                <a:latin typeface="-apple-system"/>
              </a:rPr>
              <a:t> Oct 2021.</a:t>
            </a:r>
          </a:p>
          <a:p>
            <a:r>
              <a:rPr lang="en-US" dirty="0">
                <a:latin typeface="-apple-system"/>
              </a:rPr>
              <a:t>Previous version Python 2, Which has less packages and library's then Python 3 version.</a:t>
            </a:r>
          </a:p>
        </p:txBody>
      </p:sp>
    </p:spTree>
    <p:extLst>
      <p:ext uri="{BB962C8B-B14F-4D97-AF65-F5344CB8AC3E}">
        <p14:creationId xmlns:p14="http://schemas.microsoft.com/office/powerpoint/2010/main" val="4004980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1F8F-870A-477F-B56E-859D61373A30}"/>
              </a:ext>
            </a:extLst>
          </p:cNvPr>
          <p:cNvSpPr>
            <a:spLocks noGrp="1"/>
          </p:cNvSpPr>
          <p:nvPr>
            <p:ph type="title"/>
          </p:nvPr>
        </p:nvSpPr>
        <p:spPr/>
        <p:txBody>
          <a:bodyPr/>
          <a:lstStyle/>
          <a:p>
            <a:r>
              <a:rPr lang="en-US" dirty="0"/>
              <a:t>What Is python?</a:t>
            </a:r>
          </a:p>
        </p:txBody>
      </p:sp>
      <p:sp>
        <p:nvSpPr>
          <p:cNvPr id="3" name="Content Placeholder 2">
            <a:extLst>
              <a:ext uri="{FF2B5EF4-FFF2-40B4-BE49-F238E27FC236}">
                <a16:creationId xmlns:a16="http://schemas.microsoft.com/office/drawing/2014/main" id="{4A30EEF2-1222-4849-8541-A82464FB0C3B}"/>
              </a:ext>
            </a:extLst>
          </p:cNvPr>
          <p:cNvSpPr>
            <a:spLocks noGrp="1"/>
          </p:cNvSpPr>
          <p:nvPr>
            <p:ph idx="1"/>
          </p:nvPr>
        </p:nvSpPr>
        <p:spPr/>
        <p:txBody>
          <a:bodyPr/>
          <a:lstStyle/>
          <a:p>
            <a:r>
              <a:rPr lang="en-US" dirty="0"/>
              <a:t>Interpreted </a:t>
            </a:r>
          </a:p>
          <a:p>
            <a:r>
              <a:rPr lang="en-US" dirty="0"/>
              <a:t>Functional</a:t>
            </a:r>
          </a:p>
          <a:p>
            <a:r>
              <a:rPr lang="en-US" dirty="0"/>
              <a:t>Object Oriented</a:t>
            </a:r>
          </a:p>
          <a:p>
            <a:r>
              <a:rPr lang="en-US" dirty="0">
                <a:latin typeface="SourceSansProRegular"/>
              </a:rPr>
              <a:t>H</a:t>
            </a:r>
            <a:r>
              <a:rPr lang="en-US" b="0" i="0" dirty="0">
                <a:effectLst/>
                <a:latin typeface="SourceSansProRegular"/>
              </a:rPr>
              <a:t>igh-level programming language</a:t>
            </a:r>
            <a:endParaRPr lang="en-US" dirty="0"/>
          </a:p>
        </p:txBody>
      </p:sp>
    </p:spTree>
    <p:extLst>
      <p:ext uri="{BB962C8B-B14F-4D97-AF65-F5344CB8AC3E}">
        <p14:creationId xmlns:p14="http://schemas.microsoft.com/office/powerpoint/2010/main" val="13679591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7273-D2EE-442C-9A7F-07AF5782A4AF}"/>
              </a:ext>
            </a:extLst>
          </p:cNvPr>
          <p:cNvSpPr>
            <a:spLocks noGrp="1"/>
          </p:cNvSpPr>
          <p:nvPr>
            <p:ph type="title"/>
          </p:nvPr>
        </p:nvSpPr>
        <p:spPr/>
        <p:txBody>
          <a:bodyPr/>
          <a:lstStyle/>
          <a:p>
            <a:r>
              <a:rPr lang="en-US" dirty="0"/>
              <a:t>What is Interpreted?</a:t>
            </a:r>
          </a:p>
        </p:txBody>
      </p:sp>
      <p:sp>
        <p:nvSpPr>
          <p:cNvPr id="3" name="Content Placeholder 2">
            <a:extLst>
              <a:ext uri="{FF2B5EF4-FFF2-40B4-BE49-F238E27FC236}">
                <a16:creationId xmlns:a16="http://schemas.microsoft.com/office/drawing/2014/main" id="{8AAD7AE1-DB15-4165-B47C-27B25DB0B388}"/>
              </a:ext>
            </a:extLst>
          </p:cNvPr>
          <p:cNvSpPr>
            <a:spLocks noGrp="1"/>
          </p:cNvSpPr>
          <p:nvPr>
            <p:ph idx="1"/>
          </p:nvPr>
        </p:nvSpPr>
        <p:spPr>
          <a:xfrm>
            <a:off x="1141412" y="2249487"/>
            <a:ext cx="10790176" cy="2828540"/>
          </a:xfrm>
        </p:spPr>
        <p:txBody>
          <a:bodyPr>
            <a:normAutofit lnSpcReduction="10000"/>
          </a:bodyPr>
          <a:lstStyle/>
          <a:p>
            <a:pPr marL="0" indent="0">
              <a:buNone/>
            </a:pPr>
            <a:r>
              <a:rPr lang="en-US" b="1" dirty="0">
                <a:latin typeface="arial" panose="020B0604020202020204" pitchFamily="34" charset="0"/>
              </a:rPr>
              <a:t>A</a:t>
            </a:r>
            <a:r>
              <a:rPr lang="en-US" b="1" i="0" dirty="0">
                <a:effectLst/>
                <a:latin typeface="arial" panose="020B0604020202020204" pitchFamily="34" charset="0"/>
              </a:rPr>
              <a:t> programming language whose implementations execute instructions directly and freely, without previously compiling a program into machine-language instructions</a:t>
            </a:r>
            <a:r>
              <a:rPr lang="en-US" b="0" i="0" dirty="0">
                <a:effectLst/>
                <a:latin typeface="arial" panose="020B0604020202020204" pitchFamily="34" charset="0"/>
              </a:rPr>
              <a:t>.</a:t>
            </a:r>
          </a:p>
          <a:p>
            <a:pPr marL="0" indent="0">
              <a:buNone/>
            </a:pPr>
            <a:r>
              <a:rPr lang="en-US" dirty="0">
                <a:latin typeface="arial" panose="020B0604020202020204" pitchFamily="34" charset="0"/>
              </a:rPr>
              <a:t>Ex:- C is an non-interpreted Language, because we use a pre-compilation before we compile a program with </a:t>
            </a:r>
            <a:r>
              <a:rPr lang="en-US" dirty="0" err="1">
                <a:latin typeface="arial" panose="020B0604020202020204" pitchFamily="34" charset="0"/>
              </a:rPr>
              <a:t>gcc</a:t>
            </a:r>
            <a:r>
              <a:rPr lang="en-US" dirty="0">
                <a:latin typeface="arial" panose="020B0604020202020204" pitchFamily="34" charset="0"/>
              </a:rPr>
              <a:t>  command before we execute a program.</a:t>
            </a:r>
          </a:p>
          <a:p>
            <a:pPr marL="0" indent="0">
              <a:buNone/>
            </a:pPr>
            <a:endParaRPr lang="en-US" dirty="0"/>
          </a:p>
        </p:txBody>
      </p:sp>
    </p:spTree>
    <p:extLst>
      <p:ext uri="{BB962C8B-B14F-4D97-AF65-F5344CB8AC3E}">
        <p14:creationId xmlns:p14="http://schemas.microsoft.com/office/powerpoint/2010/main" val="12950991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924E-8C3E-4DED-9EE5-97D070A91A14}"/>
              </a:ext>
            </a:extLst>
          </p:cNvPr>
          <p:cNvSpPr>
            <a:spLocks noGrp="1"/>
          </p:cNvSpPr>
          <p:nvPr>
            <p:ph type="title"/>
          </p:nvPr>
        </p:nvSpPr>
        <p:spPr/>
        <p:txBody>
          <a:bodyPr/>
          <a:lstStyle/>
          <a:p>
            <a:r>
              <a:rPr lang="en-US" dirty="0"/>
              <a:t>What is Functional?</a:t>
            </a:r>
          </a:p>
        </p:txBody>
      </p:sp>
      <p:sp>
        <p:nvSpPr>
          <p:cNvPr id="3" name="Content Placeholder 2">
            <a:extLst>
              <a:ext uri="{FF2B5EF4-FFF2-40B4-BE49-F238E27FC236}">
                <a16:creationId xmlns:a16="http://schemas.microsoft.com/office/drawing/2014/main" id="{EB924CB0-B753-4089-84FD-F73641C8722E}"/>
              </a:ext>
            </a:extLst>
          </p:cNvPr>
          <p:cNvSpPr>
            <a:spLocks noGrp="1"/>
          </p:cNvSpPr>
          <p:nvPr>
            <p:ph idx="1"/>
          </p:nvPr>
        </p:nvSpPr>
        <p:spPr>
          <a:xfrm>
            <a:off x="1141412" y="2249487"/>
            <a:ext cx="10665889" cy="2295880"/>
          </a:xfrm>
        </p:spPr>
        <p:txBody>
          <a:bodyPr>
            <a:normAutofit lnSpcReduction="10000"/>
          </a:bodyPr>
          <a:lstStyle/>
          <a:p>
            <a:pPr marL="0" indent="0">
              <a:buNone/>
            </a:pPr>
            <a:r>
              <a:rPr lang="en-US" b="0" i="0" dirty="0">
                <a:effectLst/>
                <a:latin typeface="Inter"/>
              </a:rPr>
              <a:t>Functional languages are </a:t>
            </a:r>
            <a:r>
              <a:rPr lang="en-US" b="1" i="0" dirty="0">
                <a:effectLst/>
                <a:latin typeface="Inter"/>
              </a:rPr>
              <a:t>declarative</a:t>
            </a:r>
            <a:r>
              <a:rPr lang="en-US" b="0" i="0" dirty="0">
                <a:effectLst/>
                <a:latin typeface="Inter"/>
              </a:rPr>
              <a:t> languages, they tell the computer what result they want. This is usually contrasted with </a:t>
            </a:r>
            <a:r>
              <a:rPr lang="en-US" b="1" i="0" dirty="0">
                <a:effectLst/>
                <a:latin typeface="Inter"/>
              </a:rPr>
              <a:t>imperative</a:t>
            </a:r>
            <a:r>
              <a:rPr lang="en-US" b="0" i="0" dirty="0">
                <a:effectLst/>
                <a:latin typeface="Inter"/>
              </a:rPr>
              <a:t> languages that tell the computer what steps to take to solve a problem. Python is usually coded in an imperative way but can use the declarative style if necessary.</a:t>
            </a:r>
          </a:p>
          <a:p>
            <a:pPr marL="0" indent="0">
              <a:buNone/>
            </a:pPr>
            <a:r>
              <a:rPr lang="en-US" dirty="0">
                <a:latin typeface="Inter"/>
              </a:rPr>
              <a:t>Example:- Haskell</a:t>
            </a:r>
            <a:endParaRPr lang="en-US" dirty="0"/>
          </a:p>
        </p:txBody>
      </p:sp>
    </p:spTree>
    <p:extLst>
      <p:ext uri="{BB962C8B-B14F-4D97-AF65-F5344CB8AC3E}">
        <p14:creationId xmlns:p14="http://schemas.microsoft.com/office/powerpoint/2010/main" val="10013715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AEEC4-AAD4-4483-85E0-C65BC22AE045}"/>
              </a:ext>
            </a:extLst>
          </p:cNvPr>
          <p:cNvSpPr>
            <a:spLocks noGrp="1"/>
          </p:cNvSpPr>
          <p:nvPr>
            <p:ph type="title"/>
          </p:nvPr>
        </p:nvSpPr>
        <p:spPr>
          <a:xfrm>
            <a:off x="1141413" y="618518"/>
            <a:ext cx="9905998" cy="1130383"/>
          </a:xfrm>
        </p:spPr>
        <p:txBody>
          <a:bodyPr>
            <a:normAutofit fontScale="90000"/>
          </a:bodyPr>
          <a:lstStyle/>
          <a:p>
            <a:r>
              <a:rPr lang="en-US" b="0" i="0" dirty="0">
                <a:effectLst/>
                <a:latin typeface="Heebo" panose="020B0604020202020204" pitchFamily="2" charset="-79"/>
                <a:cs typeface="Heebo" panose="020B0604020202020204" pitchFamily="2" charset="-79"/>
              </a:rPr>
              <a:t>Functional Programming – Characteristics</a:t>
            </a:r>
            <a:br>
              <a:rPr lang="en-US" b="0" i="0" dirty="0">
                <a:effectLst/>
                <a:latin typeface="Heebo" panose="020B0604020202020204" pitchFamily="2" charset="-79"/>
                <a:cs typeface="Heebo" panose="020B0604020202020204" pitchFamily="2" charset="-79"/>
              </a:rPr>
            </a:br>
            <a:endParaRPr lang="en-US" dirty="0"/>
          </a:p>
        </p:txBody>
      </p:sp>
      <p:sp>
        <p:nvSpPr>
          <p:cNvPr id="3" name="Content Placeholder 2">
            <a:extLst>
              <a:ext uri="{FF2B5EF4-FFF2-40B4-BE49-F238E27FC236}">
                <a16:creationId xmlns:a16="http://schemas.microsoft.com/office/drawing/2014/main" id="{247B3757-1826-44D4-B07F-B8620CE1FC64}"/>
              </a:ext>
            </a:extLst>
          </p:cNvPr>
          <p:cNvSpPr>
            <a:spLocks noGrp="1"/>
          </p:cNvSpPr>
          <p:nvPr>
            <p:ph idx="1"/>
          </p:nvPr>
        </p:nvSpPr>
        <p:spPr>
          <a:xfrm>
            <a:off x="914291" y="1384917"/>
            <a:ext cx="10360242" cy="4687410"/>
          </a:xfrm>
        </p:spPr>
        <p:txBody>
          <a:bodyPr>
            <a:normAutofit lnSpcReduction="10000"/>
          </a:bodyPr>
          <a:lstStyle/>
          <a:p>
            <a:pPr algn="just">
              <a:buFont typeface="Arial" panose="020B0604020202020204" pitchFamily="34" charset="0"/>
              <a:buChar char="•"/>
            </a:pPr>
            <a:r>
              <a:rPr lang="en-US" b="0" i="0" dirty="0">
                <a:effectLst/>
                <a:latin typeface="Nunito" panose="020B0604020202020204" pitchFamily="2" charset="0"/>
              </a:rPr>
              <a:t>Functional programming languages are designed on the concept of mathematical functions that use conditional expressions and recursion to perform computation.</a:t>
            </a:r>
          </a:p>
          <a:p>
            <a:pPr algn="just">
              <a:buFont typeface="Arial" panose="020B0604020202020204" pitchFamily="34" charset="0"/>
              <a:buChar char="•"/>
            </a:pPr>
            <a:r>
              <a:rPr lang="en-US" b="0" i="0" dirty="0">
                <a:effectLst/>
                <a:latin typeface="Nunito" panose="020B0604020202020204" pitchFamily="2" charset="0"/>
              </a:rPr>
              <a:t>Functional programming supports </a:t>
            </a:r>
            <a:r>
              <a:rPr lang="en-US" b="1" i="0" dirty="0">
                <a:effectLst/>
                <a:latin typeface="Nunito" panose="020B0604020202020204" pitchFamily="2" charset="0"/>
              </a:rPr>
              <a:t>higher-order functions</a:t>
            </a:r>
            <a:r>
              <a:rPr lang="en-US" b="0" i="0" dirty="0">
                <a:effectLst/>
                <a:latin typeface="Nunito" panose="020B0604020202020204" pitchFamily="2" charset="0"/>
              </a:rPr>
              <a:t> and </a:t>
            </a:r>
            <a:r>
              <a:rPr lang="en-US" b="1" i="0" dirty="0">
                <a:effectLst/>
                <a:latin typeface="Nunito" panose="020B0604020202020204" pitchFamily="2" charset="0"/>
              </a:rPr>
              <a:t>lazy evaluation</a:t>
            </a:r>
            <a:r>
              <a:rPr lang="en-US" b="0" i="0" dirty="0">
                <a:effectLst/>
                <a:latin typeface="Nunito" panose="020B0604020202020204" pitchFamily="2" charset="0"/>
              </a:rPr>
              <a:t> features.</a:t>
            </a:r>
          </a:p>
          <a:p>
            <a:pPr algn="just">
              <a:buFont typeface="Arial" panose="020B0604020202020204" pitchFamily="34" charset="0"/>
              <a:buChar char="•"/>
            </a:pPr>
            <a:r>
              <a:rPr lang="en-US" b="0" i="0" dirty="0">
                <a:effectLst/>
                <a:latin typeface="Nunito" panose="020B0604020202020204" pitchFamily="2" charset="0"/>
              </a:rPr>
              <a:t>Functional programming languages don’t support flow Controls like loop statements and conditional statements like If-Else and Switch Statements. They directly use the functions and functional calls.</a:t>
            </a:r>
          </a:p>
          <a:p>
            <a:pPr algn="just">
              <a:buFont typeface="Arial" panose="020B0604020202020204" pitchFamily="34" charset="0"/>
              <a:buChar char="•"/>
            </a:pPr>
            <a:r>
              <a:rPr lang="en-US" b="0" i="0" dirty="0">
                <a:effectLst/>
                <a:latin typeface="Nunito" panose="020B0604020202020204" pitchFamily="2" charset="0"/>
              </a:rPr>
              <a:t>Like OOP, functional programming languages support popular concepts such as Abstraction, Encapsulation, Inheritance, and Polymorphism.</a:t>
            </a:r>
          </a:p>
          <a:p>
            <a:endParaRPr lang="en-US" dirty="0"/>
          </a:p>
        </p:txBody>
      </p:sp>
    </p:spTree>
    <p:extLst>
      <p:ext uri="{BB962C8B-B14F-4D97-AF65-F5344CB8AC3E}">
        <p14:creationId xmlns:p14="http://schemas.microsoft.com/office/powerpoint/2010/main" val="25502145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FAE3-B0B3-4D8F-8135-E3EAFAEBFCE0}"/>
              </a:ext>
            </a:extLst>
          </p:cNvPr>
          <p:cNvSpPr>
            <a:spLocks noGrp="1"/>
          </p:cNvSpPr>
          <p:nvPr>
            <p:ph type="title"/>
          </p:nvPr>
        </p:nvSpPr>
        <p:spPr/>
        <p:txBody>
          <a:bodyPr/>
          <a:lstStyle/>
          <a:p>
            <a:r>
              <a:rPr lang="en-US" b="0" i="0" dirty="0">
                <a:effectLst/>
                <a:latin typeface="Heebo" pitchFamily="2" charset="-79"/>
                <a:cs typeface="Heebo" pitchFamily="2" charset="-79"/>
              </a:rPr>
              <a:t>Functional Programming – Advantages</a:t>
            </a:r>
            <a:endParaRPr lang="en-US" dirty="0"/>
          </a:p>
        </p:txBody>
      </p:sp>
      <p:sp>
        <p:nvSpPr>
          <p:cNvPr id="3" name="Content Placeholder 2">
            <a:extLst>
              <a:ext uri="{FF2B5EF4-FFF2-40B4-BE49-F238E27FC236}">
                <a16:creationId xmlns:a16="http://schemas.microsoft.com/office/drawing/2014/main" id="{B24BDD17-C88E-45D4-9ECC-1E97BC27D168}"/>
              </a:ext>
            </a:extLst>
          </p:cNvPr>
          <p:cNvSpPr>
            <a:spLocks noGrp="1"/>
          </p:cNvSpPr>
          <p:nvPr>
            <p:ph idx="1"/>
          </p:nvPr>
        </p:nvSpPr>
        <p:spPr>
          <a:xfrm>
            <a:off x="822664" y="1642369"/>
            <a:ext cx="10546672" cy="4678531"/>
          </a:xfrm>
        </p:spPr>
        <p:txBody>
          <a:bodyPr>
            <a:normAutofit lnSpcReduction="10000"/>
          </a:bodyPr>
          <a:lstStyle/>
          <a:p>
            <a:pPr algn="just">
              <a:buFont typeface="Arial" panose="020B0604020202020204" pitchFamily="34" charset="0"/>
              <a:buChar char="•"/>
            </a:pPr>
            <a:r>
              <a:rPr lang="en-US" b="1" i="0" dirty="0">
                <a:effectLst/>
                <a:latin typeface="Nunito" pitchFamily="2" charset="0"/>
              </a:rPr>
              <a:t>Bugs-Free Code</a:t>
            </a:r>
            <a:r>
              <a:rPr lang="en-US" b="0" i="0" dirty="0">
                <a:effectLst/>
                <a:latin typeface="Nunito" pitchFamily="2" charset="0"/>
              </a:rPr>
              <a:t> − Functional programming does not support </a:t>
            </a:r>
            <a:r>
              <a:rPr lang="en-US" b="1" i="0" dirty="0">
                <a:effectLst/>
                <a:latin typeface="Nunito" pitchFamily="2" charset="0"/>
              </a:rPr>
              <a:t>state</a:t>
            </a:r>
            <a:r>
              <a:rPr lang="en-US" b="0" i="0" dirty="0">
                <a:effectLst/>
                <a:latin typeface="Nunito" pitchFamily="2" charset="0"/>
              </a:rPr>
              <a:t>, so there are no side-effect results and we can write error-free codes.</a:t>
            </a:r>
          </a:p>
          <a:p>
            <a:pPr algn="just">
              <a:buFont typeface="Arial" panose="020B0604020202020204" pitchFamily="34" charset="0"/>
              <a:buChar char="•"/>
            </a:pPr>
            <a:r>
              <a:rPr lang="en-US" b="1" i="0" dirty="0">
                <a:effectLst/>
                <a:latin typeface="Nunito" pitchFamily="2" charset="0"/>
              </a:rPr>
              <a:t>Efficient Parallel Programming</a:t>
            </a:r>
            <a:r>
              <a:rPr lang="en-US" b="0" i="0" dirty="0">
                <a:effectLst/>
                <a:latin typeface="Nunito" pitchFamily="2" charset="0"/>
              </a:rPr>
              <a:t> − Functional programming languages have NO Mutable state, so there are no state-change issues. One can program "Functions" to work parallel as "instructions". Such codes support easy reusability and testability.</a:t>
            </a:r>
          </a:p>
          <a:p>
            <a:pPr algn="just">
              <a:buFont typeface="Arial" panose="020B0604020202020204" pitchFamily="34" charset="0"/>
              <a:buChar char="•"/>
            </a:pPr>
            <a:r>
              <a:rPr lang="en-US" b="1" i="0" dirty="0">
                <a:effectLst/>
                <a:latin typeface="Nunito" pitchFamily="2" charset="0"/>
              </a:rPr>
              <a:t>Efficiency</a:t>
            </a:r>
            <a:r>
              <a:rPr lang="en-US" b="0" i="0" dirty="0">
                <a:effectLst/>
                <a:latin typeface="Nunito" pitchFamily="2" charset="0"/>
              </a:rPr>
              <a:t> − Functional programs consist of independent units that can run concurrently. As a result, such programs are more efficient.</a:t>
            </a:r>
          </a:p>
          <a:p>
            <a:pPr algn="just">
              <a:buFont typeface="Arial" panose="020B0604020202020204" pitchFamily="34" charset="0"/>
              <a:buChar char="•"/>
            </a:pPr>
            <a:r>
              <a:rPr lang="en-US" b="1" i="0" dirty="0">
                <a:effectLst/>
                <a:latin typeface="Nunito" pitchFamily="2" charset="0"/>
              </a:rPr>
              <a:t>Supports Nested Functions</a:t>
            </a:r>
            <a:r>
              <a:rPr lang="en-US" b="0" i="0" dirty="0">
                <a:effectLst/>
                <a:latin typeface="Nunito" pitchFamily="2" charset="0"/>
              </a:rPr>
              <a:t> − Functional programming supports Nested Functions.</a:t>
            </a:r>
          </a:p>
          <a:p>
            <a:endParaRPr lang="en-US" dirty="0"/>
          </a:p>
        </p:txBody>
      </p:sp>
    </p:spTree>
    <p:extLst>
      <p:ext uri="{BB962C8B-B14F-4D97-AF65-F5344CB8AC3E}">
        <p14:creationId xmlns:p14="http://schemas.microsoft.com/office/powerpoint/2010/main" val="41466025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56B5-9183-409C-A8FA-8724F55BC1B3}"/>
              </a:ext>
            </a:extLst>
          </p:cNvPr>
          <p:cNvSpPr>
            <a:spLocks noGrp="1"/>
          </p:cNvSpPr>
          <p:nvPr>
            <p:ph type="title"/>
          </p:nvPr>
        </p:nvSpPr>
        <p:spPr/>
        <p:txBody>
          <a:bodyPr/>
          <a:lstStyle/>
          <a:p>
            <a:r>
              <a:rPr lang="en-US" dirty="0"/>
              <a:t>What is Object Oriented?</a:t>
            </a:r>
          </a:p>
        </p:txBody>
      </p:sp>
      <p:sp>
        <p:nvSpPr>
          <p:cNvPr id="3" name="Content Placeholder 2">
            <a:extLst>
              <a:ext uri="{FF2B5EF4-FFF2-40B4-BE49-F238E27FC236}">
                <a16:creationId xmlns:a16="http://schemas.microsoft.com/office/drawing/2014/main" id="{288536B1-73FC-4874-B05B-D278023455C6}"/>
              </a:ext>
            </a:extLst>
          </p:cNvPr>
          <p:cNvSpPr>
            <a:spLocks noGrp="1"/>
          </p:cNvSpPr>
          <p:nvPr>
            <p:ph idx="1"/>
          </p:nvPr>
        </p:nvSpPr>
        <p:spPr>
          <a:xfrm>
            <a:off x="903824" y="1633492"/>
            <a:ext cx="10182687" cy="4749552"/>
          </a:xfrm>
        </p:spPr>
        <p:txBody>
          <a:bodyPr>
            <a:normAutofit/>
          </a:bodyPr>
          <a:lstStyle/>
          <a:p>
            <a:pPr algn="l"/>
            <a:r>
              <a:rPr lang="en-US" b="0" i="0" dirty="0">
                <a:effectLst/>
                <a:latin typeface="Arial" panose="020B0604020202020204" pitchFamily="34" charset="0"/>
              </a:rPr>
              <a:t>Object-oriented programming (OOP) is a computer programming model that organizes software design around data, or objects, rather than functions and logic. An object can be defined as a data field that has unique attributes and behavior.</a:t>
            </a:r>
          </a:p>
          <a:p>
            <a:pPr algn="l"/>
            <a:r>
              <a:rPr lang="en-US" b="0" i="0" dirty="0">
                <a:effectLst/>
                <a:latin typeface="Arial" panose="020B0604020202020204" pitchFamily="34" charset="0"/>
              </a:rPr>
              <a:t>OOP focuses on the objects that developers want to manipulate rather than the logic required to manipulate them. This approach to programming is well-suited for programs that are large, complex and actively updated or maintained. This includes programs for manufacturing and design, as well as mobile applications; for example, OOP can be used for manufacturing system simulation software.</a:t>
            </a:r>
          </a:p>
          <a:p>
            <a:pPr algn="just"/>
            <a:endParaRPr lang="en-US" b="0" i="0" dirty="0">
              <a:effectLst/>
              <a:latin typeface="Nunito" pitchFamily="2" charset="0"/>
            </a:endParaRPr>
          </a:p>
        </p:txBody>
      </p:sp>
    </p:spTree>
    <p:extLst>
      <p:ext uri="{BB962C8B-B14F-4D97-AF65-F5344CB8AC3E}">
        <p14:creationId xmlns:p14="http://schemas.microsoft.com/office/powerpoint/2010/main" val="10859002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990</TotalTime>
  <Words>2115</Words>
  <Application>Microsoft Office PowerPoint</Application>
  <PresentationFormat>Widescreen</PresentationFormat>
  <Paragraphs>118</Paragraphs>
  <Slides>24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-apple-system</vt:lpstr>
      <vt:lpstr>Arial</vt:lpstr>
      <vt:lpstr>Arial</vt:lpstr>
      <vt:lpstr>Georgia</vt:lpstr>
      <vt:lpstr>Heebo</vt:lpstr>
      <vt:lpstr>inherit</vt:lpstr>
      <vt:lpstr>Inter</vt:lpstr>
      <vt:lpstr>Nunito</vt:lpstr>
      <vt:lpstr>SourceSansProRegular</vt:lpstr>
      <vt:lpstr>Tw Cen MT</vt:lpstr>
      <vt:lpstr>Wingdings</vt:lpstr>
      <vt:lpstr>Circuit</vt:lpstr>
      <vt:lpstr>PYTHON </vt:lpstr>
      <vt:lpstr>Topic: Introduction to Python</vt:lpstr>
      <vt:lpstr>History of python</vt:lpstr>
      <vt:lpstr>What Is python?</vt:lpstr>
      <vt:lpstr>What is Interpreted?</vt:lpstr>
      <vt:lpstr>What is Functional?</vt:lpstr>
      <vt:lpstr>Functional Programming – Characteristics </vt:lpstr>
      <vt:lpstr>Functional Programming – Advantages</vt:lpstr>
      <vt:lpstr>What is Object Oriented?</vt:lpstr>
      <vt:lpstr> </vt:lpstr>
      <vt:lpstr>structure of object-oriented programming.</vt:lpstr>
      <vt:lpstr>main principles of OOP</vt:lpstr>
      <vt:lpstr> </vt:lpstr>
      <vt:lpstr> </vt:lpstr>
      <vt:lpstr>Is python object oriented and why?</vt:lpstr>
      <vt:lpstr>Advantages of python.</vt:lpstr>
      <vt:lpstr> </vt:lpstr>
      <vt:lpstr> </vt:lpstr>
      <vt:lpstr> </vt:lpstr>
      <vt:lpstr>Disadvantages of Python</vt:lpstr>
      <vt:lpstr> </vt:lpstr>
      <vt:lpstr> </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Harshendra Vobbilisetty</dc:creator>
  <cp:lastModifiedBy>Harshendra Vobbilisetty</cp:lastModifiedBy>
  <cp:revision>19</cp:revision>
  <dcterms:created xsi:type="dcterms:W3CDTF">2022-07-20T14:41:36Z</dcterms:created>
  <dcterms:modified xsi:type="dcterms:W3CDTF">2022-07-30T09:07:53Z</dcterms:modified>
</cp:coreProperties>
</file>