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58"/>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590C8-AA3F-4953-B6F9-89B4C622D6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6BB461-350E-4BF3-9019-055BA847D1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0A3BF4-2EB8-4EA0-89A5-2496526A10C1}"/>
              </a:ext>
            </a:extLst>
          </p:cNvPr>
          <p:cNvSpPr>
            <a:spLocks noGrp="1"/>
          </p:cNvSpPr>
          <p:nvPr>
            <p:ph type="dt" sz="half" idx="10"/>
          </p:nvPr>
        </p:nvSpPr>
        <p:spPr/>
        <p:txBody>
          <a:bodyPr/>
          <a:lstStyle/>
          <a:p>
            <a:fld id="{B2E50B61-B756-426B-9B74-6F867474A4A6}" type="datetimeFigureOut">
              <a:rPr lang="en-US" smtClean="0"/>
              <a:t>29-Aug-22</a:t>
            </a:fld>
            <a:endParaRPr lang="en-US"/>
          </a:p>
        </p:txBody>
      </p:sp>
      <p:sp>
        <p:nvSpPr>
          <p:cNvPr id="5" name="Footer Placeholder 4">
            <a:extLst>
              <a:ext uri="{FF2B5EF4-FFF2-40B4-BE49-F238E27FC236}">
                <a16:creationId xmlns:a16="http://schemas.microsoft.com/office/drawing/2014/main" id="{E16E7581-E156-49D1-8843-5E4C5D16E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914115-B752-4A4B-93FD-F7D95B98CF41}"/>
              </a:ext>
            </a:extLst>
          </p:cNvPr>
          <p:cNvSpPr>
            <a:spLocks noGrp="1"/>
          </p:cNvSpPr>
          <p:nvPr>
            <p:ph type="sldNum" sz="quarter" idx="12"/>
          </p:nvPr>
        </p:nvSpPr>
        <p:spPr/>
        <p:txBody>
          <a:bodyPr/>
          <a:lstStyle/>
          <a:p>
            <a:fld id="{2E47D895-0F72-4921-A7C0-21CAF5C0E37F}" type="slidenum">
              <a:rPr lang="en-US" smtClean="0"/>
              <a:t>‹#›</a:t>
            </a:fld>
            <a:endParaRPr lang="en-US"/>
          </a:p>
        </p:txBody>
      </p:sp>
    </p:spTree>
    <p:extLst>
      <p:ext uri="{BB962C8B-B14F-4D97-AF65-F5344CB8AC3E}">
        <p14:creationId xmlns:p14="http://schemas.microsoft.com/office/powerpoint/2010/main" val="1713562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3B32D-3D88-4976-B0F2-7BD5C5D868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A55B50-1A77-4468-98AA-6E1986AB03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95473-EC3A-4904-BA73-0CF688C4501E}"/>
              </a:ext>
            </a:extLst>
          </p:cNvPr>
          <p:cNvSpPr>
            <a:spLocks noGrp="1"/>
          </p:cNvSpPr>
          <p:nvPr>
            <p:ph type="dt" sz="half" idx="10"/>
          </p:nvPr>
        </p:nvSpPr>
        <p:spPr/>
        <p:txBody>
          <a:bodyPr/>
          <a:lstStyle/>
          <a:p>
            <a:fld id="{B2E50B61-B756-426B-9B74-6F867474A4A6}" type="datetimeFigureOut">
              <a:rPr lang="en-US" smtClean="0"/>
              <a:t>29-Aug-22</a:t>
            </a:fld>
            <a:endParaRPr lang="en-US"/>
          </a:p>
        </p:txBody>
      </p:sp>
      <p:sp>
        <p:nvSpPr>
          <p:cNvPr id="5" name="Footer Placeholder 4">
            <a:extLst>
              <a:ext uri="{FF2B5EF4-FFF2-40B4-BE49-F238E27FC236}">
                <a16:creationId xmlns:a16="http://schemas.microsoft.com/office/drawing/2014/main" id="{66C17485-063D-4E5F-90D1-0581C0DFAA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82E873-A87B-4DBB-9595-A868A30672DD}"/>
              </a:ext>
            </a:extLst>
          </p:cNvPr>
          <p:cNvSpPr>
            <a:spLocks noGrp="1"/>
          </p:cNvSpPr>
          <p:nvPr>
            <p:ph type="sldNum" sz="quarter" idx="12"/>
          </p:nvPr>
        </p:nvSpPr>
        <p:spPr/>
        <p:txBody>
          <a:bodyPr/>
          <a:lstStyle/>
          <a:p>
            <a:fld id="{2E47D895-0F72-4921-A7C0-21CAF5C0E37F}" type="slidenum">
              <a:rPr lang="en-US" smtClean="0"/>
              <a:t>‹#›</a:t>
            </a:fld>
            <a:endParaRPr lang="en-US"/>
          </a:p>
        </p:txBody>
      </p:sp>
    </p:spTree>
    <p:extLst>
      <p:ext uri="{BB962C8B-B14F-4D97-AF65-F5344CB8AC3E}">
        <p14:creationId xmlns:p14="http://schemas.microsoft.com/office/powerpoint/2010/main" val="2069127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338257-A22A-4610-918F-E872B63EDE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D6061C-E789-427E-8E97-1CF2FED4F6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D60E0E-92E0-4E9A-86E7-ED4699E93A7A}"/>
              </a:ext>
            </a:extLst>
          </p:cNvPr>
          <p:cNvSpPr>
            <a:spLocks noGrp="1"/>
          </p:cNvSpPr>
          <p:nvPr>
            <p:ph type="dt" sz="half" idx="10"/>
          </p:nvPr>
        </p:nvSpPr>
        <p:spPr/>
        <p:txBody>
          <a:bodyPr/>
          <a:lstStyle/>
          <a:p>
            <a:fld id="{B2E50B61-B756-426B-9B74-6F867474A4A6}" type="datetimeFigureOut">
              <a:rPr lang="en-US" smtClean="0"/>
              <a:t>29-Aug-22</a:t>
            </a:fld>
            <a:endParaRPr lang="en-US"/>
          </a:p>
        </p:txBody>
      </p:sp>
      <p:sp>
        <p:nvSpPr>
          <p:cNvPr id="5" name="Footer Placeholder 4">
            <a:extLst>
              <a:ext uri="{FF2B5EF4-FFF2-40B4-BE49-F238E27FC236}">
                <a16:creationId xmlns:a16="http://schemas.microsoft.com/office/drawing/2014/main" id="{C26A1D39-5DF3-467A-A69E-55125ADD20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B2041E-CA6B-436E-9FED-B10E7026A827}"/>
              </a:ext>
            </a:extLst>
          </p:cNvPr>
          <p:cNvSpPr>
            <a:spLocks noGrp="1"/>
          </p:cNvSpPr>
          <p:nvPr>
            <p:ph type="sldNum" sz="quarter" idx="12"/>
          </p:nvPr>
        </p:nvSpPr>
        <p:spPr/>
        <p:txBody>
          <a:bodyPr/>
          <a:lstStyle/>
          <a:p>
            <a:fld id="{2E47D895-0F72-4921-A7C0-21CAF5C0E37F}" type="slidenum">
              <a:rPr lang="en-US" smtClean="0"/>
              <a:t>‹#›</a:t>
            </a:fld>
            <a:endParaRPr lang="en-US"/>
          </a:p>
        </p:txBody>
      </p:sp>
    </p:spTree>
    <p:extLst>
      <p:ext uri="{BB962C8B-B14F-4D97-AF65-F5344CB8AC3E}">
        <p14:creationId xmlns:p14="http://schemas.microsoft.com/office/powerpoint/2010/main" val="1330265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72C74-044E-4AD8-A655-F3ED165D0F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87CF01-5910-430B-B66F-6AC67BDED2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4A782-6F75-4EF6-8BD2-B9A4ED6CE728}"/>
              </a:ext>
            </a:extLst>
          </p:cNvPr>
          <p:cNvSpPr>
            <a:spLocks noGrp="1"/>
          </p:cNvSpPr>
          <p:nvPr>
            <p:ph type="dt" sz="half" idx="10"/>
          </p:nvPr>
        </p:nvSpPr>
        <p:spPr/>
        <p:txBody>
          <a:bodyPr/>
          <a:lstStyle/>
          <a:p>
            <a:fld id="{B2E50B61-B756-426B-9B74-6F867474A4A6}" type="datetimeFigureOut">
              <a:rPr lang="en-US" smtClean="0"/>
              <a:t>29-Aug-22</a:t>
            </a:fld>
            <a:endParaRPr lang="en-US"/>
          </a:p>
        </p:txBody>
      </p:sp>
      <p:sp>
        <p:nvSpPr>
          <p:cNvPr id="5" name="Footer Placeholder 4">
            <a:extLst>
              <a:ext uri="{FF2B5EF4-FFF2-40B4-BE49-F238E27FC236}">
                <a16:creationId xmlns:a16="http://schemas.microsoft.com/office/drawing/2014/main" id="{7214984A-2E96-4F61-8564-05C8E3F074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414159-33DD-4CDE-AAC5-245AD59C2EA2}"/>
              </a:ext>
            </a:extLst>
          </p:cNvPr>
          <p:cNvSpPr>
            <a:spLocks noGrp="1"/>
          </p:cNvSpPr>
          <p:nvPr>
            <p:ph type="sldNum" sz="quarter" idx="12"/>
          </p:nvPr>
        </p:nvSpPr>
        <p:spPr/>
        <p:txBody>
          <a:bodyPr/>
          <a:lstStyle/>
          <a:p>
            <a:fld id="{2E47D895-0F72-4921-A7C0-21CAF5C0E37F}" type="slidenum">
              <a:rPr lang="en-US" smtClean="0"/>
              <a:t>‹#›</a:t>
            </a:fld>
            <a:endParaRPr lang="en-US"/>
          </a:p>
        </p:txBody>
      </p:sp>
    </p:spTree>
    <p:extLst>
      <p:ext uri="{BB962C8B-B14F-4D97-AF65-F5344CB8AC3E}">
        <p14:creationId xmlns:p14="http://schemas.microsoft.com/office/powerpoint/2010/main" val="104353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031EB-C3FE-4B47-98B2-8A3F338D41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3307D7-7453-4194-A19A-976BC8A736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CC6F81-CA6F-44DE-BE00-51E36AFB1BF5}"/>
              </a:ext>
            </a:extLst>
          </p:cNvPr>
          <p:cNvSpPr>
            <a:spLocks noGrp="1"/>
          </p:cNvSpPr>
          <p:nvPr>
            <p:ph type="dt" sz="half" idx="10"/>
          </p:nvPr>
        </p:nvSpPr>
        <p:spPr/>
        <p:txBody>
          <a:bodyPr/>
          <a:lstStyle/>
          <a:p>
            <a:fld id="{B2E50B61-B756-426B-9B74-6F867474A4A6}" type="datetimeFigureOut">
              <a:rPr lang="en-US" smtClean="0"/>
              <a:t>29-Aug-22</a:t>
            </a:fld>
            <a:endParaRPr lang="en-US"/>
          </a:p>
        </p:txBody>
      </p:sp>
      <p:sp>
        <p:nvSpPr>
          <p:cNvPr id="5" name="Footer Placeholder 4">
            <a:extLst>
              <a:ext uri="{FF2B5EF4-FFF2-40B4-BE49-F238E27FC236}">
                <a16:creationId xmlns:a16="http://schemas.microsoft.com/office/drawing/2014/main" id="{A1580BF1-9FFA-4142-A7AE-3BC6A11929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40240-0D98-48A8-9B82-F7193C489FDE}"/>
              </a:ext>
            </a:extLst>
          </p:cNvPr>
          <p:cNvSpPr>
            <a:spLocks noGrp="1"/>
          </p:cNvSpPr>
          <p:nvPr>
            <p:ph type="sldNum" sz="quarter" idx="12"/>
          </p:nvPr>
        </p:nvSpPr>
        <p:spPr/>
        <p:txBody>
          <a:bodyPr/>
          <a:lstStyle/>
          <a:p>
            <a:fld id="{2E47D895-0F72-4921-A7C0-21CAF5C0E37F}" type="slidenum">
              <a:rPr lang="en-US" smtClean="0"/>
              <a:t>‹#›</a:t>
            </a:fld>
            <a:endParaRPr lang="en-US"/>
          </a:p>
        </p:txBody>
      </p:sp>
    </p:spTree>
    <p:extLst>
      <p:ext uri="{BB962C8B-B14F-4D97-AF65-F5344CB8AC3E}">
        <p14:creationId xmlns:p14="http://schemas.microsoft.com/office/powerpoint/2010/main" val="4066956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71E7F-40F6-41C0-878D-D21C47038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1CA8C3-4E80-4D0B-A7D4-240772B09F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36BBA7-F3A6-4CF7-9352-929C994D98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1571A8-C8FA-4D7A-B9CC-10DA774F9D24}"/>
              </a:ext>
            </a:extLst>
          </p:cNvPr>
          <p:cNvSpPr>
            <a:spLocks noGrp="1"/>
          </p:cNvSpPr>
          <p:nvPr>
            <p:ph type="dt" sz="half" idx="10"/>
          </p:nvPr>
        </p:nvSpPr>
        <p:spPr/>
        <p:txBody>
          <a:bodyPr/>
          <a:lstStyle/>
          <a:p>
            <a:fld id="{B2E50B61-B756-426B-9B74-6F867474A4A6}" type="datetimeFigureOut">
              <a:rPr lang="en-US" smtClean="0"/>
              <a:t>29-Aug-22</a:t>
            </a:fld>
            <a:endParaRPr lang="en-US"/>
          </a:p>
        </p:txBody>
      </p:sp>
      <p:sp>
        <p:nvSpPr>
          <p:cNvPr id="6" name="Footer Placeholder 5">
            <a:extLst>
              <a:ext uri="{FF2B5EF4-FFF2-40B4-BE49-F238E27FC236}">
                <a16:creationId xmlns:a16="http://schemas.microsoft.com/office/drawing/2014/main" id="{BC347899-447E-4DF4-891F-FECFF9FC0F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99EBC1-8339-4711-8796-592D88BD4DEC}"/>
              </a:ext>
            </a:extLst>
          </p:cNvPr>
          <p:cNvSpPr>
            <a:spLocks noGrp="1"/>
          </p:cNvSpPr>
          <p:nvPr>
            <p:ph type="sldNum" sz="quarter" idx="12"/>
          </p:nvPr>
        </p:nvSpPr>
        <p:spPr/>
        <p:txBody>
          <a:bodyPr/>
          <a:lstStyle/>
          <a:p>
            <a:fld id="{2E47D895-0F72-4921-A7C0-21CAF5C0E37F}" type="slidenum">
              <a:rPr lang="en-US" smtClean="0"/>
              <a:t>‹#›</a:t>
            </a:fld>
            <a:endParaRPr lang="en-US"/>
          </a:p>
        </p:txBody>
      </p:sp>
    </p:spTree>
    <p:extLst>
      <p:ext uri="{BB962C8B-B14F-4D97-AF65-F5344CB8AC3E}">
        <p14:creationId xmlns:p14="http://schemas.microsoft.com/office/powerpoint/2010/main" val="3587200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37A01-20DB-4562-8FC5-8D04DD1972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EA18DB-7995-4857-B1D0-DE9B6A94F1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0CAD01-66E3-4DE1-907D-E025A53217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B7E687-6B9C-4E3A-8910-57113A3C9A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822465-6C47-4ADF-BE83-E9F2671FEC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EE998A-9B23-437A-AF67-0F75B5CC1A5B}"/>
              </a:ext>
            </a:extLst>
          </p:cNvPr>
          <p:cNvSpPr>
            <a:spLocks noGrp="1"/>
          </p:cNvSpPr>
          <p:nvPr>
            <p:ph type="dt" sz="half" idx="10"/>
          </p:nvPr>
        </p:nvSpPr>
        <p:spPr/>
        <p:txBody>
          <a:bodyPr/>
          <a:lstStyle/>
          <a:p>
            <a:fld id="{B2E50B61-B756-426B-9B74-6F867474A4A6}" type="datetimeFigureOut">
              <a:rPr lang="en-US" smtClean="0"/>
              <a:t>29-Aug-22</a:t>
            </a:fld>
            <a:endParaRPr lang="en-US"/>
          </a:p>
        </p:txBody>
      </p:sp>
      <p:sp>
        <p:nvSpPr>
          <p:cNvPr id="8" name="Footer Placeholder 7">
            <a:extLst>
              <a:ext uri="{FF2B5EF4-FFF2-40B4-BE49-F238E27FC236}">
                <a16:creationId xmlns:a16="http://schemas.microsoft.com/office/drawing/2014/main" id="{2F50B077-82D1-41EB-B111-9B9B6B48E3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0F2F2-DD95-467B-8F12-DC84B6B5D60B}"/>
              </a:ext>
            </a:extLst>
          </p:cNvPr>
          <p:cNvSpPr>
            <a:spLocks noGrp="1"/>
          </p:cNvSpPr>
          <p:nvPr>
            <p:ph type="sldNum" sz="quarter" idx="12"/>
          </p:nvPr>
        </p:nvSpPr>
        <p:spPr/>
        <p:txBody>
          <a:bodyPr/>
          <a:lstStyle/>
          <a:p>
            <a:fld id="{2E47D895-0F72-4921-A7C0-21CAF5C0E37F}" type="slidenum">
              <a:rPr lang="en-US" smtClean="0"/>
              <a:t>‹#›</a:t>
            </a:fld>
            <a:endParaRPr lang="en-US"/>
          </a:p>
        </p:txBody>
      </p:sp>
    </p:spTree>
    <p:extLst>
      <p:ext uri="{BB962C8B-B14F-4D97-AF65-F5344CB8AC3E}">
        <p14:creationId xmlns:p14="http://schemas.microsoft.com/office/powerpoint/2010/main" val="3751669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D8CF1-3F57-4D4C-A9FB-06D084596C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AEFC3B-1BD7-49BF-8F29-815188173147}"/>
              </a:ext>
            </a:extLst>
          </p:cNvPr>
          <p:cNvSpPr>
            <a:spLocks noGrp="1"/>
          </p:cNvSpPr>
          <p:nvPr>
            <p:ph type="dt" sz="half" idx="10"/>
          </p:nvPr>
        </p:nvSpPr>
        <p:spPr/>
        <p:txBody>
          <a:bodyPr/>
          <a:lstStyle/>
          <a:p>
            <a:fld id="{B2E50B61-B756-426B-9B74-6F867474A4A6}" type="datetimeFigureOut">
              <a:rPr lang="en-US" smtClean="0"/>
              <a:t>29-Aug-22</a:t>
            </a:fld>
            <a:endParaRPr lang="en-US"/>
          </a:p>
        </p:txBody>
      </p:sp>
      <p:sp>
        <p:nvSpPr>
          <p:cNvPr id="4" name="Footer Placeholder 3">
            <a:extLst>
              <a:ext uri="{FF2B5EF4-FFF2-40B4-BE49-F238E27FC236}">
                <a16:creationId xmlns:a16="http://schemas.microsoft.com/office/drawing/2014/main" id="{146558D4-7317-4501-A537-F58AF3F184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1FDA85-8651-4B01-8F8D-3BD1B4B180F0}"/>
              </a:ext>
            </a:extLst>
          </p:cNvPr>
          <p:cNvSpPr>
            <a:spLocks noGrp="1"/>
          </p:cNvSpPr>
          <p:nvPr>
            <p:ph type="sldNum" sz="quarter" idx="12"/>
          </p:nvPr>
        </p:nvSpPr>
        <p:spPr/>
        <p:txBody>
          <a:bodyPr/>
          <a:lstStyle/>
          <a:p>
            <a:fld id="{2E47D895-0F72-4921-A7C0-21CAF5C0E37F}" type="slidenum">
              <a:rPr lang="en-US" smtClean="0"/>
              <a:t>‹#›</a:t>
            </a:fld>
            <a:endParaRPr lang="en-US"/>
          </a:p>
        </p:txBody>
      </p:sp>
    </p:spTree>
    <p:extLst>
      <p:ext uri="{BB962C8B-B14F-4D97-AF65-F5344CB8AC3E}">
        <p14:creationId xmlns:p14="http://schemas.microsoft.com/office/powerpoint/2010/main" val="3466271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CBE139-7255-4A76-9C8D-A26911BAEE71}"/>
              </a:ext>
            </a:extLst>
          </p:cNvPr>
          <p:cNvSpPr>
            <a:spLocks noGrp="1"/>
          </p:cNvSpPr>
          <p:nvPr>
            <p:ph type="dt" sz="half" idx="10"/>
          </p:nvPr>
        </p:nvSpPr>
        <p:spPr/>
        <p:txBody>
          <a:bodyPr/>
          <a:lstStyle/>
          <a:p>
            <a:fld id="{B2E50B61-B756-426B-9B74-6F867474A4A6}" type="datetimeFigureOut">
              <a:rPr lang="en-US" smtClean="0"/>
              <a:t>29-Aug-22</a:t>
            </a:fld>
            <a:endParaRPr lang="en-US"/>
          </a:p>
        </p:txBody>
      </p:sp>
      <p:sp>
        <p:nvSpPr>
          <p:cNvPr id="3" name="Footer Placeholder 2">
            <a:extLst>
              <a:ext uri="{FF2B5EF4-FFF2-40B4-BE49-F238E27FC236}">
                <a16:creationId xmlns:a16="http://schemas.microsoft.com/office/drawing/2014/main" id="{9004CBE1-66E3-4E7A-A1AA-3DF6A797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362927-36DA-4BD7-AA84-D192B0967FCA}"/>
              </a:ext>
            </a:extLst>
          </p:cNvPr>
          <p:cNvSpPr>
            <a:spLocks noGrp="1"/>
          </p:cNvSpPr>
          <p:nvPr>
            <p:ph type="sldNum" sz="quarter" idx="12"/>
          </p:nvPr>
        </p:nvSpPr>
        <p:spPr/>
        <p:txBody>
          <a:bodyPr/>
          <a:lstStyle/>
          <a:p>
            <a:fld id="{2E47D895-0F72-4921-A7C0-21CAF5C0E37F}" type="slidenum">
              <a:rPr lang="en-US" smtClean="0"/>
              <a:t>‹#›</a:t>
            </a:fld>
            <a:endParaRPr lang="en-US"/>
          </a:p>
        </p:txBody>
      </p:sp>
    </p:spTree>
    <p:extLst>
      <p:ext uri="{BB962C8B-B14F-4D97-AF65-F5344CB8AC3E}">
        <p14:creationId xmlns:p14="http://schemas.microsoft.com/office/powerpoint/2010/main" val="1378053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4667C-E572-4CFD-8E56-7559C29F3C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CB88AF-7FB1-4861-92EC-2E92E97BF6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026182-BEEA-4D73-A4EA-03E1978387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57B822-55E9-4AC0-A0FE-34C3C10DDA22}"/>
              </a:ext>
            </a:extLst>
          </p:cNvPr>
          <p:cNvSpPr>
            <a:spLocks noGrp="1"/>
          </p:cNvSpPr>
          <p:nvPr>
            <p:ph type="dt" sz="half" idx="10"/>
          </p:nvPr>
        </p:nvSpPr>
        <p:spPr/>
        <p:txBody>
          <a:bodyPr/>
          <a:lstStyle/>
          <a:p>
            <a:fld id="{B2E50B61-B756-426B-9B74-6F867474A4A6}" type="datetimeFigureOut">
              <a:rPr lang="en-US" smtClean="0"/>
              <a:t>29-Aug-22</a:t>
            </a:fld>
            <a:endParaRPr lang="en-US"/>
          </a:p>
        </p:txBody>
      </p:sp>
      <p:sp>
        <p:nvSpPr>
          <p:cNvPr id="6" name="Footer Placeholder 5">
            <a:extLst>
              <a:ext uri="{FF2B5EF4-FFF2-40B4-BE49-F238E27FC236}">
                <a16:creationId xmlns:a16="http://schemas.microsoft.com/office/drawing/2014/main" id="{231DD906-A8B1-414C-A33F-101BC4EC5C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06754F-3602-4238-9D4B-0AF04028D70D}"/>
              </a:ext>
            </a:extLst>
          </p:cNvPr>
          <p:cNvSpPr>
            <a:spLocks noGrp="1"/>
          </p:cNvSpPr>
          <p:nvPr>
            <p:ph type="sldNum" sz="quarter" idx="12"/>
          </p:nvPr>
        </p:nvSpPr>
        <p:spPr/>
        <p:txBody>
          <a:bodyPr/>
          <a:lstStyle/>
          <a:p>
            <a:fld id="{2E47D895-0F72-4921-A7C0-21CAF5C0E37F}" type="slidenum">
              <a:rPr lang="en-US" smtClean="0"/>
              <a:t>‹#›</a:t>
            </a:fld>
            <a:endParaRPr lang="en-US"/>
          </a:p>
        </p:txBody>
      </p:sp>
    </p:spTree>
    <p:extLst>
      <p:ext uri="{BB962C8B-B14F-4D97-AF65-F5344CB8AC3E}">
        <p14:creationId xmlns:p14="http://schemas.microsoft.com/office/powerpoint/2010/main" val="723890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4797A-421C-45E7-82E5-78C9BD5899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71D1F3-8E28-41FB-AD1F-BA1D7574A5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EB816-FB69-4FD1-8C83-7600A58622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A083D6-AB0F-4F5A-A45F-FD6BA06DA945}"/>
              </a:ext>
            </a:extLst>
          </p:cNvPr>
          <p:cNvSpPr>
            <a:spLocks noGrp="1"/>
          </p:cNvSpPr>
          <p:nvPr>
            <p:ph type="dt" sz="half" idx="10"/>
          </p:nvPr>
        </p:nvSpPr>
        <p:spPr/>
        <p:txBody>
          <a:bodyPr/>
          <a:lstStyle/>
          <a:p>
            <a:fld id="{B2E50B61-B756-426B-9B74-6F867474A4A6}" type="datetimeFigureOut">
              <a:rPr lang="en-US" smtClean="0"/>
              <a:t>29-Aug-22</a:t>
            </a:fld>
            <a:endParaRPr lang="en-US"/>
          </a:p>
        </p:txBody>
      </p:sp>
      <p:sp>
        <p:nvSpPr>
          <p:cNvPr id="6" name="Footer Placeholder 5">
            <a:extLst>
              <a:ext uri="{FF2B5EF4-FFF2-40B4-BE49-F238E27FC236}">
                <a16:creationId xmlns:a16="http://schemas.microsoft.com/office/drawing/2014/main" id="{EAAEBCEF-7D06-4F6A-A5B4-C563D8EE21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4116E9-6BE6-4725-AEBF-F4C4B4073021}"/>
              </a:ext>
            </a:extLst>
          </p:cNvPr>
          <p:cNvSpPr>
            <a:spLocks noGrp="1"/>
          </p:cNvSpPr>
          <p:nvPr>
            <p:ph type="sldNum" sz="quarter" idx="12"/>
          </p:nvPr>
        </p:nvSpPr>
        <p:spPr/>
        <p:txBody>
          <a:bodyPr/>
          <a:lstStyle/>
          <a:p>
            <a:fld id="{2E47D895-0F72-4921-A7C0-21CAF5C0E37F}" type="slidenum">
              <a:rPr lang="en-US" smtClean="0"/>
              <a:t>‹#›</a:t>
            </a:fld>
            <a:endParaRPr lang="en-US"/>
          </a:p>
        </p:txBody>
      </p:sp>
    </p:spTree>
    <p:extLst>
      <p:ext uri="{BB962C8B-B14F-4D97-AF65-F5344CB8AC3E}">
        <p14:creationId xmlns:p14="http://schemas.microsoft.com/office/powerpoint/2010/main" val="772333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BEE51F-3AB5-46D6-A018-1FB8D7C856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B28913-3EDF-4E34-803D-ED2912A734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93555-03F9-4C04-90DA-2E0F9BE26F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E50B61-B756-426B-9B74-6F867474A4A6}" type="datetimeFigureOut">
              <a:rPr lang="en-US" smtClean="0"/>
              <a:t>29-Aug-22</a:t>
            </a:fld>
            <a:endParaRPr lang="en-US"/>
          </a:p>
        </p:txBody>
      </p:sp>
      <p:sp>
        <p:nvSpPr>
          <p:cNvPr id="5" name="Footer Placeholder 4">
            <a:extLst>
              <a:ext uri="{FF2B5EF4-FFF2-40B4-BE49-F238E27FC236}">
                <a16:creationId xmlns:a16="http://schemas.microsoft.com/office/drawing/2014/main" id="{0A270706-FA9E-4378-A156-30C4F4A049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10859A-DCDE-4AE9-BC27-508CCD2910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7D895-0F72-4921-A7C0-21CAF5C0E37F}" type="slidenum">
              <a:rPr lang="en-US" smtClean="0"/>
              <a:t>‹#›</a:t>
            </a:fld>
            <a:endParaRPr lang="en-US"/>
          </a:p>
        </p:txBody>
      </p:sp>
    </p:spTree>
    <p:extLst>
      <p:ext uri="{BB962C8B-B14F-4D97-AF65-F5344CB8AC3E}">
        <p14:creationId xmlns:p14="http://schemas.microsoft.com/office/powerpoint/2010/main" val="2901229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Asabeneh/30-Days-Of-Python/blob/master/data/countries-data.py" TargetMode="External"/><Relationship Id="rId2" Type="http://schemas.openxmlformats.org/officeDocument/2006/relationships/hyperlink" Target="https://github.com/Asabeneh/30-Days-Of-Python/blob/master/data/countries.p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A806A-D3DF-4222-A5FF-A81EC472FD51}"/>
              </a:ext>
            </a:extLst>
          </p:cNvPr>
          <p:cNvSpPr>
            <a:spLocks noGrp="1"/>
          </p:cNvSpPr>
          <p:nvPr>
            <p:ph type="ctrTitle"/>
          </p:nvPr>
        </p:nvSpPr>
        <p:spPr>
          <a:xfrm>
            <a:off x="1084555" y="758378"/>
            <a:ext cx="10022890" cy="3059020"/>
          </a:xfrm>
        </p:spPr>
        <p:txBody>
          <a:bodyPr/>
          <a:lstStyle/>
          <a:p>
            <a:r>
              <a:rPr lang="en-US" b="1" i="0" dirty="0">
                <a:effectLst/>
                <a:latin typeface="-apple-system"/>
              </a:rPr>
              <a:t>Loops</a:t>
            </a:r>
            <a:endParaRPr lang="en-US" dirty="0"/>
          </a:p>
        </p:txBody>
      </p:sp>
      <p:sp>
        <p:nvSpPr>
          <p:cNvPr id="3" name="Subtitle 2">
            <a:extLst>
              <a:ext uri="{FF2B5EF4-FFF2-40B4-BE49-F238E27FC236}">
                <a16:creationId xmlns:a16="http://schemas.microsoft.com/office/drawing/2014/main" id="{95112D43-E98C-4734-A841-6574B3DB155B}"/>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2513886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13536-BB79-4587-B9B5-F242EACF33B9}"/>
              </a:ext>
            </a:extLst>
          </p:cNvPr>
          <p:cNvSpPr>
            <a:spLocks noGrp="1"/>
          </p:cNvSpPr>
          <p:nvPr>
            <p:ph type="title"/>
          </p:nvPr>
        </p:nvSpPr>
        <p:spPr/>
        <p:txBody>
          <a:bodyPr>
            <a:normAutofit/>
          </a:bodyPr>
          <a:lstStyle/>
          <a:p>
            <a:r>
              <a:rPr lang="en-US" b="0" i="0" dirty="0">
                <a:effectLst/>
                <a:latin typeface="-apple-system"/>
              </a:rPr>
              <a:t>For loop with dictionary Looping through a dictionary gives you the key of the dictionary.</a:t>
            </a:r>
            <a:endParaRPr lang="en-US" dirty="0"/>
          </a:p>
        </p:txBody>
      </p:sp>
      <p:pic>
        <p:nvPicPr>
          <p:cNvPr id="5" name="Content Placeholder 4">
            <a:extLst>
              <a:ext uri="{FF2B5EF4-FFF2-40B4-BE49-F238E27FC236}">
                <a16:creationId xmlns:a16="http://schemas.microsoft.com/office/drawing/2014/main" id="{25C423FA-62CD-4AAA-93A1-57AE63899749}"/>
              </a:ext>
            </a:extLst>
          </p:cNvPr>
          <p:cNvPicPr>
            <a:picLocks noGrp="1" noChangeAspect="1"/>
          </p:cNvPicPr>
          <p:nvPr>
            <p:ph idx="1"/>
          </p:nvPr>
        </p:nvPicPr>
        <p:blipFill>
          <a:blip r:embed="rId2"/>
          <a:stretch>
            <a:fillRect/>
          </a:stretch>
        </p:blipFill>
        <p:spPr>
          <a:xfrm>
            <a:off x="904644" y="1690687"/>
            <a:ext cx="3889298" cy="1798959"/>
          </a:xfrm>
        </p:spPr>
      </p:pic>
      <p:pic>
        <p:nvPicPr>
          <p:cNvPr id="9" name="Picture 8">
            <a:extLst>
              <a:ext uri="{FF2B5EF4-FFF2-40B4-BE49-F238E27FC236}">
                <a16:creationId xmlns:a16="http://schemas.microsoft.com/office/drawing/2014/main" id="{189B2DC1-26F7-41E5-B11E-F135870D648D}"/>
              </a:ext>
            </a:extLst>
          </p:cNvPr>
          <p:cNvPicPr>
            <a:picLocks noChangeAspect="1"/>
          </p:cNvPicPr>
          <p:nvPr/>
        </p:nvPicPr>
        <p:blipFill>
          <a:blip r:embed="rId3"/>
          <a:stretch>
            <a:fillRect/>
          </a:stretch>
        </p:blipFill>
        <p:spPr>
          <a:xfrm>
            <a:off x="4860386" y="1690687"/>
            <a:ext cx="7240760" cy="3848979"/>
          </a:xfrm>
          <a:prstGeom prst="rect">
            <a:avLst/>
          </a:prstGeom>
        </p:spPr>
      </p:pic>
    </p:spTree>
    <p:extLst>
      <p:ext uri="{BB962C8B-B14F-4D97-AF65-F5344CB8AC3E}">
        <p14:creationId xmlns:p14="http://schemas.microsoft.com/office/powerpoint/2010/main" val="4243073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A01FF-1491-4C38-8B45-2B6607FD0C93}"/>
              </a:ext>
            </a:extLst>
          </p:cNvPr>
          <p:cNvSpPr>
            <a:spLocks noGrp="1"/>
          </p:cNvSpPr>
          <p:nvPr>
            <p:ph type="title"/>
          </p:nvPr>
        </p:nvSpPr>
        <p:spPr/>
        <p:txBody>
          <a:bodyPr/>
          <a:lstStyle/>
          <a:p>
            <a:r>
              <a:rPr lang="en-US" dirty="0"/>
              <a:t> </a:t>
            </a:r>
          </a:p>
        </p:txBody>
      </p:sp>
      <p:pic>
        <p:nvPicPr>
          <p:cNvPr id="5" name="Content Placeholder 4">
            <a:extLst>
              <a:ext uri="{FF2B5EF4-FFF2-40B4-BE49-F238E27FC236}">
                <a16:creationId xmlns:a16="http://schemas.microsoft.com/office/drawing/2014/main" id="{65A827E0-B172-44F4-8C63-A623FDB0770A}"/>
              </a:ext>
            </a:extLst>
          </p:cNvPr>
          <p:cNvPicPr>
            <a:picLocks noGrp="1" noChangeAspect="1"/>
          </p:cNvPicPr>
          <p:nvPr>
            <p:ph idx="1"/>
          </p:nvPr>
        </p:nvPicPr>
        <p:blipFill>
          <a:blip r:embed="rId2"/>
          <a:stretch>
            <a:fillRect/>
          </a:stretch>
        </p:blipFill>
        <p:spPr>
          <a:xfrm>
            <a:off x="838200" y="365125"/>
            <a:ext cx="10034036" cy="5281073"/>
          </a:xfrm>
        </p:spPr>
      </p:pic>
    </p:spTree>
    <p:extLst>
      <p:ext uri="{BB962C8B-B14F-4D97-AF65-F5344CB8AC3E}">
        <p14:creationId xmlns:p14="http://schemas.microsoft.com/office/powerpoint/2010/main" val="520344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8FB3-16FB-4852-9199-E6A86A0B1E11}"/>
              </a:ext>
            </a:extLst>
          </p:cNvPr>
          <p:cNvSpPr>
            <a:spLocks noGrp="1"/>
          </p:cNvSpPr>
          <p:nvPr>
            <p:ph type="title"/>
          </p:nvPr>
        </p:nvSpPr>
        <p:spPr/>
        <p:txBody>
          <a:bodyPr/>
          <a:lstStyle/>
          <a:p>
            <a:r>
              <a:rPr lang="en-US" b="0" i="0" dirty="0">
                <a:effectLst/>
                <a:latin typeface="-apple-system"/>
              </a:rPr>
              <a:t>Loops in set</a:t>
            </a:r>
            <a:endParaRPr lang="en-US" dirty="0"/>
          </a:p>
        </p:txBody>
      </p:sp>
      <p:pic>
        <p:nvPicPr>
          <p:cNvPr id="5" name="Content Placeholder 4">
            <a:extLst>
              <a:ext uri="{FF2B5EF4-FFF2-40B4-BE49-F238E27FC236}">
                <a16:creationId xmlns:a16="http://schemas.microsoft.com/office/drawing/2014/main" id="{3127F9DA-7AA7-4A60-8E2E-B992EEBBA83B}"/>
              </a:ext>
            </a:extLst>
          </p:cNvPr>
          <p:cNvPicPr>
            <a:picLocks noGrp="1" noChangeAspect="1"/>
          </p:cNvPicPr>
          <p:nvPr>
            <p:ph idx="1"/>
          </p:nvPr>
        </p:nvPicPr>
        <p:blipFill>
          <a:blip r:embed="rId2"/>
          <a:stretch>
            <a:fillRect/>
          </a:stretch>
        </p:blipFill>
        <p:spPr>
          <a:xfrm>
            <a:off x="838199" y="1594737"/>
            <a:ext cx="4277187" cy="1974086"/>
          </a:xfrm>
        </p:spPr>
      </p:pic>
      <p:pic>
        <p:nvPicPr>
          <p:cNvPr id="7" name="Picture 6">
            <a:extLst>
              <a:ext uri="{FF2B5EF4-FFF2-40B4-BE49-F238E27FC236}">
                <a16:creationId xmlns:a16="http://schemas.microsoft.com/office/drawing/2014/main" id="{74F9BDB0-05B5-47F6-979E-EC27144C6D2B}"/>
              </a:ext>
            </a:extLst>
          </p:cNvPr>
          <p:cNvPicPr>
            <a:picLocks noChangeAspect="1"/>
          </p:cNvPicPr>
          <p:nvPr/>
        </p:nvPicPr>
        <p:blipFill>
          <a:blip r:embed="rId3"/>
          <a:stretch>
            <a:fillRect/>
          </a:stretch>
        </p:blipFill>
        <p:spPr>
          <a:xfrm>
            <a:off x="838199" y="3784966"/>
            <a:ext cx="11027124" cy="1559391"/>
          </a:xfrm>
          <a:prstGeom prst="rect">
            <a:avLst/>
          </a:prstGeom>
        </p:spPr>
      </p:pic>
    </p:spTree>
    <p:extLst>
      <p:ext uri="{BB962C8B-B14F-4D97-AF65-F5344CB8AC3E}">
        <p14:creationId xmlns:p14="http://schemas.microsoft.com/office/powerpoint/2010/main" val="1201843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3B0F7-88FF-4D42-96D3-DAA14E0BEB7D}"/>
              </a:ext>
            </a:extLst>
          </p:cNvPr>
          <p:cNvSpPr>
            <a:spLocks noGrp="1"/>
          </p:cNvSpPr>
          <p:nvPr>
            <p:ph type="title"/>
          </p:nvPr>
        </p:nvSpPr>
        <p:spPr/>
        <p:txBody>
          <a:bodyPr>
            <a:normAutofit/>
          </a:bodyPr>
          <a:lstStyle/>
          <a:p>
            <a:pPr algn="l"/>
            <a:r>
              <a:rPr lang="en-US" b="1" i="0" dirty="0">
                <a:effectLst/>
                <a:latin typeface="-apple-system"/>
              </a:rPr>
              <a:t>The Range Function</a:t>
            </a:r>
            <a:endParaRPr lang="en-US" dirty="0"/>
          </a:p>
        </p:txBody>
      </p:sp>
      <p:sp>
        <p:nvSpPr>
          <p:cNvPr id="3" name="Content Placeholder 2">
            <a:extLst>
              <a:ext uri="{FF2B5EF4-FFF2-40B4-BE49-F238E27FC236}">
                <a16:creationId xmlns:a16="http://schemas.microsoft.com/office/drawing/2014/main" id="{5BCA1A0F-3A1D-4847-8729-BCC3C52EF979}"/>
              </a:ext>
            </a:extLst>
          </p:cNvPr>
          <p:cNvSpPr>
            <a:spLocks noGrp="1"/>
          </p:cNvSpPr>
          <p:nvPr>
            <p:ph idx="1"/>
          </p:nvPr>
        </p:nvSpPr>
        <p:spPr>
          <a:xfrm>
            <a:off x="838200" y="1470518"/>
            <a:ext cx="10515600" cy="4351338"/>
          </a:xfrm>
        </p:spPr>
        <p:txBody>
          <a:bodyPr/>
          <a:lstStyle/>
          <a:p>
            <a:r>
              <a:rPr lang="en-US" b="0" i="0" dirty="0">
                <a:effectLst/>
                <a:latin typeface="-apple-system"/>
              </a:rPr>
              <a:t>The </a:t>
            </a:r>
            <a:r>
              <a:rPr lang="en-US" b="0" i="1" dirty="0">
                <a:effectLst/>
                <a:latin typeface="-apple-system"/>
              </a:rPr>
              <a:t>range()</a:t>
            </a:r>
            <a:r>
              <a:rPr lang="en-US" b="0" i="0" dirty="0">
                <a:effectLst/>
                <a:latin typeface="-apple-system"/>
              </a:rPr>
              <a:t> function is used list of numbers. The </a:t>
            </a:r>
            <a:r>
              <a:rPr lang="en-US" b="0" i="1" dirty="0">
                <a:effectLst/>
                <a:latin typeface="-apple-system"/>
              </a:rPr>
              <a:t>range(start, end, step)</a:t>
            </a:r>
            <a:r>
              <a:rPr lang="en-US" b="0" i="0" dirty="0">
                <a:effectLst/>
                <a:latin typeface="-apple-system"/>
              </a:rPr>
              <a:t> takes three parameters: starting, ending and increment. By default it starts from 0 and the increment is 1. The range sequence needs at least 1 argument (end). Creating sequences using range</a:t>
            </a:r>
          </a:p>
          <a:p>
            <a:endParaRPr lang="en-US" dirty="0"/>
          </a:p>
        </p:txBody>
      </p:sp>
      <p:pic>
        <p:nvPicPr>
          <p:cNvPr id="5" name="Picture 4">
            <a:extLst>
              <a:ext uri="{FF2B5EF4-FFF2-40B4-BE49-F238E27FC236}">
                <a16:creationId xmlns:a16="http://schemas.microsoft.com/office/drawing/2014/main" id="{DE99C27A-E70F-4B00-A7E6-FE1658867426}"/>
              </a:ext>
            </a:extLst>
          </p:cNvPr>
          <p:cNvPicPr>
            <a:picLocks noChangeAspect="1"/>
          </p:cNvPicPr>
          <p:nvPr/>
        </p:nvPicPr>
        <p:blipFill>
          <a:blip r:embed="rId2"/>
          <a:stretch>
            <a:fillRect/>
          </a:stretch>
        </p:blipFill>
        <p:spPr>
          <a:xfrm>
            <a:off x="250262" y="3182063"/>
            <a:ext cx="11691475" cy="2656633"/>
          </a:xfrm>
          <a:prstGeom prst="rect">
            <a:avLst/>
          </a:prstGeom>
        </p:spPr>
      </p:pic>
      <p:pic>
        <p:nvPicPr>
          <p:cNvPr id="7" name="Picture 6">
            <a:extLst>
              <a:ext uri="{FF2B5EF4-FFF2-40B4-BE49-F238E27FC236}">
                <a16:creationId xmlns:a16="http://schemas.microsoft.com/office/drawing/2014/main" id="{D581418B-C096-4204-94BC-B1A50231DEC6}"/>
              </a:ext>
            </a:extLst>
          </p:cNvPr>
          <p:cNvPicPr>
            <a:picLocks noChangeAspect="1"/>
          </p:cNvPicPr>
          <p:nvPr/>
        </p:nvPicPr>
        <p:blipFill>
          <a:blip r:embed="rId3"/>
          <a:stretch>
            <a:fillRect/>
          </a:stretch>
        </p:blipFill>
        <p:spPr>
          <a:xfrm>
            <a:off x="4302145" y="4508484"/>
            <a:ext cx="7378272" cy="1874561"/>
          </a:xfrm>
          <a:prstGeom prst="rect">
            <a:avLst/>
          </a:prstGeom>
        </p:spPr>
      </p:pic>
    </p:spTree>
    <p:extLst>
      <p:ext uri="{BB962C8B-B14F-4D97-AF65-F5344CB8AC3E}">
        <p14:creationId xmlns:p14="http://schemas.microsoft.com/office/powerpoint/2010/main" val="3852387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F9C30-868F-4256-896D-91634C5FD48A}"/>
              </a:ext>
            </a:extLst>
          </p:cNvPr>
          <p:cNvSpPr>
            <a:spLocks noGrp="1"/>
          </p:cNvSpPr>
          <p:nvPr>
            <p:ph type="title"/>
          </p:nvPr>
        </p:nvSpPr>
        <p:spPr/>
        <p:txBody>
          <a:bodyPr/>
          <a:lstStyle/>
          <a:p>
            <a:r>
              <a:rPr lang="en-US" b="1" i="0" dirty="0">
                <a:effectLst/>
                <a:latin typeface="-apple-system"/>
              </a:rPr>
              <a:t>Nested For Loop</a:t>
            </a:r>
            <a:endParaRPr lang="en-US" dirty="0"/>
          </a:p>
        </p:txBody>
      </p:sp>
      <p:sp>
        <p:nvSpPr>
          <p:cNvPr id="3" name="Content Placeholder 2">
            <a:extLst>
              <a:ext uri="{FF2B5EF4-FFF2-40B4-BE49-F238E27FC236}">
                <a16:creationId xmlns:a16="http://schemas.microsoft.com/office/drawing/2014/main" id="{2273BE1E-61E9-4674-A9B7-DC62F5F7CF84}"/>
              </a:ext>
            </a:extLst>
          </p:cNvPr>
          <p:cNvSpPr>
            <a:spLocks noGrp="1"/>
          </p:cNvSpPr>
          <p:nvPr>
            <p:ph idx="1"/>
          </p:nvPr>
        </p:nvSpPr>
        <p:spPr>
          <a:xfrm>
            <a:off x="722790" y="1253331"/>
            <a:ext cx="10515600" cy="4351338"/>
          </a:xfrm>
        </p:spPr>
        <p:txBody>
          <a:bodyPr/>
          <a:lstStyle/>
          <a:p>
            <a:r>
              <a:rPr lang="en-US" b="0" i="0" dirty="0">
                <a:effectLst/>
                <a:latin typeface="-apple-system"/>
              </a:rPr>
              <a:t>We can write loops inside a loop.</a:t>
            </a:r>
            <a:endParaRPr lang="en-US" dirty="0"/>
          </a:p>
        </p:txBody>
      </p:sp>
      <p:pic>
        <p:nvPicPr>
          <p:cNvPr id="5" name="Picture 4">
            <a:extLst>
              <a:ext uri="{FF2B5EF4-FFF2-40B4-BE49-F238E27FC236}">
                <a16:creationId xmlns:a16="http://schemas.microsoft.com/office/drawing/2014/main" id="{A4805321-712B-4459-9611-ED558E3BC02C}"/>
              </a:ext>
            </a:extLst>
          </p:cNvPr>
          <p:cNvPicPr>
            <a:picLocks noChangeAspect="1"/>
          </p:cNvPicPr>
          <p:nvPr/>
        </p:nvPicPr>
        <p:blipFill>
          <a:blip r:embed="rId2"/>
          <a:stretch>
            <a:fillRect/>
          </a:stretch>
        </p:blipFill>
        <p:spPr>
          <a:xfrm>
            <a:off x="323295" y="1778106"/>
            <a:ext cx="3787066" cy="2401914"/>
          </a:xfrm>
          <a:prstGeom prst="rect">
            <a:avLst/>
          </a:prstGeom>
        </p:spPr>
      </p:pic>
      <p:pic>
        <p:nvPicPr>
          <p:cNvPr id="7" name="Picture 6">
            <a:extLst>
              <a:ext uri="{FF2B5EF4-FFF2-40B4-BE49-F238E27FC236}">
                <a16:creationId xmlns:a16="http://schemas.microsoft.com/office/drawing/2014/main" id="{A2D1FEE7-43FF-4754-9A4F-47D9AF6725F3}"/>
              </a:ext>
            </a:extLst>
          </p:cNvPr>
          <p:cNvPicPr>
            <a:picLocks noChangeAspect="1"/>
          </p:cNvPicPr>
          <p:nvPr/>
        </p:nvPicPr>
        <p:blipFill>
          <a:blip r:embed="rId3"/>
          <a:stretch>
            <a:fillRect/>
          </a:stretch>
        </p:blipFill>
        <p:spPr>
          <a:xfrm>
            <a:off x="4196895" y="1778106"/>
            <a:ext cx="7768567" cy="4471774"/>
          </a:xfrm>
          <a:prstGeom prst="rect">
            <a:avLst/>
          </a:prstGeom>
        </p:spPr>
      </p:pic>
    </p:spTree>
    <p:extLst>
      <p:ext uri="{BB962C8B-B14F-4D97-AF65-F5344CB8AC3E}">
        <p14:creationId xmlns:p14="http://schemas.microsoft.com/office/powerpoint/2010/main" val="443516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49C2-4EB8-4C25-8492-A73B916C16E7}"/>
              </a:ext>
            </a:extLst>
          </p:cNvPr>
          <p:cNvSpPr>
            <a:spLocks noGrp="1"/>
          </p:cNvSpPr>
          <p:nvPr>
            <p:ph type="title"/>
          </p:nvPr>
        </p:nvSpPr>
        <p:spPr>
          <a:xfrm>
            <a:off x="838200" y="18255"/>
            <a:ext cx="10515600" cy="1325563"/>
          </a:xfrm>
        </p:spPr>
        <p:txBody>
          <a:bodyPr/>
          <a:lstStyle/>
          <a:p>
            <a:r>
              <a:rPr lang="en-US" b="1" i="0" dirty="0">
                <a:effectLst/>
                <a:latin typeface="-apple-system"/>
              </a:rPr>
              <a:t>For Else</a:t>
            </a:r>
            <a:endParaRPr lang="en-US" dirty="0"/>
          </a:p>
        </p:txBody>
      </p:sp>
      <p:sp>
        <p:nvSpPr>
          <p:cNvPr id="3" name="Content Placeholder 2">
            <a:extLst>
              <a:ext uri="{FF2B5EF4-FFF2-40B4-BE49-F238E27FC236}">
                <a16:creationId xmlns:a16="http://schemas.microsoft.com/office/drawing/2014/main" id="{D987D092-E173-4780-85E0-C20E26CD2F4F}"/>
              </a:ext>
            </a:extLst>
          </p:cNvPr>
          <p:cNvSpPr>
            <a:spLocks noGrp="1"/>
          </p:cNvSpPr>
          <p:nvPr>
            <p:ph idx="1"/>
          </p:nvPr>
        </p:nvSpPr>
        <p:spPr>
          <a:xfrm>
            <a:off x="838200" y="1062145"/>
            <a:ext cx="10515600" cy="4351338"/>
          </a:xfrm>
        </p:spPr>
        <p:txBody>
          <a:bodyPr/>
          <a:lstStyle/>
          <a:p>
            <a:pPr algn="l"/>
            <a:r>
              <a:rPr lang="en-US" b="0" i="0" dirty="0">
                <a:effectLst/>
                <a:latin typeface="-apple-system"/>
              </a:rPr>
              <a:t>If we want to execute some message when the loop ends, we use else.</a:t>
            </a:r>
          </a:p>
        </p:txBody>
      </p:sp>
      <p:pic>
        <p:nvPicPr>
          <p:cNvPr id="5" name="Picture 4">
            <a:extLst>
              <a:ext uri="{FF2B5EF4-FFF2-40B4-BE49-F238E27FC236}">
                <a16:creationId xmlns:a16="http://schemas.microsoft.com/office/drawing/2014/main" id="{781D93BF-35EA-4BBB-ACC1-AEA0131E1710}"/>
              </a:ext>
            </a:extLst>
          </p:cNvPr>
          <p:cNvPicPr>
            <a:picLocks noChangeAspect="1"/>
          </p:cNvPicPr>
          <p:nvPr/>
        </p:nvPicPr>
        <p:blipFill>
          <a:blip r:embed="rId2"/>
          <a:stretch>
            <a:fillRect/>
          </a:stretch>
        </p:blipFill>
        <p:spPr>
          <a:xfrm>
            <a:off x="2054441" y="1625811"/>
            <a:ext cx="4973488" cy="1934134"/>
          </a:xfrm>
          <a:prstGeom prst="rect">
            <a:avLst/>
          </a:prstGeom>
        </p:spPr>
      </p:pic>
      <p:pic>
        <p:nvPicPr>
          <p:cNvPr id="7" name="Picture 6">
            <a:extLst>
              <a:ext uri="{FF2B5EF4-FFF2-40B4-BE49-F238E27FC236}">
                <a16:creationId xmlns:a16="http://schemas.microsoft.com/office/drawing/2014/main" id="{E42174AB-4ED5-4966-8BD8-8205F56D7F67}"/>
              </a:ext>
            </a:extLst>
          </p:cNvPr>
          <p:cNvPicPr>
            <a:picLocks noChangeAspect="1"/>
          </p:cNvPicPr>
          <p:nvPr/>
        </p:nvPicPr>
        <p:blipFill>
          <a:blip r:embed="rId3"/>
          <a:stretch>
            <a:fillRect/>
          </a:stretch>
        </p:blipFill>
        <p:spPr>
          <a:xfrm>
            <a:off x="838199" y="3628874"/>
            <a:ext cx="9664083" cy="2464995"/>
          </a:xfrm>
          <a:prstGeom prst="rect">
            <a:avLst/>
          </a:prstGeom>
        </p:spPr>
      </p:pic>
    </p:spTree>
    <p:extLst>
      <p:ext uri="{BB962C8B-B14F-4D97-AF65-F5344CB8AC3E}">
        <p14:creationId xmlns:p14="http://schemas.microsoft.com/office/powerpoint/2010/main" val="483349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3DFFB-5BBB-4D7E-A6CE-D1372BB25029}"/>
              </a:ext>
            </a:extLst>
          </p:cNvPr>
          <p:cNvSpPr>
            <a:spLocks noGrp="1"/>
          </p:cNvSpPr>
          <p:nvPr>
            <p:ph type="title"/>
          </p:nvPr>
        </p:nvSpPr>
        <p:spPr>
          <a:xfrm>
            <a:off x="838200" y="0"/>
            <a:ext cx="10515600" cy="1325563"/>
          </a:xfrm>
        </p:spPr>
        <p:txBody>
          <a:bodyPr/>
          <a:lstStyle/>
          <a:p>
            <a:r>
              <a:rPr lang="en-US" b="1" i="0" dirty="0">
                <a:effectLst/>
                <a:latin typeface="-apple-system"/>
              </a:rPr>
              <a:t>Pass</a:t>
            </a:r>
            <a:endParaRPr lang="en-US" dirty="0"/>
          </a:p>
        </p:txBody>
      </p:sp>
      <p:sp>
        <p:nvSpPr>
          <p:cNvPr id="3" name="Content Placeholder 2">
            <a:extLst>
              <a:ext uri="{FF2B5EF4-FFF2-40B4-BE49-F238E27FC236}">
                <a16:creationId xmlns:a16="http://schemas.microsoft.com/office/drawing/2014/main" id="{943B13B6-DB37-43EB-AE91-0900C8B14C00}"/>
              </a:ext>
            </a:extLst>
          </p:cNvPr>
          <p:cNvSpPr>
            <a:spLocks noGrp="1"/>
          </p:cNvSpPr>
          <p:nvPr>
            <p:ph idx="1"/>
          </p:nvPr>
        </p:nvSpPr>
        <p:spPr>
          <a:xfrm>
            <a:off x="838199" y="973368"/>
            <a:ext cx="11182165" cy="5738149"/>
          </a:xfrm>
        </p:spPr>
        <p:txBody>
          <a:bodyPr/>
          <a:lstStyle/>
          <a:p>
            <a:r>
              <a:rPr lang="en-US" b="0" i="0" dirty="0">
                <a:effectLst/>
                <a:latin typeface="-apple-system"/>
              </a:rPr>
              <a:t>In python when statement is required (after semicolon), but we don't like to execute any code there, we can write the word </a:t>
            </a:r>
            <a:r>
              <a:rPr lang="en-US" b="0" i="1" dirty="0">
                <a:effectLst/>
                <a:latin typeface="-apple-system"/>
              </a:rPr>
              <a:t>pass</a:t>
            </a:r>
            <a:r>
              <a:rPr lang="en-US" b="0" i="0" dirty="0">
                <a:effectLst/>
                <a:latin typeface="-apple-system"/>
              </a:rPr>
              <a:t> to avoid errors. Also we can use it as a placeholder, for future statements.</a:t>
            </a:r>
            <a:endParaRPr lang="en-US" dirty="0"/>
          </a:p>
        </p:txBody>
      </p:sp>
      <p:pic>
        <p:nvPicPr>
          <p:cNvPr id="5" name="Picture 4">
            <a:extLst>
              <a:ext uri="{FF2B5EF4-FFF2-40B4-BE49-F238E27FC236}">
                <a16:creationId xmlns:a16="http://schemas.microsoft.com/office/drawing/2014/main" id="{52AF463F-9EE3-4C82-B59B-8BB87CD8BB8B}"/>
              </a:ext>
            </a:extLst>
          </p:cNvPr>
          <p:cNvPicPr>
            <a:picLocks noChangeAspect="1"/>
          </p:cNvPicPr>
          <p:nvPr/>
        </p:nvPicPr>
        <p:blipFill>
          <a:blip r:embed="rId2"/>
          <a:stretch>
            <a:fillRect/>
          </a:stretch>
        </p:blipFill>
        <p:spPr>
          <a:xfrm>
            <a:off x="838198" y="2506900"/>
            <a:ext cx="5065452" cy="2113516"/>
          </a:xfrm>
          <a:prstGeom prst="rect">
            <a:avLst/>
          </a:prstGeom>
        </p:spPr>
      </p:pic>
    </p:spTree>
    <p:extLst>
      <p:ext uri="{BB962C8B-B14F-4D97-AF65-F5344CB8AC3E}">
        <p14:creationId xmlns:p14="http://schemas.microsoft.com/office/powerpoint/2010/main" val="4081691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B0E75-E530-416F-BD7A-9B2CC81360F8}"/>
              </a:ext>
            </a:extLst>
          </p:cNvPr>
          <p:cNvSpPr>
            <a:spLocks noGrp="1"/>
          </p:cNvSpPr>
          <p:nvPr>
            <p:ph type="title"/>
          </p:nvPr>
        </p:nvSpPr>
        <p:spPr/>
        <p:txBody>
          <a:bodyPr>
            <a:normAutofit/>
          </a:bodyPr>
          <a:lstStyle/>
          <a:p>
            <a:pPr algn="l"/>
            <a:r>
              <a:rPr lang="en-US" b="1" i="0" dirty="0">
                <a:effectLst/>
                <a:latin typeface="-apple-system"/>
              </a:rPr>
              <a:t>💻 Exercises: Day 10</a:t>
            </a:r>
            <a:br>
              <a:rPr lang="en-US" b="1" i="0" dirty="0">
                <a:effectLst/>
                <a:latin typeface="-apple-system"/>
              </a:rPr>
            </a:br>
            <a:r>
              <a:rPr lang="en-US" b="1" i="0" dirty="0">
                <a:effectLst/>
                <a:latin typeface="-apple-system"/>
              </a:rPr>
              <a:t>                </a:t>
            </a:r>
            <a:r>
              <a:rPr lang="en-US" sz="3200" b="1" i="0" dirty="0">
                <a:effectLst/>
                <a:latin typeface="-apple-system"/>
              </a:rPr>
              <a:t>Exercises: Level 1</a:t>
            </a:r>
            <a:endParaRPr lang="en-US" sz="3200" dirty="0"/>
          </a:p>
        </p:txBody>
      </p:sp>
      <p:sp>
        <p:nvSpPr>
          <p:cNvPr id="3" name="Content Placeholder 2">
            <a:extLst>
              <a:ext uri="{FF2B5EF4-FFF2-40B4-BE49-F238E27FC236}">
                <a16:creationId xmlns:a16="http://schemas.microsoft.com/office/drawing/2014/main" id="{F300DD54-D379-4AA0-B0FC-0CBB7466E6DE}"/>
              </a:ext>
            </a:extLst>
          </p:cNvPr>
          <p:cNvSpPr>
            <a:spLocks noGrp="1"/>
          </p:cNvSpPr>
          <p:nvPr>
            <p:ph idx="1"/>
          </p:nvPr>
        </p:nvSpPr>
        <p:spPr/>
        <p:txBody>
          <a:bodyPr/>
          <a:lstStyle/>
          <a:p>
            <a:pPr algn="l">
              <a:buFont typeface="+mj-lt"/>
              <a:buAutoNum type="arabicPeriod"/>
            </a:pPr>
            <a:r>
              <a:rPr lang="en-US" b="0" i="0" dirty="0">
                <a:effectLst/>
                <a:latin typeface="-apple-system"/>
              </a:rPr>
              <a:t>Iterate 0 to 10 using for loop, do the same using while loop.</a:t>
            </a:r>
          </a:p>
          <a:p>
            <a:pPr algn="l">
              <a:buFont typeface="+mj-lt"/>
              <a:buAutoNum type="arabicPeriod"/>
            </a:pPr>
            <a:r>
              <a:rPr lang="en-US" b="0" i="0" dirty="0">
                <a:effectLst/>
                <a:latin typeface="-apple-system"/>
              </a:rPr>
              <a:t>Iterate 10 to 0 using for loop, do the same using while loop.</a:t>
            </a:r>
          </a:p>
          <a:p>
            <a:pPr algn="l">
              <a:buFont typeface="+mj-lt"/>
              <a:buAutoNum type="arabicPeriod"/>
            </a:pPr>
            <a:r>
              <a:rPr lang="en-US" b="0" i="0" dirty="0">
                <a:effectLst/>
                <a:latin typeface="-apple-system"/>
              </a:rPr>
              <a:t>Write a loop that makes seven calls to print(), so we get on the output the following triangle:</a:t>
            </a:r>
          </a:p>
          <a:p>
            <a:endParaRPr lang="en-US" dirty="0"/>
          </a:p>
        </p:txBody>
      </p:sp>
      <p:pic>
        <p:nvPicPr>
          <p:cNvPr id="5" name="Picture 4">
            <a:extLst>
              <a:ext uri="{FF2B5EF4-FFF2-40B4-BE49-F238E27FC236}">
                <a16:creationId xmlns:a16="http://schemas.microsoft.com/office/drawing/2014/main" id="{E117EAB3-6958-432E-A6C1-9D6B898834A2}"/>
              </a:ext>
            </a:extLst>
          </p:cNvPr>
          <p:cNvPicPr>
            <a:picLocks noChangeAspect="1"/>
          </p:cNvPicPr>
          <p:nvPr/>
        </p:nvPicPr>
        <p:blipFill>
          <a:blip r:embed="rId2"/>
          <a:stretch>
            <a:fillRect/>
          </a:stretch>
        </p:blipFill>
        <p:spPr>
          <a:xfrm>
            <a:off x="5621631" y="3390900"/>
            <a:ext cx="4509428" cy="2887508"/>
          </a:xfrm>
          <a:prstGeom prst="rect">
            <a:avLst/>
          </a:prstGeom>
        </p:spPr>
      </p:pic>
    </p:spTree>
    <p:extLst>
      <p:ext uri="{BB962C8B-B14F-4D97-AF65-F5344CB8AC3E}">
        <p14:creationId xmlns:p14="http://schemas.microsoft.com/office/powerpoint/2010/main" val="1847089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6D7F-C425-40D5-834D-E636C3539C9F}"/>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4BFF0FE4-6F8C-4E51-A67C-0919248E92B8}"/>
              </a:ext>
            </a:extLst>
          </p:cNvPr>
          <p:cNvSpPr>
            <a:spLocks noGrp="1"/>
          </p:cNvSpPr>
          <p:nvPr>
            <p:ph idx="1"/>
          </p:nvPr>
        </p:nvSpPr>
        <p:spPr>
          <a:xfrm>
            <a:off x="749424" y="112234"/>
            <a:ext cx="11191042" cy="6501629"/>
          </a:xfrm>
        </p:spPr>
        <p:txBody>
          <a:bodyPr/>
          <a:lstStyle/>
          <a:p>
            <a:pPr marL="514350" indent="-514350" algn="l">
              <a:buFont typeface="+mj-lt"/>
              <a:buAutoNum type="arabicPeriod" startAt="4"/>
            </a:pPr>
            <a:r>
              <a:rPr lang="en-US" b="0" i="0" dirty="0">
                <a:effectLst/>
                <a:latin typeface="-apple-system"/>
              </a:rPr>
              <a:t>Use nested loops to create the following:</a:t>
            </a:r>
          </a:p>
          <a:p>
            <a:pPr marL="514350" indent="-514350" algn="l">
              <a:buFont typeface="+mj-lt"/>
              <a:buAutoNum type="arabicPeriod" startAt="4"/>
            </a:pPr>
            <a:endParaRPr lang="en-US" dirty="0">
              <a:latin typeface="-apple-system"/>
            </a:endParaRPr>
          </a:p>
          <a:p>
            <a:pPr marL="514350" indent="-514350" algn="l">
              <a:buFont typeface="+mj-lt"/>
              <a:buAutoNum type="arabicPeriod" startAt="4"/>
            </a:pPr>
            <a:endParaRPr lang="en-US" b="0" i="0" dirty="0">
              <a:effectLst/>
              <a:latin typeface="-apple-system"/>
            </a:endParaRPr>
          </a:p>
          <a:p>
            <a:pPr marL="514350" indent="-514350" algn="l">
              <a:buFont typeface="+mj-lt"/>
              <a:buAutoNum type="arabicPeriod" startAt="4"/>
            </a:pPr>
            <a:endParaRPr lang="en-US" dirty="0">
              <a:latin typeface="-apple-system"/>
            </a:endParaRPr>
          </a:p>
          <a:p>
            <a:pPr marL="514350" indent="-514350" algn="l">
              <a:buFont typeface="+mj-lt"/>
              <a:buAutoNum type="arabicPeriod" startAt="4"/>
            </a:pPr>
            <a:endParaRPr lang="en-US" b="0" i="0" dirty="0">
              <a:effectLst/>
              <a:latin typeface="-apple-system"/>
            </a:endParaRPr>
          </a:p>
          <a:p>
            <a:pPr marL="514350" indent="-514350" algn="l">
              <a:buFont typeface="+mj-lt"/>
              <a:buAutoNum type="arabicPeriod" startAt="4"/>
            </a:pPr>
            <a:endParaRPr lang="en-US" dirty="0">
              <a:latin typeface="-apple-system"/>
            </a:endParaRPr>
          </a:p>
          <a:p>
            <a:pPr marL="514350" indent="-514350" algn="l">
              <a:buFont typeface="+mj-lt"/>
              <a:buAutoNum type="arabicPeriod" startAt="4"/>
            </a:pPr>
            <a:r>
              <a:rPr lang="en-US" b="0" i="0" dirty="0">
                <a:effectLst/>
                <a:latin typeface="-apple-system"/>
              </a:rPr>
              <a:t>Print the following pattern:</a:t>
            </a:r>
          </a:p>
        </p:txBody>
      </p:sp>
      <p:pic>
        <p:nvPicPr>
          <p:cNvPr id="5" name="Picture 4">
            <a:extLst>
              <a:ext uri="{FF2B5EF4-FFF2-40B4-BE49-F238E27FC236}">
                <a16:creationId xmlns:a16="http://schemas.microsoft.com/office/drawing/2014/main" id="{75D3A84E-E13C-4077-9380-6B877AB36B3C}"/>
              </a:ext>
            </a:extLst>
          </p:cNvPr>
          <p:cNvPicPr>
            <a:picLocks noChangeAspect="1"/>
          </p:cNvPicPr>
          <p:nvPr/>
        </p:nvPicPr>
        <p:blipFill>
          <a:blip r:embed="rId2"/>
          <a:stretch>
            <a:fillRect/>
          </a:stretch>
        </p:blipFill>
        <p:spPr>
          <a:xfrm>
            <a:off x="1201050" y="554670"/>
            <a:ext cx="4894950" cy="2272035"/>
          </a:xfrm>
          <a:prstGeom prst="rect">
            <a:avLst/>
          </a:prstGeom>
        </p:spPr>
      </p:pic>
      <p:pic>
        <p:nvPicPr>
          <p:cNvPr id="7" name="Picture 6">
            <a:extLst>
              <a:ext uri="{FF2B5EF4-FFF2-40B4-BE49-F238E27FC236}">
                <a16:creationId xmlns:a16="http://schemas.microsoft.com/office/drawing/2014/main" id="{3093077F-4B9E-498E-A3B2-E626FFFF606B}"/>
              </a:ext>
            </a:extLst>
          </p:cNvPr>
          <p:cNvPicPr>
            <a:picLocks noChangeAspect="1"/>
          </p:cNvPicPr>
          <p:nvPr/>
        </p:nvPicPr>
        <p:blipFill>
          <a:blip r:embed="rId3"/>
          <a:stretch>
            <a:fillRect/>
          </a:stretch>
        </p:blipFill>
        <p:spPr>
          <a:xfrm>
            <a:off x="5754286" y="3016250"/>
            <a:ext cx="3567267" cy="3753862"/>
          </a:xfrm>
          <a:prstGeom prst="rect">
            <a:avLst/>
          </a:prstGeom>
        </p:spPr>
      </p:pic>
    </p:spTree>
    <p:extLst>
      <p:ext uri="{BB962C8B-B14F-4D97-AF65-F5344CB8AC3E}">
        <p14:creationId xmlns:p14="http://schemas.microsoft.com/office/powerpoint/2010/main" val="2009594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13535-D32B-4396-97AB-4357AA2D0A95}"/>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94800F96-2434-4EA2-81A2-AFBA6AC96B47}"/>
              </a:ext>
            </a:extLst>
          </p:cNvPr>
          <p:cNvSpPr>
            <a:spLocks noGrp="1"/>
          </p:cNvSpPr>
          <p:nvPr>
            <p:ph idx="1"/>
          </p:nvPr>
        </p:nvSpPr>
        <p:spPr>
          <a:xfrm>
            <a:off x="838200" y="550415"/>
            <a:ext cx="11057878" cy="6027937"/>
          </a:xfrm>
        </p:spPr>
        <p:txBody>
          <a:bodyPr/>
          <a:lstStyle/>
          <a:p>
            <a:pPr marL="514350" indent="-514350" algn="l">
              <a:buFont typeface="+mj-lt"/>
              <a:buAutoNum type="arabicPeriod" startAt="6"/>
            </a:pPr>
            <a:r>
              <a:rPr lang="en-US" b="0" i="0" dirty="0">
                <a:effectLst/>
                <a:latin typeface="-apple-system"/>
              </a:rPr>
              <a:t>Iterate through the list, ['Python', '</a:t>
            </a:r>
            <a:r>
              <a:rPr lang="en-US" b="0" i="0" dirty="0" err="1">
                <a:effectLst/>
                <a:latin typeface="-apple-system"/>
              </a:rPr>
              <a:t>Numpy</a:t>
            </a:r>
            <a:r>
              <a:rPr lang="en-US" b="0" i="0" dirty="0">
                <a:effectLst/>
                <a:latin typeface="-apple-system"/>
              </a:rPr>
              <a:t>','</a:t>
            </a:r>
            <a:r>
              <a:rPr lang="en-US" b="0" i="0" dirty="0" err="1">
                <a:effectLst/>
                <a:latin typeface="-apple-system"/>
              </a:rPr>
              <a:t>Pandas','Django</a:t>
            </a:r>
            <a:r>
              <a:rPr lang="en-US" b="0" i="0" dirty="0">
                <a:effectLst/>
                <a:latin typeface="-apple-system"/>
              </a:rPr>
              <a:t>', 'Flask'] using a for loop and print out the items.</a:t>
            </a:r>
          </a:p>
          <a:p>
            <a:pPr marL="514350" indent="-514350" algn="l">
              <a:buFont typeface="+mj-lt"/>
              <a:buAutoNum type="arabicPeriod" startAt="6"/>
            </a:pPr>
            <a:r>
              <a:rPr lang="en-US" b="0" i="0" dirty="0">
                <a:effectLst/>
                <a:latin typeface="-apple-system"/>
              </a:rPr>
              <a:t>Use for loop to iterate from 0 to 100 and print only even numbers</a:t>
            </a:r>
          </a:p>
          <a:p>
            <a:pPr marL="514350" indent="-514350" algn="l">
              <a:buFont typeface="+mj-lt"/>
              <a:buAutoNum type="arabicPeriod" startAt="6"/>
            </a:pPr>
            <a:r>
              <a:rPr lang="en-US" b="0" i="0" dirty="0">
                <a:effectLst/>
                <a:latin typeface="-apple-system"/>
              </a:rPr>
              <a:t>Use for loop to iterate from 0 to 100 and print only odd numbers</a:t>
            </a:r>
          </a:p>
        </p:txBody>
      </p:sp>
    </p:spTree>
    <p:extLst>
      <p:ext uri="{BB962C8B-B14F-4D97-AF65-F5344CB8AC3E}">
        <p14:creationId xmlns:p14="http://schemas.microsoft.com/office/powerpoint/2010/main" val="36136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3A541-B0FF-4ACD-B842-A9FE9366F8D3}"/>
              </a:ext>
            </a:extLst>
          </p:cNvPr>
          <p:cNvSpPr>
            <a:spLocks noGrp="1"/>
          </p:cNvSpPr>
          <p:nvPr>
            <p:ph type="title"/>
          </p:nvPr>
        </p:nvSpPr>
        <p:spPr/>
        <p:txBody>
          <a:bodyPr/>
          <a:lstStyle/>
          <a:p>
            <a:r>
              <a:rPr lang="en-US" b="1" i="0" dirty="0">
                <a:effectLst/>
                <a:latin typeface="-apple-system"/>
              </a:rPr>
              <a:t>Loops</a:t>
            </a:r>
            <a:endParaRPr lang="en-US" dirty="0"/>
          </a:p>
        </p:txBody>
      </p:sp>
      <p:sp>
        <p:nvSpPr>
          <p:cNvPr id="3" name="Content Placeholder 2">
            <a:extLst>
              <a:ext uri="{FF2B5EF4-FFF2-40B4-BE49-F238E27FC236}">
                <a16:creationId xmlns:a16="http://schemas.microsoft.com/office/drawing/2014/main" id="{1B73A7B5-D250-413A-A9B6-9FEBC589EB52}"/>
              </a:ext>
            </a:extLst>
          </p:cNvPr>
          <p:cNvSpPr>
            <a:spLocks noGrp="1"/>
          </p:cNvSpPr>
          <p:nvPr>
            <p:ph idx="1"/>
          </p:nvPr>
        </p:nvSpPr>
        <p:spPr/>
        <p:txBody>
          <a:bodyPr/>
          <a:lstStyle/>
          <a:p>
            <a:r>
              <a:rPr lang="en-US" b="0" i="0" dirty="0">
                <a:effectLst/>
                <a:latin typeface="-apple-system"/>
              </a:rPr>
              <a:t>Life is full of routines. In programming we also do lots of repetitive tasks. In order to handle repetitive task programming languages use loops. Python programming language also provides the following types of two loops:</a:t>
            </a:r>
          </a:p>
          <a:p>
            <a:pPr marL="0" indent="0">
              <a:buNone/>
            </a:pPr>
            <a:endParaRPr lang="en-US" b="0" i="0" dirty="0">
              <a:effectLst/>
              <a:latin typeface="-apple-system"/>
            </a:endParaRPr>
          </a:p>
          <a:p>
            <a:pPr algn="l">
              <a:buFont typeface="+mj-lt"/>
              <a:buAutoNum type="arabicPeriod"/>
            </a:pPr>
            <a:r>
              <a:rPr lang="en-US" b="0" i="0" dirty="0">
                <a:effectLst/>
                <a:latin typeface="-apple-system"/>
              </a:rPr>
              <a:t>while loop</a:t>
            </a:r>
          </a:p>
          <a:p>
            <a:pPr algn="l">
              <a:buFont typeface="+mj-lt"/>
              <a:buAutoNum type="arabicPeriod"/>
            </a:pPr>
            <a:r>
              <a:rPr lang="en-US" b="0" i="0" dirty="0">
                <a:effectLst/>
                <a:latin typeface="-apple-system"/>
              </a:rPr>
              <a:t>for loop</a:t>
            </a:r>
          </a:p>
        </p:txBody>
      </p:sp>
    </p:spTree>
    <p:extLst>
      <p:ext uri="{BB962C8B-B14F-4D97-AF65-F5344CB8AC3E}">
        <p14:creationId xmlns:p14="http://schemas.microsoft.com/office/powerpoint/2010/main" val="1005536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7CF40-6981-4871-B1A8-245E635DEF6A}"/>
              </a:ext>
            </a:extLst>
          </p:cNvPr>
          <p:cNvSpPr>
            <a:spLocks noGrp="1"/>
          </p:cNvSpPr>
          <p:nvPr>
            <p:ph type="title"/>
          </p:nvPr>
        </p:nvSpPr>
        <p:spPr/>
        <p:txBody>
          <a:bodyPr/>
          <a:lstStyle/>
          <a:p>
            <a:r>
              <a:rPr lang="en-US" b="1" i="0" dirty="0">
                <a:effectLst/>
                <a:latin typeface="-apple-system"/>
              </a:rPr>
              <a:t>Exercises: Level 2</a:t>
            </a:r>
            <a:endParaRPr lang="en-US" dirty="0"/>
          </a:p>
        </p:txBody>
      </p:sp>
      <p:sp>
        <p:nvSpPr>
          <p:cNvPr id="3" name="Content Placeholder 2">
            <a:extLst>
              <a:ext uri="{FF2B5EF4-FFF2-40B4-BE49-F238E27FC236}">
                <a16:creationId xmlns:a16="http://schemas.microsoft.com/office/drawing/2014/main" id="{D506DEDF-D679-42F4-8FA8-6DEFACB207F4}"/>
              </a:ext>
            </a:extLst>
          </p:cNvPr>
          <p:cNvSpPr>
            <a:spLocks noGrp="1"/>
          </p:cNvSpPr>
          <p:nvPr>
            <p:ph idx="1"/>
          </p:nvPr>
        </p:nvSpPr>
        <p:spPr/>
        <p:txBody>
          <a:bodyPr/>
          <a:lstStyle/>
          <a:p>
            <a:pPr algn="l">
              <a:buFont typeface="+mj-lt"/>
              <a:buAutoNum type="arabicPeriod"/>
            </a:pPr>
            <a:r>
              <a:rPr lang="en-US" b="0" i="0" dirty="0">
                <a:effectLst/>
                <a:latin typeface="-apple-system"/>
              </a:rPr>
              <a:t>   Use for loop to iterate from 0 to 100 and print the sum of all          numbers.</a:t>
            </a:r>
          </a:p>
          <a:p>
            <a:pPr algn="l">
              <a:buFont typeface="+mj-lt"/>
              <a:buAutoNum type="arabicPeriod"/>
            </a:pPr>
            <a:endParaRPr lang="en-US" dirty="0">
              <a:latin typeface="-apple-system"/>
            </a:endParaRPr>
          </a:p>
          <a:p>
            <a:pPr algn="l">
              <a:buFont typeface="+mj-lt"/>
              <a:buAutoNum type="arabicPeriod"/>
            </a:pPr>
            <a:endParaRPr lang="en-US" b="0" i="0" dirty="0">
              <a:effectLst/>
              <a:latin typeface="-apple-system"/>
            </a:endParaRPr>
          </a:p>
          <a:p>
            <a:pPr marL="514350" indent="-514350" algn="l">
              <a:buFont typeface="+mj-lt"/>
              <a:buAutoNum type="arabicPeriod"/>
            </a:pPr>
            <a:r>
              <a:rPr lang="en-US" b="0" i="0" dirty="0">
                <a:effectLst/>
                <a:latin typeface="-apple-system"/>
              </a:rPr>
              <a:t>Use for loop to iterate from 0 to 100 and print the sum of all evens and the sum of all odds.</a:t>
            </a:r>
          </a:p>
          <a:p>
            <a:pPr marL="0" indent="0">
              <a:buNone/>
            </a:pPr>
            <a:endParaRPr lang="en-US" dirty="0"/>
          </a:p>
        </p:txBody>
      </p:sp>
      <p:pic>
        <p:nvPicPr>
          <p:cNvPr id="5" name="Picture 4">
            <a:extLst>
              <a:ext uri="{FF2B5EF4-FFF2-40B4-BE49-F238E27FC236}">
                <a16:creationId xmlns:a16="http://schemas.microsoft.com/office/drawing/2014/main" id="{91FD74EE-4E34-4273-9252-9EECBB7ACE62}"/>
              </a:ext>
            </a:extLst>
          </p:cNvPr>
          <p:cNvPicPr>
            <a:picLocks noChangeAspect="1"/>
          </p:cNvPicPr>
          <p:nvPr/>
        </p:nvPicPr>
        <p:blipFill>
          <a:blip r:embed="rId2"/>
          <a:stretch>
            <a:fillRect/>
          </a:stretch>
        </p:blipFill>
        <p:spPr>
          <a:xfrm>
            <a:off x="1103172" y="2714955"/>
            <a:ext cx="4817522" cy="871623"/>
          </a:xfrm>
          <a:prstGeom prst="rect">
            <a:avLst/>
          </a:prstGeom>
        </p:spPr>
      </p:pic>
      <p:pic>
        <p:nvPicPr>
          <p:cNvPr id="7" name="Picture 6">
            <a:extLst>
              <a:ext uri="{FF2B5EF4-FFF2-40B4-BE49-F238E27FC236}">
                <a16:creationId xmlns:a16="http://schemas.microsoft.com/office/drawing/2014/main" id="{B27A2988-76AC-441E-9E10-2D805ADDC80A}"/>
              </a:ext>
            </a:extLst>
          </p:cNvPr>
          <p:cNvPicPr>
            <a:picLocks noChangeAspect="1"/>
          </p:cNvPicPr>
          <p:nvPr/>
        </p:nvPicPr>
        <p:blipFill>
          <a:blip r:embed="rId3"/>
          <a:stretch>
            <a:fillRect/>
          </a:stretch>
        </p:blipFill>
        <p:spPr>
          <a:xfrm>
            <a:off x="1103172" y="4900963"/>
            <a:ext cx="8568575" cy="993809"/>
          </a:xfrm>
          <a:prstGeom prst="rect">
            <a:avLst/>
          </a:prstGeom>
        </p:spPr>
      </p:pic>
    </p:spTree>
    <p:extLst>
      <p:ext uri="{BB962C8B-B14F-4D97-AF65-F5344CB8AC3E}">
        <p14:creationId xmlns:p14="http://schemas.microsoft.com/office/powerpoint/2010/main" val="3546732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552D-4C30-4B72-894B-B1D774183AE4}"/>
              </a:ext>
            </a:extLst>
          </p:cNvPr>
          <p:cNvSpPr>
            <a:spLocks noGrp="1"/>
          </p:cNvSpPr>
          <p:nvPr>
            <p:ph type="title"/>
          </p:nvPr>
        </p:nvSpPr>
        <p:spPr>
          <a:xfrm>
            <a:off x="838200" y="0"/>
            <a:ext cx="10515600" cy="1325563"/>
          </a:xfrm>
        </p:spPr>
        <p:txBody>
          <a:bodyPr/>
          <a:lstStyle/>
          <a:p>
            <a:r>
              <a:rPr lang="en-US" b="1" i="0" dirty="0">
                <a:effectLst/>
                <a:latin typeface="-apple-system"/>
              </a:rPr>
              <a:t>Exercises: Level 3</a:t>
            </a:r>
            <a:endParaRPr lang="en-US" dirty="0"/>
          </a:p>
        </p:txBody>
      </p:sp>
      <p:sp>
        <p:nvSpPr>
          <p:cNvPr id="3" name="Content Placeholder 2">
            <a:extLst>
              <a:ext uri="{FF2B5EF4-FFF2-40B4-BE49-F238E27FC236}">
                <a16:creationId xmlns:a16="http://schemas.microsoft.com/office/drawing/2014/main" id="{D80A18B3-DA3F-4579-A8B1-9439F3090A54}"/>
              </a:ext>
            </a:extLst>
          </p:cNvPr>
          <p:cNvSpPr>
            <a:spLocks noGrp="1"/>
          </p:cNvSpPr>
          <p:nvPr>
            <p:ph idx="1"/>
          </p:nvPr>
        </p:nvSpPr>
        <p:spPr>
          <a:xfrm>
            <a:off x="674703" y="1162976"/>
            <a:ext cx="11265763" cy="5566298"/>
          </a:xfrm>
        </p:spPr>
        <p:txBody>
          <a:bodyPr/>
          <a:lstStyle/>
          <a:p>
            <a:pPr algn="l">
              <a:buFont typeface="+mj-lt"/>
              <a:buAutoNum type="arabicPeriod"/>
            </a:pPr>
            <a:r>
              <a:rPr lang="en-US" b="0" i="0" dirty="0">
                <a:effectLst/>
                <a:latin typeface="-apple-system"/>
              </a:rPr>
              <a:t>Go to the data folder and use the </a:t>
            </a:r>
            <a:r>
              <a:rPr lang="en-US" b="0" i="0" u="none" strike="noStrike" dirty="0">
                <a:effectLst/>
                <a:latin typeface="-apple-system"/>
                <a:hlinkClick r:id="rId2">
                  <a:extLst>
                    <a:ext uri="{A12FA001-AC4F-418D-AE19-62706E023703}">
                      <ahyp:hlinkClr xmlns:ahyp="http://schemas.microsoft.com/office/drawing/2018/hyperlinkcolor" val="tx"/>
                    </a:ext>
                  </a:extLst>
                </a:hlinkClick>
              </a:rPr>
              <a:t>countries.py</a:t>
            </a:r>
            <a:r>
              <a:rPr lang="en-US" b="0" i="0" dirty="0">
                <a:effectLst/>
                <a:latin typeface="-apple-system"/>
              </a:rPr>
              <a:t> file. Loop through the countries and extract all the countries containing the word </a:t>
            </a:r>
            <a:r>
              <a:rPr lang="en-US" b="0" i="1" dirty="0">
                <a:effectLst/>
                <a:latin typeface="-apple-system"/>
              </a:rPr>
              <a:t>land</a:t>
            </a:r>
            <a:r>
              <a:rPr lang="en-US" b="0" i="0" dirty="0">
                <a:effectLst/>
                <a:latin typeface="-apple-system"/>
              </a:rPr>
              <a:t>.</a:t>
            </a:r>
          </a:p>
          <a:p>
            <a:pPr algn="l">
              <a:buFont typeface="+mj-lt"/>
              <a:buAutoNum type="arabicPeriod"/>
            </a:pPr>
            <a:r>
              <a:rPr lang="en-US" b="0" i="0" dirty="0">
                <a:effectLst/>
                <a:latin typeface="-apple-system"/>
              </a:rPr>
              <a:t>This is a fruit list, ['banana', 'orange', 'mango', 'lemon'] reverse the order using loop.</a:t>
            </a:r>
          </a:p>
          <a:p>
            <a:pPr algn="l">
              <a:buFont typeface="+mj-lt"/>
              <a:buAutoNum type="arabicPeriod"/>
            </a:pPr>
            <a:r>
              <a:rPr lang="en-US" b="0" i="0" dirty="0">
                <a:effectLst/>
                <a:latin typeface="-apple-system"/>
              </a:rPr>
              <a:t>Go to the data folder and use the </a:t>
            </a:r>
            <a:r>
              <a:rPr lang="en-US" b="0" i="0" u="none" strike="noStrike" dirty="0">
                <a:effectLst/>
                <a:latin typeface="-apple-system"/>
                <a:hlinkClick r:id="rId3">
                  <a:extLst>
                    <a:ext uri="{A12FA001-AC4F-418D-AE19-62706E023703}">
                      <ahyp:hlinkClr xmlns:ahyp="http://schemas.microsoft.com/office/drawing/2018/hyperlinkcolor" val="tx"/>
                    </a:ext>
                  </a:extLst>
                </a:hlinkClick>
              </a:rPr>
              <a:t>countries_data.py</a:t>
            </a:r>
            <a:r>
              <a:rPr lang="en-US" b="0" i="0" dirty="0">
                <a:effectLst/>
                <a:latin typeface="-apple-system"/>
              </a:rPr>
              <a:t> file.</a:t>
            </a:r>
          </a:p>
          <a:p>
            <a:pPr marL="742950" lvl="1" indent="-285750" algn="l">
              <a:buFont typeface="+mj-lt"/>
              <a:buAutoNum type="arabicPeriod"/>
            </a:pPr>
            <a:r>
              <a:rPr lang="en-US" b="0" i="0" dirty="0">
                <a:effectLst/>
                <a:latin typeface="-apple-system"/>
              </a:rPr>
              <a:t>What are the total number of languages in the data</a:t>
            </a:r>
          </a:p>
          <a:p>
            <a:pPr marL="742950" lvl="1" indent="-285750" algn="l">
              <a:buFont typeface="+mj-lt"/>
              <a:buAutoNum type="arabicPeriod"/>
            </a:pPr>
            <a:r>
              <a:rPr lang="en-US" b="0" i="0" dirty="0">
                <a:effectLst/>
                <a:latin typeface="-apple-system"/>
              </a:rPr>
              <a:t>Find the ten most spoken languages from the data</a:t>
            </a:r>
          </a:p>
          <a:p>
            <a:pPr marL="742950" lvl="1" indent="-285750" algn="l">
              <a:buFont typeface="+mj-lt"/>
              <a:buAutoNum type="arabicPeriod"/>
            </a:pPr>
            <a:r>
              <a:rPr lang="en-US" b="0" i="0" dirty="0">
                <a:effectLst/>
                <a:latin typeface="-apple-system"/>
              </a:rPr>
              <a:t>Find the 10 most populated countries in the world</a:t>
            </a:r>
          </a:p>
        </p:txBody>
      </p:sp>
    </p:spTree>
    <p:extLst>
      <p:ext uri="{BB962C8B-B14F-4D97-AF65-F5344CB8AC3E}">
        <p14:creationId xmlns:p14="http://schemas.microsoft.com/office/powerpoint/2010/main" val="2302542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8AA3D-C9F2-4DEC-917B-3CAD07BA0E9E}"/>
              </a:ext>
            </a:extLst>
          </p:cNvPr>
          <p:cNvSpPr>
            <a:spLocks noGrp="1"/>
          </p:cNvSpPr>
          <p:nvPr>
            <p:ph type="title"/>
          </p:nvPr>
        </p:nvSpPr>
        <p:spPr/>
        <p:txBody>
          <a:bodyPr/>
          <a:lstStyle/>
          <a:p>
            <a:r>
              <a:rPr lang="en-US" b="1" i="0" dirty="0">
                <a:effectLst/>
                <a:latin typeface="-apple-system"/>
              </a:rPr>
              <a:t>While Loop</a:t>
            </a:r>
            <a:endParaRPr lang="en-US" dirty="0"/>
          </a:p>
        </p:txBody>
      </p:sp>
      <p:sp>
        <p:nvSpPr>
          <p:cNvPr id="3" name="Content Placeholder 2">
            <a:extLst>
              <a:ext uri="{FF2B5EF4-FFF2-40B4-BE49-F238E27FC236}">
                <a16:creationId xmlns:a16="http://schemas.microsoft.com/office/drawing/2014/main" id="{B37B2AC5-C5C8-47E8-BF63-0726CB330A46}"/>
              </a:ext>
            </a:extLst>
          </p:cNvPr>
          <p:cNvSpPr>
            <a:spLocks noGrp="1"/>
          </p:cNvSpPr>
          <p:nvPr>
            <p:ph idx="1"/>
          </p:nvPr>
        </p:nvSpPr>
        <p:spPr/>
        <p:txBody>
          <a:bodyPr/>
          <a:lstStyle/>
          <a:p>
            <a:r>
              <a:rPr lang="en-US" b="0" i="0" dirty="0">
                <a:effectLst/>
                <a:latin typeface="-apple-system"/>
              </a:rPr>
              <a:t>We use the reserved word </a:t>
            </a:r>
            <a:r>
              <a:rPr lang="en-US" b="0" i="1" dirty="0">
                <a:effectLst/>
                <a:latin typeface="-apple-system"/>
              </a:rPr>
              <a:t>while</a:t>
            </a:r>
            <a:r>
              <a:rPr lang="en-US" b="0" i="0" dirty="0">
                <a:effectLst/>
                <a:latin typeface="-apple-system"/>
              </a:rPr>
              <a:t> to make a while loop. It is used to execute a block of statements repeatedly until a given condition is satisfied. When the condition becomes false, the lines of code after the loop will be continued to be executed.</a:t>
            </a:r>
            <a:endParaRPr lang="en-US" dirty="0"/>
          </a:p>
        </p:txBody>
      </p:sp>
      <p:pic>
        <p:nvPicPr>
          <p:cNvPr id="7" name="Picture 6">
            <a:extLst>
              <a:ext uri="{FF2B5EF4-FFF2-40B4-BE49-F238E27FC236}">
                <a16:creationId xmlns:a16="http://schemas.microsoft.com/office/drawing/2014/main" id="{1DDB6037-E0E9-45C7-AC1D-6540583DB7DB}"/>
              </a:ext>
            </a:extLst>
          </p:cNvPr>
          <p:cNvPicPr>
            <a:picLocks noChangeAspect="1"/>
          </p:cNvPicPr>
          <p:nvPr/>
        </p:nvPicPr>
        <p:blipFill>
          <a:blip r:embed="rId2"/>
          <a:stretch>
            <a:fillRect/>
          </a:stretch>
        </p:blipFill>
        <p:spPr>
          <a:xfrm>
            <a:off x="1500941" y="3565150"/>
            <a:ext cx="4917614" cy="2689032"/>
          </a:xfrm>
          <a:prstGeom prst="rect">
            <a:avLst/>
          </a:prstGeom>
        </p:spPr>
      </p:pic>
    </p:spTree>
    <p:extLst>
      <p:ext uri="{BB962C8B-B14F-4D97-AF65-F5344CB8AC3E}">
        <p14:creationId xmlns:p14="http://schemas.microsoft.com/office/powerpoint/2010/main" val="1503394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ECE63-3088-4912-B530-F303714C92FA}"/>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7FFDF497-D0D1-4161-8DFD-C7601FDD1C8D}"/>
              </a:ext>
            </a:extLst>
          </p:cNvPr>
          <p:cNvSpPr>
            <a:spLocks noGrp="1"/>
          </p:cNvSpPr>
          <p:nvPr>
            <p:ph idx="1"/>
          </p:nvPr>
        </p:nvSpPr>
        <p:spPr>
          <a:xfrm>
            <a:off x="838200" y="195308"/>
            <a:ext cx="11262064" cy="6578353"/>
          </a:xfrm>
        </p:spPr>
        <p:txBody>
          <a:bodyPr/>
          <a:lstStyle/>
          <a:p>
            <a:r>
              <a:rPr lang="en-US" b="0" i="0" dirty="0">
                <a:effectLst/>
                <a:latin typeface="-apple-system"/>
              </a:rPr>
              <a:t>In the above while loop, the condition becomes false when count is 5. That is when the loop stops. If we are interested to run block of code once the condition is no longer true, we can use </a:t>
            </a:r>
            <a:r>
              <a:rPr lang="en-US" b="0" i="1" dirty="0">
                <a:effectLst/>
                <a:latin typeface="-apple-system"/>
              </a:rPr>
              <a:t>else</a:t>
            </a:r>
            <a:r>
              <a:rPr lang="en-US" b="0" i="0" dirty="0">
                <a:effectLst/>
                <a:latin typeface="-apple-system"/>
              </a:rPr>
              <a:t>.</a:t>
            </a:r>
          </a:p>
          <a:p>
            <a:endParaRPr lang="en-US" dirty="0">
              <a:latin typeface="-apple-system"/>
            </a:endParaRPr>
          </a:p>
          <a:p>
            <a:endParaRPr lang="en-US" dirty="0">
              <a:latin typeface="-apple-system"/>
            </a:endParaRPr>
          </a:p>
          <a:p>
            <a:endParaRPr lang="en-US" dirty="0">
              <a:latin typeface="-apple-system"/>
            </a:endParaRPr>
          </a:p>
          <a:p>
            <a:endParaRPr lang="en-US" dirty="0">
              <a:latin typeface="-apple-system"/>
            </a:endParaRPr>
          </a:p>
          <a:p>
            <a:endParaRPr lang="en-US" dirty="0">
              <a:latin typeface="-apple-system"/>
            </a:endParaRPr>
          </a:p>
          <a:p>
            <a:endParaRPr lang="en-US" dirty="0">
              <a:latin typeface="-apple-system"/>
            </a:endParaRPr>
          </a:p>
          <a:p>
            <a:r>
              <a:rPr lang="en-US" b="0" i="0" dirty="0">
                <a:effectLst/>
                <a:latin typeface="-apple-system"/>
              </a:rPr>
              <a:t>The above loop condition will be false when count is 5 and the loop stops, and execution starts the else statement. As a result 5 will be printed.</a:t>
            </a:r>
            <a:endParaRPr lang="en-US" dirty="0"/>
          </a:p>
        </p:txBody>
      </p:sp>
      <p:pic>
        <p:nvPicPr>
          <p:cNvPr id="5" name="Picture 4">
            <a:extLst>
              <a:ext uri="{FF2B5EF4-FFF2-40B4-BE49-F238E27FC236}">
                <a16:creationId xmlns:a16="http://schemas.microsoft.com/office/drawing/2014/main" id="{87C76EA7-5CAE-49AF-9A2F-19FF7B40460C}"/>
              </a:ext>
            </a:extLst>
          </p:cNvPr>
          <p:cNvPicPr>
            <a:picLocks noChangeAspect="1"/>
          </p:cNvPicPr>
          <p:nvPr/>
        </p:nvPicPr>
        <p:blipFill>
          <a:blip r:embed="rId2"/>
          <a:stretch>
            <a:fillRect/>
          </a:stretch>
        </p:blipFill>
        <p:spPr>
          <a:xfrm>
            <a:off x="959600" y="1547326"/>
            <a:ext cx="4375880" cy="2942402"/>
          </a:xfrm>
          <a:prstGeom prst="rect">
            <a:avLst/>
          </a:prstGeom>
        </p:spPr>
      </p:pic>
    </p:spTree>
    <p:extLst>
      <p:ext uri="{BB962C8B-B14F-4D97-AF65-F5344CB8AC3E}">
        <p14:creationId xmlns:p14="http://schemas.microsoft.com/office/powerpoint/2010/main" val="3434872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A3148-B7B5-45E6-A717-C1F0E9E56E2D}"/>
              </a:ext>
            </a:extLst>
          </p:cNvPr>
          <p:cNvSpPr>
            <a:spLocks noGrp="1"/>
          </p:cNvSpPr>
          <p:nvPr>
            <p:ph type="title"/>
          </p:nvPr>
        </p:nvSpPr>
        <p:spPr/>
        <p:txBody>
          <a:bodyPr/>
          <a:lstStyle/>
          <a:p>
            <a:r>
              <a:rPr lang="en-US" b="1" i="0" dirty="0">
                <a:effectLst/>
                <a:latin typeface="-apple-system"/>
              </a:rPr>
              <a:t>Break and Continue</a:t>
            </a:r>
            <a:endParaRPr lang="en-US" dirty="0"/>
          </a:p>
        </p:txBody>
      </p:sp>
      <p:sp>
        <p:nvSpPr>
          <p:cNvPr id="3" name="Content Placeholder 2">
            <a:extLst>
              <a:ext uri="{FF2B5EF4-FFF2-40B4-BE49-F238E27FC236}">
                <a16:creationId xmlns:a16="http://schemas.microsoft.com/office/drawing/2014/main" id="{EDE7DC95-2D20-4E1A-B1DF-A04B96F4EB57}"/>
              </a:ext>
            </a:extLst>
          </p:cNvPr>
          <p:cNvSpPr>
            <a:spLocks noGrp="1"/>
          </p:cNvSpPr>
          <p:nvPr>
            <p:ph idx="1"/>
          </p:nvPr>
        </p:nvSpPr>
        <p:spPr>
          <a:xfrm>
            <a:off x="838200" y="1825624"/>
            <a:ext cx="11146654" cy="4797117"/>
          </a:xfrm>
        </p:spPr>
        <p:txBody>
          <a:bodyPr>
            <a:normAutofit/>
          </a:bodyPr>
          <a:lstStyle/>
          <a:p>
            <a:r>
              <a:rPr lang="en-US" b="0" i="0" dirty="0">
                <a:effectLst/>
                <a:latin typeface="-apple-system"/>
              </a:rPr>
              <a:t>Break: We use break when we like to get out of or stop the loop.</a:t>
            </a:r>
          </a:p>
          <a:p>
            <a:endParaRPr lang="en-US" dirty="0">
              <a:latin typeface="-apple-system"/>
            </a:endParaRPr>
          </a:p>
          <a:p>
            <a:endParaRPr lang="en-US" b="0" i="0" dirty="0">
              <a:effectLst/>
              <a:latin typeface="-apple-system"/>
            </a:endParaRPr>
          </a:p>
          <a:p>
            <a:endParaRPr lang="en-US" dirty="0">
              <a:latin typeface="-apple-system"/>
            </a:endParaRPr>
          </a:p>
          <a:p>
            <a:endParaRPr lang="en-US" b="0" i="0" dirty="0">
              <a:effectLst/>
              <a:latin typeface="-apple-system"/>
            </a:endParaRPr>
          </a:p>
          <a:p>
            <a:endParaRPr lang="en-US" dirty="0">
              <a:latin typeface="-apple-system"/>
            </a:endParaRPr>
          </a:p>
          <a:p>
            <a:endParaRPr lang="en-US" b="0" i="0" dirty="0">
              <a:effectLst/>
              <a:latin typeface="-apple-system"/>
            </a:endParaRPr>
          </a:p>
          <a:p>
            <a:endParaRPr lang="en-US" dirty="0">
              <a:latin typeface="-apple-system"/>
            </a:endParaRPr>
          </a:p>
          <a:p>
            <a:r>
              <a:rPr lang="en-US" b="0" i="0" dirty="0">
                <a:effectLst/>
                <a:latin typeface="-apple-system"/>
              </a:rPr>
              <a:t>The above while loop only prints 0, 1, 2, but when it reaches 3 it stops.</a:t>
            </a:r>
          </a:p>
        </p:txBody>
      </p:sp>
      <p:pic>
        <p:nvPicPr>
          <p:cNvPr id="7" name="Picture 6">
            <a:extLst>
              <a:ext uri="{FF2B5EF4-FFF2-40B4-BE49-F238E27FC236}">
                <a16:creationId xmlns:a16="http://schemas.microsoft.com/office/drawing/2014/main" id="{144DD1C8-FF97-49D2-982C-AFD3B7EDB641}"/>
              </a:ext>
            </a:extLst>
          </p:cNvPr>
          <p:cNvPicPr>
            <a:picLocks noChangeAspect="1"/>
          </p:cNvPicPr>
          <p:nvPr/>
        </p:nvPicPr>
        <p:blipFill>
          <a:blip r:embed="rId2"/>
          <a:stretch>
            <a:fillRect/>
          </a:stretch>
        </p:blipFill>
        <p:spPr>
          <a:xfrm>
            <a:off x="687280" y="2479961"/>
            <a:ext cx="5335473" cy="3042156"/>
          </a:xfrm>
          <a:prstGeom prst="rect">
            <a:avLst/>
          </a:prstGeom>
        </p:spPr>
      </p:pic>
      <p:pic>
        <p:nvPicPr>
          <p:cNvPr id="9" name="Picture 8">
            <a:extLst>
              <a:ext uri="{FF2B5EF4-FFF2-40B4-BE49-F238E27FC236}">
                <a16:creationId xmlns:a16="http://schemas.microsoft.com/office/drawing/2014/main" id="{2597A3B2-851C-43A2-B204-DFDF93AD68A6}"/>
              </a:ext>
            </a:extLst>
          </p:cNvPr>
          <p:cNvPicPr>
            <a:picLocks noChangeAspect="1"/>
          </p:cNvPicPr>
          <p:nvPr/>
        </p:nvPicPr>
        <p:blipFill>
          <a:blip r:embed="rId3"/>
          <a:stretch>
            <a:fillRect/>
          </a:stretch>
        </p:blipFill>
        <p:spPr>
          <a:xfrm>
            <a:off x="6095999" y="2284446"/>
            <a:ext cx="5186779" cy="3416689"/>
          </a:xfrm>
          <a:prstGeom prst="rect">
            <a:avLst/>
          </a:prstGeom>
        </p:spPr>
      </p:pic>
    </p:spTree>
    <p:extLst>
      <p:ext uri="{BB962C8B-B14F-4D97-AF65-F5344CB8AC3E}">
        <p14:creationId xmlns:p14="http://schemas.microsoft.com/office/powerpoint/2010/main" val="3504582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3F7F1-FA1C-44A3-B7F0-65D5A523C741}"/>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7E6BE969-E872-4EE8-BF96-61D7055EBF85}"/>
              </a:ext>
            </a:extLst>
          </p:cNvPr>
          <p:cNvSpPr>
            <a:spLocks noGrp="1"/>
          </p:cNvSpPr>
          <p:nvPr>
            <p:ph idx="1"/>
          </p:nvPr>
        </p:nvSpPr>
        <p:spPr>
          <a:xfrm>
            <a:off x="838199" y="159798"/>
            <a:ext cx="11182165" cy="6542843"/>
          </a:xfrm>
        </p:spPr>
        <p:txBody>
          <a:bodyPr/>
          <a:lstStyle/>
          <a:p>
            <a:r>
              <a:rPr lang="en-US" b="0" i="0" dirty="0">
                <a:effectLst/>
                <a:latin typeface="-apple-system"/>
              </a:rPr>
              <a:t>Continue: With the continue statement we can skip the current iteration, and continue with the next:</a:t>
            </a:r>
          </a:p>
          <a:p>
            <a:endParaRPr lang="en-US" dirty="0">
              <a:latin typeface="-apple-system"/>
            </a:endParaRPr>
          </a:p>
          <a:p>
            <a:endParaRPr lang="en-US" b="0" i="0" dirty="0">
              <a:effectLst/>
              <a:latin typeface="-apple-system"/>
            </a:endParaRPr>
          </a:p>
          <a:p>
            <a:endParaRPr lang="en-US" dirty="0">
              <a:latin typeface="-apple-system"/>
            </a:endParaRPr>
          </a:p>
          <a:p>
            <a:endParaRPr lang="en-US" b="0" i="0" dirty="0">
              <a:effectLst/>
              <a:latin typeface="-apple-system"/>
            </a:endParaRPr>
          </a:p>
          <a:p>
            <a:endParaRPr lang="en-US" dirty="0">
              <a:latin typeface="-apple-system"/>
            </a:endParaRPr>
          </a:p>
          <a:p>
            <a:endParaRPr lang="en-US" b="0" i="0" dirty="0">
              <a:effectLst/>
              <a:latin typeface="-apple-system"/>
            </a:endParaRPr>
          </a:p>
          <a:p>
            <a:endParaRPr lang="en-US" dirty="0">
              <a:latin typeface="-apple-system"/>
            </a:endParaRPr>
          </a:p>
          <a:p>
            <a:r>
              <a:rPr lang="en-US" b="0" i="0" dirty="0">
                <a:effectLst/>
                <a:latin typeface="-apple-system"/>
              </a:rPr>
              <a:t>The above while loop only prints 0, 1, 2 and 4 (skips 3).</a:t>
            </a:r>
          </a:p>
          <a:p>
            <a:endParaRPr lang="en-US" dirty="0"/>
          </a:p>
        </p:txBody>
      </p:sp>
      <p:pic>
        <p:nvPicPr>
          <p:cNvPr id="5" name="Picture 4">
            <a:extLst>
              <a:ext uri="{FF2B5EF4-FFF2-40B4-BE49-F238E27FC236}">
                <a16:creationId xmlns:a16="http://schemas.microsoft.com/office/drawing/2014/main" id="{8EBFEFF7-1595-4B4D-92C5-A382E2971E80}"/>
              </a:ext>
            </a:extLst>
          </p:cNvPr>
          <p:cNvPicPr>
            <a:picLocks noChangeAspect="1"/>
          </p:cNvPicPr>
          <p:nvPr/>
        </p:nvPicPr>
        <p:blipFill>
          <a:blip r:embed="rId2"/>
          <a:stretch>
            <a:fillRect/>
          </a:stretch>
        </p:blipFill>
        <p:spPr>
          <a:xfrm>
            <a:off x="1116451" y="1027906"/>
            <a:ext cx="4645157" cy="2848014"/>
          </a:xfrm>
          <a:prstGeom prst="rect">
            <a:avLst/>
          </a:prstGeom>
        </p:spPr>
      </p:pic>
      <p:pic>
        <p:nvPicPr>
          <p:cNvPr id="7" name="Picture 6">
            <a:extLst>
              <a:ext uri="{FF2B5EF4-FFF2-40B4-BE49-F238E27FC236}">
                <a16:creationId xmlns:a16="http://schemas.microsoft.com/office/drawing/2014/main" id="{D889B83A-B203-4EB4-B213-DD129F06C5BE}"/>
              </a:ext>
            </a:extLst>
          </p:cNvPr>
          <p:cNvPicPr>
            <a:picLocks noChangeAspect="1"/>
          </p:cNvPicPr>
          <p:nvPr/>
        </p:nvPicPr>
        <p:blipFill>
          <a:blip r:embed="rId3"/>
          <a:stretch>
            <a:fillRect/>
          </a:stretch>
        </p:blipFill>
        <p:spPr>
          <a:xfrm>
            <a:off x="6039859" y="1027906"/>
            <a:ext cx="4912310" cy="3066826"/>
          </a:xfrm>
          <a:prstGeom prst="rect">
            <a:avLst/>
          </a:prstGeom>
        </p:spPr>
      </p:pic>
    </p:spTree>
    <p:extLst>
      <p:ext uri="{BB962C8B-B14F-4D97-AF65-F5344CB8AC3E}">
        <p14:creationId xmlns:p14="http://schemas.microsoft.com/office/powerpoint/2010/main" val="3365523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C2CD6-B185-4F97-8DA6-5AC4CC9815C8}"/>
              </a:ext>
            </a:extLst>
          </p:cNvPr>
          <p:cNvSpPr>
            <a:spLocks noGrp="1"/>
          </p:cNvSpPr>
          <p:nvPr>
            <p:ph type="title"/>
          </p:nvPr>
        </p:nvSpPr>
        <p:spPr>
          <a:xfrm>
            <a:off x="838200" y="0"/>
            <a:ext cx="10515600" cy="1388847"/>
          </a:xfrm>
        </p:spPr>
        <p:txBody>
          <a:bodyPr/>
          <a:lstStyle/>
          <a:p>
            <a:r>
              <a:rPr lang="en-US" b="1" i="0" dirty="0">
                <a:effectLst/>
                <a:latin typeface="-apple-system"/>
              </a:rPr>
              <a:t>For Loop</a:t>
            </a:r>
            <a:endParaRPr lang="en-US" dirty="0"/>
          </a:p>
        </p:txBody>
      </p:sp>
      <p:sp>
        <p:nvSpPr>
          <p:cNvPr id="3" name="Content Placeholder 2">
            <a:extLst>
              <a:ext uri="{FF2B5EF4-FFF2-40B4-BE49-F238E27FC236}">
                <a16:creationId xmlns:a16="http://schemas.microsoft.com/office/drawing/2014/main" id="{E8BDE117-D95B-480C-A902-D10A333EBA86}"/>
              </a:ext>
            </a:extLst>
          </p:cNvPr>
          <p:cNvSpPr>
            <a:spLocks noGrp="1"/>
          </p:cNvSpPr>
          <p:nvPr>
            <p:ph idx="1"/>
          </p:nvPr>
        </p:nvSpPr>
        <p:spPr>
          <a:xfrm>
            <a:off x="838200" y="1269507"/>
            <a:ext cx="10515600" cy="4907456"/>
          </a:xfrm>
        </p:spPr>
        <p:txBody>
          <a:bodyPr/>
          <a:lstStyle/>
          <a:p>
            <a:r>
              <a:rPr lang="en-US" b="0" i="0" dirty="0">
                <a:effectLst/>
                <a:latin typeface="-apple-system"/>
              </a:rPr>
              <a:t>A </a:t>
            </a:r>
            <a:r>
              <a:rPr lang="en-US" b="0" i="1" dirty="0">
                <a:effectLst/>
                <a:latin typeface="-apple-system"/>
              </a:rPr>
              <a:t>for</a:t>
            </a:r>
            <a:r>
              <a:rPr lang="en-US" b="0" i="0" dirty="0">
                <a:effectLst/>
                <a:latin typeface="-apple-system"/>
              </a:rPr>
              <a:t> keyword is used to make a for loop, similar with other programming languages, but with some syntax differences. Loop is used for iterating over a sequence (that is either a list, a tuple, a dictionary, a set, or a string).</a:t>
            </a:r>
          </a:p>
          <a:p>
            <a:r>
              <a:rPr lang="en-US" b="0" i="0" dirty="0">
                <a:effectLst/>
                <a:latin typeface="-apple-system"/>
              </a:rPr>
              <a:t>For loop with list:</a:t>
            </a:r>
          </a:p>
          <a:p>
            <a:pPr marL="0" indent="0">
              <a:buNone/>
            </a:pPr>
            <a:endParaRPr lang="en-US" dirty="0"/>
          </a:p>
        </p:txBody>
      </p:sp>
      <p:pic>
        <p:nvPicPr>
          <p:cNvPr id="5" name="Picture 4">
            <a:extLst>
              <a:ext uri="{FF2B5EF4-FFF2-40B4-BE49-F238E27FC236}">
                <a16:creationId xmlns:a16="http://schemas.microsoft.com/office/drawing/2014/main" id="{4C5A1AF8-543B-4160-8834-D8BB55702CD8}"/>
              </a:ext>
            </a:extLst>
          </p:cNvPr>
          <p:cNvPicPr>
            <a:picLocks noChangeAspect="1"/>
          </p:cNvPicPr>
          <p:nvPr/>
        </p:nvPicPr>
        <p:blipFill>
          <a:blip r:embed="rId2"/>
          <a:stretch>
            <a:fillRect/>
          </a:stretch>
        </p:blipFill>
        <p:spPr>
          <a:xfrm>
            <a:off x="4739994" y="2920476"/>
            <a:ext cx="4215712" cy="1859872"/>
          </a:xfrm>
          <a:prstGeom prst="rect">
            <a:avLst/>
          </a:prstGeom>
        </p:spPr>
      </p:pic>
      <p:pic>
        <p:nvPicPr>
          <p:cNvPr id="8" name="Picture 7">
            <a:extLst>
              <a:ext uri="{FF2B5EF4-FFF2-40B4-BE49-F238E27FC236}">
                <a16:creationId xmlns:a16="http://schemas.microsoft.com/office/drawing/2014/main" id="{A13DB7CA-078E-41C0-BF71-F6585DEA7B56}"/>
              </a:ext>
            </a:extLst>
          </p:cNvPr>
          <p:cNvPicPr>
            <a:picLocks noChangeAspect="1"/>
          </p:cNvPicPr>
          <p:nvPr/>
        </p:nvPicPr>
        <p:blipFill>
          <a:blip r:embed="rId3"/>
          <a:stretch>
            <a:fillRect/>
          </a:stretch>
        </p:blipFill>
        <p:spPr>
          <a:xfrm>
            <a:off x="0" y="4957133"/>
            <a:ext cx="12192000" cy="1219829"/>
          </a:xfrm>
          <a:prstGeom prst="rect">
            <a:avLst/>
          </a:prstGeom>
        </p:spPr>
      </p:pic>
    </p:spTree>
    <p:extLst>
      <p:ext uri="{BB962C8B-B14F-4D97-AF65-F5344CB8AC3E}">
        <p14:creationId xmlns:p14="http://schemas.microsoft.com/office/powerpoint/2010/main" val="1300522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2EE95-7DD9-46E7-BEB0-899050551260}"/>
              </a:ext>
            </a:extLst>
          </p:cNvPr>
          <p:cNvSpPr>
            <a:spLocks noGrp="1"/>
          </p:cNvSpPr>
          <p:nvPr>
            <p:ph type="title"/>
          </p:nvPr>
        </p:nvSpPr>
        <p:spPr/>
        <p:txBody>
          <a:bodyPr/>
          <a:lstStyle/>
          <a:p>
            <a:r>
              <a:rPr lang="en-US" b="0" i="0" dirty="0">
                <a:effectLst/>
                <a:latin typeface="-apple-system"/>
              </a:rPr>
              <a:t>For loop with string</a:t>
            </a:r>
            <a:endParaRPr lang="en-US" dirty="0"/>
          </a:p>
        </p:txBody>
      </p:sp>
      <p:pic>
        <p:nvPicPr>
          <p:cNvPr id="5" name="Content Placeholder 4">
            <a:extLst>
              <a:ext uri="{FF2B5EF4-FFF2-40B4-BE49-F238E27FC236}">
                <a16:creationId xmlns:a16="http://schemas.microsoft.com/office/drawing/2014/main" id="{2FD8E23F-066C-4712-AEFF-BA6FA3B51BF3}"/>
              </a:ext>
            </a:extLst>
          </p:cNvPr>
          <p:cNvPicPr>
            <a:picLocks noGrp="1" noChangeAspect="1"/>
          </p:cNvPicPr>
          <p:nvPr>
            <p:ph idx="1"/>
          </p:nvPr>
        </p:nvPicPr>
        <p:blipFill>
          <a:blip r:embed="rId2"/>
          <a:stretch>
            <a:fillRect/>
          </a:stretch>
        </p:blipFill>
        <p:spPr>
          <a:xfrm>
            <a:off x="991103" y="1690688"/>
            <a:ext cx="4833326" cy="2037933"/>
          </a:xfrm>
        </p:spPr>
      </p:pic>
      <p:pic>
        <p:nvPicPr>
          <p:cNvPr id="9" name="Picture 8">
            <a:extLst>
              <a:ext uri="{FF2B5EF4-FFF2-40B4-BE49-F238E27FC236}">
                <a16:creationId xmlns:a16="http://schemas.microsoft.com/office/drawing/2014/main" id="{8FCB0478-F7F2-490F-B31A-22F56757228C}"/>
              </a:ext>
            </a:extLst>
          </p:cNvPr>
          <p:cNvPicPr>
            <a:picLocks noChangeAspect="1"/>
          </p:cNvPicPr>
          <p:nvPr/>
        </p:nvPicPr>
        <p:blipFill>
          <a:blip r:embed="rId3"/>
          <a:stretch>
            <a:fillRect/>
          </a:stretch>
        </p:blipFill>
        <p:spPr>
          <a:xfrm>
            <a:off x="5977332" y="1959860"/>
            <a:ext cx="5529371" cy="1768761"/>
          </a:xfrm>
          <a:prstGeom prst="rect">
            <a:avLst/>
          </a:prstGeom>
        </p:spPr>
      </p:pic>
      <p:pic>
        <p:nvPicPr>
          <p:cNvPr id="13" name="Picture 12">
            <a:extLst>
              <a:ext uri="{FF2B5EF4-FFF2-40B4-BE49-F238E27FC236}">
                <a16:creationId xmlns:a16="http://schemas.microsoft.com/office/drawing/2014/main" id="{88911238-F9D0-4112-95FE-195CA8A00A25}"/>
              </a:ext>
            </a:extLst>
          </p:cNvPr>
          <p:cNvPicPr>
            <a:picLocks noChangeAspect="1"/>
          </p:cNvPicPr>
          <p:nvPr/>
        </p:nvPicPr>
        <p:blipFill>
          <a:blip r:embed="rId4"/>
          <a:stretch>
            <a:fillRect/>
          </a:stretch>
        </p:blipFill>
        <p:spPr>
          <a:xfrm>
            <a:off x="5669999" y="4455756"/>
            <a:ext cx="6144036" cy="1853803"/>
          </a:xfrm>
          <a:prstGeom prst="rect">
            <a:avLst/>
          </a:prstGeom>
        </p:spPr>
      </p:pic>
    </p:spTree>
    <p:extLst>
      <p:ext uri="{BB962C8B-B14F-4D97-AF65-F5344CB8AC3E}">
        <p14:creationId xmlns:p14="http://schemas.microsoft.com/office/powerpoint/2010/main" val="4062349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14D1-FD95-40FB-B3C1-B1E6B218C299}"/>
              </a:ext>
            </a:extLst>
          </p:cNvPr>
          <p:cNvSpPr>
            <a:spLocks noGrp="1"/>
          </p:cNvSpPr>
          <p:nvPr>
            <p:ph type="title"/>
          </p:nvPr>
        </p:nvSpPr>
        <p:spPr>
          <a:xfrm>
            <a:off x="838200" y="18255"/>
            <a:ext cx="10515600" cy="1325563"/>
          </a:xfrm>
        </p:spPr>
        <p:txBody>
          <a:bodyPr/>
          <a:lstStyle/>
          <a:p>
            <a:r>
              <a:rPr lang="en-US" b="0" i="0" dirty="0">
                <a:effectLst/>
                <a:latin typeface="-apple-system"/>
              </a:rPr>
              <a:t>For loop with tuple</a:t>
            </a:r>
            <a:endParaRPr lang="en-US" dirty="0"/>
          </a:p>
        </p:txBody>
      </p:sp>
      <p:pic>
        <p:nvPicPr>
          <p:cNvPr id="5" name="Content Placeholder 4">
            <a:extLst>
              <a:ext uri="{FF2B5EF4-FFF2-40B4-BE49-F238E27FC236}">
                <a16:creationId xmlns:a16="http://schemas.microsoft.com/office/drawing/2014/main" id="{10DC48CD-B742-41D9-ACDA-9A07F72E6126}"/>
              </a:ext>
            </a:extLst>
          </p:cNvPr>
          <p:cNvPicPr>
            <a:picLocks noGrp="1" noChangeAspect="1"/>
          </p:cNvPicPr>
          <p:nvPr>
            <p:ph idx="1"/>
          </p:nvPr>
        </p:nvPicPr>
        <p:blipFill>
          <a:blip r:embed="rId2"/>
          <a:stretch>
            <a:fillRect/>
          </a:stretch>
        </p:blipFill>
        <p:spPr>
          <a:xfrm>
            <a:off x="1054406" y="1504153"/>
            <a:ext cx="4334340" cy="1914462"/>
          </a:xfrm>
        </p:spPr>
      </p:pic>
      <p:pic>
        <p:nvPicPr>
          <p:cNvPr id="7" name="Picture 6">
            <a:extLst>
              <a:ext uri="{FF2B5EF4-FFF2-40B4-BE49-F238E27FC236}">
                <a16:creationId xmlns:a16="http://schemas.microsoft.com/office/drawing/2014/main" id="{257F7B36-372D-43DA-A8A2-634D972509CE}"/>
              </a:ext>
            </a:extLst>
          </p:cNvPr>
          <p:cNvPicPr>
            <a:picLocks noChangeAspect="1"/>
          </p:cNvPicPr>
          <p:nvPr/>
        </p:nvPicPr>
        <p:blipFill>
          <a:blip r:embed="rId3"/>
          <a:stretch>
            <a:fillRect/>
          </a:stretch>
        </p:blipFill>
        <p:spPr>
          <a:xfrm>
            <a:off x="1054406" y="3578950"/>
            <a:ext cx="6873353" cy="2270098"/>
          </a:xfrm>
          <a:prstGeom prst="rect">
            <a:avLst/>
          </a:prstGeom>
        </p:spPr>
      </p:pic>
    </p:spTree>
    <p:extLst>
      <p:ext uri="{BB962C8B-B14F-4D97-AF65-F5344CB8AC3E}">
        <p14:creationId xmlns:p14="http://schemas.microsoft.com/office/powerpoint/2010/main" val="2240222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738</Words>
  <Application>Microsoft Office PowerPoint</Application>
  <PresentationFormat>Widescreen</PresentationFormat>
  <Paragraphs>82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-apple-system</vt:lpstr>
      <vt:lpstr>Arial</vt:lpstr>
      <vt:lpstr>Calibri</vt:lpstr>
      <vt:lpstr>Calibri Light</vt:lpstr>
      <vt:lpstr>Office Theme</vt:lpstr>
      <vt:lpstr>Loops</vt:lpstr>
      <vt:lpstr>Loops</vt:lpstr>
      <vt:lpstr>While Loop</vt:lpstr>
      <vt:lpstr> </vt:lpstr>
      <vt:lpstr>Break and Continue</vt:lpstr>
      <vt:lpstr> </vt:lpstr>
      <vt:lpstr>For Loop</vt:lpstr>
      <vt:lpstr>For loop with string</vt:lpstr>
      <vt:lpstr>For loop with tuple</vt:lpstr>
      <vt:lpstr>For loop with dictionary Looping through a dictionary gives you the key of the dictionary.</vt:lpstr>
      <vt:lpstr> </vt:lpstr>
      <vt:lpstr>Loops in set</vt:lpstr>
      <vt:lpstr>The Range Function</vt:lpstr>
      <vt:lpstr>Nested For Loop</vt:lpstr>
      <vt:lpstr>For Else</vt:lpstr>
      <vt:lpstr>Pass</vt:lpstr>
      <vt:lpstr>💻 Exercises: Day 10                 Exercises: Level 1</vt:lpstr>
      <vt:lpstr> </vt:lpstr>
      <vt:lpstr> </vt:lpstr>
      <vt:lpstr>Exercises: Level 2</vt:lpstr>
      <vt:lpstr>Exercises: Level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dc:title>
  <dc:creator>Harshendra Vobbilisetty</dc:creator>
  <cp:lastModifiedBy>Harshendra Vobbilisetty</cp:lastModifiedBy>
  <cp:revision>12</cp:revision>
  <dcterms:created xsi:type="dcterms:W3CDTF">2022-08-25T09:57:43Z</dcterms:created>
  <dcterms:modified xsi:type="dcterms:W3CDTF">2022-08-29T12:13:44Z</dcterms:modified>
</cp:coreProperties>
</file>