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65"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55CC11-794E-4AC3-B550-D781497541C4}"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102E-2E53-4B71-A00A-8161135C22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5CC11-794E-4AC3-B550-D781497541C4}"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4487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5CC11-794E-4AC3-B550-D781497541C4}"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84598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5CC11-794E-4AC3-B550-D781497541C4}"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301978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5CC11-794E-4AC3-B550-D781497541C4}"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102E-2E53-4B71-A00A-8161135C22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1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5CC11-794E-4AC3-B550-D781497541C4}"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418982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55CC11-794E-4AC3-B550-D781497541C4}" type="datetimeFigureOut">
              <a:rPr lang="en-US" smtClean="0"/>
              <a:t>30-Jul-22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305634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55CC11-794E-4AC3-B550-D781497541C4}" type="datetimeFigureOut">
              <a:rPr lang="en-US" smtClean="0"/>
              <a:t>30-Jul-22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1272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55CC11-794E-4AC3-B550-D781497541C4}" type="datetimeFigureOut">
              <a:rPr lang="en-US" smtClean="0"/>
              <a:t>30-Jul-22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281965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55CC11-794E-4AC3-B550-D781497541C4}" type="datetimeFigureOut">
              <a:rPr lang="en-US" smtClean="0"/>
              <a:t>30-Jul-22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D9102E-2E53-4B71-A00A-8161135C2287}" type="slidenum">
              <a:rPr lang="en-US" smtClean="0"/>
              <a:t>‹#›</a:t>
            </a:fld>
            <a:endParaRPr lang="en-US"/>
          </a:p>
        </p:txBody>
      </p:sp>
    </p:spTree>
    <p:extLst>
      <p:ext uri="{BB962C8B-B14F-4D97-AF65-F5344CB8AC3E}">
        <p14:creationId xmlns:p14="http://schemas.microsoft.com/office/powerpoint/2010/main" val="132405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55CC11-794E-4AC3-B550-D781497541C4}"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9102E-2E53-4B71-A00A-8161135C2287}" type="slidenum">
              <a:rPr lang="en-US" smtClean="0"/>
              <a:t>‹#›</a:t>
            </a:fld>
            <a:endParaRPr lang="en-US"/>
          </a:p>
        </p:txBody>
      </p:sp>
    </p:spTree>
    <p:extLst>
      <p:ext uri="{BB962C8B-B14F-4D97-AF65-F5344CB8AC3E}">
        <p14:creationId xmlns:p14="http://schemas.microsoft.com/office/powerpoint/2010/main" val="4680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55CC11-794E-4AC3-B550-D781497541C4}" type="datetimeFigureOut">
              <a:rPr lang="en-US" smtClean="0"/>
              <a:t>30-Jul-22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D9102E-2E53-4B71-A00A-8161135C228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38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9/library/function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D02E-D0F0-4928-820C-723476466010}"/>
              </a:ext>
            </a:extLst>
          </p:cNvPr>
          <p:cNvSpPr>
            <a:spLocks noGrp="1"/>
          </p:cNvSpPr>
          <p:nvPr>
            <p:ph type="ctrTitle"/>
          </p:nvPr>
        </p:nvSpPr>
        <p:spPr/>
        <p:txBody>
          <a:bodyPr/>
          <a:lstStyle/>
          <a:p>
            <a:pPr algn="l"/>
            <a:r>
              <a:rPr lang="en-US" b="1" i="0" dirty="0">
                <a:solidFill>
                  <a:schemeClr val="tx1"/>
                </a:solidFill>
                <a:effectLst/>
                <a:latin typeface="-apple-system"/>
              </a:rPr>
              <a:t>Variables, </a:t>
            </a:r>
            <a:br>
              <a:rPr lang="en-US" b="1" i="0" dirty="0">
                <a:solidFill>
                  <a:schemeClr val="tx1"/>
                </a:solidFill>
                <a:effectLst/>
                <a:latin typeface="-apple-system"/>
              </a:rPr>
            </a:br>
            <a:r>
              <a:rPr lang="en-US" b="1" i="0" dirty="0" err="1">
                <a:solidFill>
                  <a:schemeClr val="tx1"/>
                </a:solidFill>
                <a:effectLst/>
                <a:latin typeface="-apple-system"/>
              </a:rPr>
              <a:t>Builtin</a:t>
            </a:r>
            <a:r>
              <a:rPr lang="en-US" b="1" i="0" dirty="0">
                <a:solidFill>
                  <a:schemeClr val="tx1"/>
                </a:solidFill>
                <a:effectLst/>
                <a:latin typeface="-apple-system"/>
              </a:rPr>
              <a:t> Functions</a:t>
            </a:r>
          </a:p>
        </p:txBody>
      </p:sp>
      <p:sp>
        <p:nvSpPr>
          <p:cNvPr id="3" name="Subtitle 2">
            <a:extLst>
              <a:ext uri="{FF2B5EF4-FFF2-40B4-BE49-F238E27FC236}">
                <a16:creationId xmlns:a16="http://schemas.microsoft.com/office/drawing/2014/main" id="{7D2BB015-1D4E-413B-8549-1889C39914F4}"/>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64180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8996-3040-4F03-B29B-44A0B22B141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62C7ABF-0B59-47FA-8037-1F23D309BB2B}"/>
              </a:ext>
            </a:extLst>
          </p:cNvPr>
          <p:cNvSpPr>
            <a:spLocks noGrp="1"/>
          </p:cNvSpPr>
          <p:nvPr>
            <p:ph idx="1"/>
          </p:nvPr>
        </p:nvSpPr>
        <p:spPr>
          <a:xfrm>
            <a:off x="896645" y="630315"/>
            <a:ext cx="10259035" cy="5592932"/>
          </a:xfrm>
        </p:spPr>
        <p:txBody>
          <a:bodyPr>
            <a:normAutofit/>
          </a:bodyPr>
          <a:lstStyle/>
          <a:p>
            <a:pPr algn="l"/>
            <a:r>
              <a:rPr lang="en-US" sz="2800" b="0" i="0" dirty="0">
                <a:solidFill>
                  <a:schemeClr val="tx1"/>
                </a:solidFill>
                <a:effectLst/>
                <a:latin typeface="-apple-system"/>
              </a:rPr>
              <a:t>We will use standard Python variable naming style which has been adopted by many Python developers. Python developers use snake case(</a:t>
            </a:r>
            <a:r>
              <a:rPr lang="en-US" sz="2800" b="0" i="0" dirty="0" err="1">
                <a:solidFill>
                  <a:schemeClr val="tx1"/>
                </a:solidFill>
                <a:effectLst/>
                <a:latin typeface="-apple-system"/>
              </a:rPr>
              <a:t>snake_case</a:t>
            </a:r>
            <a:r>
              <a:rPr lang="en-US" sz="2800" b="0" i="0" dirty="0">
                <a:solidFill>
                  <a:schemeClr val="tx1"/>
                </a:solidFill>
                <a:effectLst/>
                <a:latin typeface="-apple-system"/>
              </a:rPr>
              <a:t>) variable naming convention. We use underscore character after each word for a variable containing more than one word(</a:t>
            </a:r>
            <a:r>
              <a:rPr lang="en-US" sz="2800" b="0" i="0" dirty="0" err="1">
                <a:solidFill>
                  <a:schemeClr val="tx1"/>
                </a:solidFill>
                <a:effectLst/>
                <a:latin typeface="-apple-system"/>
              </a:rPr>
              <a:t>eg.</a:t>
            </a:r>
            <a:r>
              <a:rPr lang="en-US" sz="2800" b="0" i="0" dirty="0">
                <a:solidFill>
                  <a:schemeClr val="tx1"/>
                </a:solidFill>
                <a:effectLst/>
                <a:latin typeface="-apple-system"/>
              </a:rPr>
              <a:t> </a:t>
            </a:r>
            <a:r>
              <a:rPr lang="en-US" sz="2800" b="0" i="0" dirty="0" err="1">
                <a:solidFill>
                  <a:schemeClr val="tx1"/>
                </a:solidFill>
                <a:effectLst/>
                <a:latin typeface="-apple-system"/>
              </a:rPr>
              <a:t>first_name</a:t>
            </a:r>
            <a:r>
              <a:rPr lang="en-US" sz="2800" b="0" i="0" dirty="0">
                <a:solidFill>
                  <a:schemeClr val="tx1"/>
                </a:solidFill>
                <a:effectLst/>
                <a:latin typeface="-apple-system"/>
              </a:rPr>
              <a:t>, </a:t>
            </a:r>
            <a:r>
              <a:rPr lang="en-US" sz="2800" b="0" i="0" dirty="0" err="1">
                <a:solidFill>
                  <a:schemeClr val="tx1"/>
                </a:solidFill>
                <a:effectLst/>
                <a:latin typeface="-apple-system"/>
              </a:rPr>
              <a:t>last_name</a:t>
            </a:r>
            <a:r>
              <a:rPr lang="en-US" sz="2800" b="0" i="0" dirty="0">
                <a:solidFill>
                  <a:schemeClr val="tx1"/>
                </a:solidFill>
                <a:effectLst/>
                <a:latin typeface="-apple-system"/>
              </a:rPr>
              <a:t>, </a:t>
            </a:r>
            <a:r>
              <a:rPr lang="en-US" sz="2800" b="0" i="0" dirty="0" err="1">
                <a:solidFill>
                  <a:schemeClr val="tx1"/>
                </a:solidFill>
                <a:effectLst/>
                <a:latin typeface="-apple-system"/>
              </a:rPr>
              <a:t>engine_rotation_speed</a:t>
            </a:r>
            <a:r>
              <a:rPr lang="en-US" sz="2800" b="0" i="0" dirty="0">
                <a:solidFill>
                  <a:schemeClr val="tx1"/>
                </a:solidFill>
                <a:effectLst/>
                <a:latin typeface="-apple-system"/>
              </a:rPr>
              <a:t>). The example below is an example of standard naming of variables, underscore is required when the variable name is more than one word.</a:t>
            </a:r>
          </a:p>
          <a:p>
            <a:pPr algn="l"/>
            <a:r>
              <a:rPr lang="en-US" sz="2800" b="0" i="0" dirty="0">
                <a:solidFill>
                  <a:schemeClr val="tx1"/>
                </a:solidFill>
                <a:effectLst/>
                <a:latin typeface="-apple-system"/>
              </a:rPr>
              <a:t>When we assign a certain data type to a variable, it is called variable declaration. For instance in the example below my first name is assigned to a variable </a:t>
            </a:r>
            <a:r>
              <a:rPr lang="en-US" sz="2800" b="0" i="0" dirty="0" err="1">
                <a:solidFill>
                  <a:schemeClr val="tx1"/>
                </a:solidFill>
                <a:effectLst/>
                <a:latin typeface="-apple-system"/>
              </a:rPr>
              <a:t>first_name</a:t>
            </a:r>
            <a:r>
              <a:rPr lang="en-US" sz="2800" b="0" i="0" dirty="0">
                <a:solidFill>
                  <a:schemeClr val="tx1"/>
                </a:solidFill>
                <a:effectLst/>
                <a:latin typeface="-apple-system"/>
              </a:rPr>
              <a:t>. The equal sign is an assignment operator. Assigning means storing data in the variable. The equal sign in Python is not equality as in Mathematics.</a:t>
            </a:r>
          </a:p>
          <a:p>
            <a:endParaRPr lang="en-US" sz="2800" dirty="0">
              <a:solidFill>
                <a:schemeClr val="tx1"/>
              </a:solidFill>
            </a:endParaRPr>
          </a:p>
        </p:txBody>
      </p:sp>
    </p:spTree>
    <p:extLst>
      <p:ext uri="{BB962C8B-B14F-4D97-AF65-F5344CB8AC3E}">
        <p14:creationId xmlns:p14="http://schemas.microsoft.com/office/powerpoint/2010/main" val="145300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EB12-06F7-4F1E-A6AD-D5DB04582E80}"/>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BF95AC96-6C44-4486-872B-EE746680623B}"/>
              </a:ext>
            </a:extLst>
          </p:cNvPr>
          <p:cNvPicPr>
            <a:picLocks noGrp="1" noChangeAspect="1"/>
          </p:cNvPicPr>
          <p:nvPr>
            <p:ph idx="1"/>
          </p:nvPr>
        </p:nvPicPr>
        <p:blipFill>
          <a:blip r:embed="rId2"/>
          <a:stretch>
            <a:fillRect/>
          </a:stretch>
        </p:blipFill>
        <p:spPr>
          <a:xfrm>
            <a:off x="102274" y="509524"/>
            <a:ext cx="12048411" cy="4160130"/>
          </a:xfrm>
        </p:spPr>
      </p:pic>
    </p:spTree>
    <p:extLst>
      <p:ext uri="{BB962C8B-B14F-4D97-AF65-F5344CB8AC3E}">
        <p14:creationId xmlns:p14="http://schemas.microsoft.com/office/powerpoint/2010/main" val="229076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39B2-4ADF-492C-BCAD-42E94ED9F9E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A8D2EA2-6D33-4351-A475-13E8E49D899E}"/>
              </a:ext>
            </a:extLst>
          </p:cNvPr>
          <p:cNvSpPr>
            <a:spLocks noGrp="1"/>
          </p:cNvSpPr>
          <p:nvPr>
            <p:ph idx="1"/>
          </p:nvPr>
        </p:nvSpPr>
        <p:spPr>
          <a:xfrm>
            <a:off x="780080" y="591737"/>
            <a:ext cx="10058400" cy="4963572"/>
          </a:xfrm>
        </p:spPr>
        <p:txBody>
          <a:bodyPr>
            <a:normAutofit/>
          </a:bodyPr>
          <a:lstStyle/>
          <a:p>
            <a:r>
              <a:rPr lang="en-US" sz="2800" b="0" i="0" dirty="0">
                <a:solidFill>
                  <a:schemeClr val="tx1"/>
                </a:solidFill>
                <a:effectLst/>
                <a:latin typeface="-apple-system"/>
              </a:rPr>
              <a:t>Let us use the </a:t>
            </a:r>
            <a:r>
              <a:rPr lang="en-US" sz="2800" b="0" i="1" dirty="0">
                <a:solidFill>
                  <a:schemeClr val="tx1"/>
                </a:solidFill>
                <a:effectLst/>
                <a:latin typeface="-apple-system"/>
              </a:rPr>
              <a:t>print()</a:t>
            </a:r>
            <a:r>
              <a:rPr lang="en-US" sz="2800" b="0" i="0" dirty="0">
                <a:solidFill>
                  <a:schemeClr val="tx1"/>
                </a:solidFill>
                <a:effectLst/>
                <a:latin typeface="-apple-system"/>
              </a:rPr>
              <a:t> and </a:t>
            </a:r>
            <a:r>
              <a:rPr lang="en-US" sz="2800" b="0" i="1" dirty="0" err="1">
                <a:solidFill>
                  <a:schemeClr val="tx1"/>
                </a:solidFill>
                <a:effectLst/>
                <a:latin typeface="-apple-system"/>
              </a:rPr>
              <a:t>len</a:t>
            </a:r>
            <a:r>
              <a:rPr lang="en-US" sz="2800" b="0" i="1" dirty="0">
                <a:solidFill>
                  <a:schemeClr val="tx1"/>
                </a:solidFill>
                <a:effectLst/>
                <a:latin typeface="-apple-system"/>
              </a:rPr>
              <a:t>()</a:t>
            </a:r>
            <a:r>
              <a:rPr lang="en-US" sz="2800" b="0" i="0" dirty="0">
                <a:solidFill>
                  <a:schemeClr val="tx1"/>
                </a:solidFill>
                <a:effectLst/>
                <a:latin typeface="-apple-system"/>
              </a:rPr>
              <a:t> built-in functions. Print function takes unlimited number of arguments. An argument is a value which we can be passed or put inside the function parenthesis, see the example below.</a:t>
            </a:r>
            <a:endParaRPr lang="en-US" sz="2800" dirty="0">
              <a:solidFill>
                <a:schemeClr val="tx1"/>
              </a:solidFill>
            </a:endParaRPr>
          </a:p>
        </p:txBody>
      </p:sp>
      <p:pic>
        <p:nvPicPr>
          <p:cNvPr id="7" name="Picture 6">
            <a:extLst>
              <a:ext uri="{FF2B5EF4-FFF2-40B4-BE49-F238E27FC236}">
                <a16:creationId xmlns:a16="http://schemas.microsoft.com/office/drawing/2014/main" id="{B345C101-896A-423A-A766-04311C6182BE}"/>
              </a:ext>
            </a:extLst>
          </p:cNvPr>
          <p:cNvPicPr>
            <a:picLocks noChangeAspect="1"/>
          </p:cNvPicPr>
          <p:nvPr/>
        </p:nvPicPr>
        <p:blipFill>
          <a:blip r:embed="rId2"/>
          <a:stretch>
            <a:fillRect/>
          </a:stretch>
        </p:blipFill>
        <p:spPr>
          <a:xfrm>
            <a:off x="780080" y="2507200"/>
            <a:ext cx="11062722" cy="2038168"/>
          </a:xfrm>
          <a:prstGeom prst="rect">
            <a:avLst/>
          </a:prstGeom>
        </p:spPr>
      </p:pic>
    </p:spTree>
    <p:extLst>
      <p:ext uri="{BB962C8B-B14F-4D97-AF65-F5344CB8AC3E}">
        <p14:creationId xmlns:p14="http://schemas.microsoft.com/office/powerpoint/2010/main" val="31606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B304-6E8E-4EFA-A7F3-C72FAB3F6A3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BBD73B4-6B05-4B7A-8D40-3587A1B18C52}"/>
              </a:ext>
            </a:extLst>
          </p:cNvPr>
          <p:cNvSpPr>
            <a:spLocks noGrp="1"/>
          </p:cNvSpPr>
          <p:nvPr>
            <p:ph idx="1"/>
          </p:nvPr>
        </p:nvSpPr>
        <p:spPr>
          <a:xfrm>
            <a:off x="1097280" y="941034"/>
            <a:ext cx="10058400" cy="4484177"/>
          </a:xfrm>
        </p:spPr>
        <p:txBody>
          <a:bodyPr>
            <a:normAutofit/>
          </a:bodyPr>
          <a:lstStyle/>
          <a:p>
            <a:pPr algn="l"/>
            <a:r>
              <a:rPr lang="en-US" sz="2800" b="0" i="0" dirty="0">
                <a:solidFill>
                  <a:schemeClr val="tx1"/>
                </a:solidFill>
                <a:effectLst/>
                <a:latin typeface="-apple-system"/>
              </a:rPr>
              <a:t>Let us print and also find the length of the variables declared at the top:</a:t>
            </a:r>
          </a:p>
        </p:txBody>
      </p:sp>
      <p:pic>
        <p:nvPicPr>
          <p:cNvPr id="5" name="Picture 4">
            <a:extLst>
              <a:ext uri="{FF2B5EF4-FFF2-40B4-BE49-F238E27FC236}">
                <a16:creationId xmlns:a16="http://schemas.microsoft.com/office/drawing/2014/main" id="{6EC9382A-8087-48D1-8B57-7185DF107776}"/>
              </a:ext>
            </a:extLst>
          </p:cNvPr>
          <p:cNvPicPr>
            <a:picLocks noChangeAspect="1"/>
          </p:cNvPicPr>
          <p:nvPr/>
        </p:nvPicPr>
        <p:blipFill>
          <a:blip r:embed="rId2"/>
          <a:stretch>
            <a:fillRect/>
          </a:stretch>
        </p:blipFill>
        <p:spPr>
          <a:xfrm>
            <a:off x="1190899" y="1920109"/>
            <a:ext cx="8644684" cy="4159533"/>
          </a:xfrm>
          <a:prstGeom prst="rect">
            <a:avLst/>
          </a:prstGeom>
        </p:spPr>
      </p:pic>
    </p:spTree>
    <p:extLst>
      <p:ext uri="{BB962C8B-B14F-4D97-AF65-F5344CB8AC3E}">
        <p14:creationId xmlns:p14="http://schemas.microsoft.com/office/powerpoint/2010/main" val="145042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D8DB-F213-4F6A-A5F1-5B9B206C5E4F}"/>
              </a:ext>
            </a:extLst>
          </p:cNvPr>
          <p:cNvSpPr>
            <a:spLocks noGrp="1"/>
          </p:cNvSpPr>
          <p:nvPr>
            <p:ph type="title"/>
          </p:nvPr>
        </p:nvSpPr>
        <p:spPr/>
        <p:txBody>
          <a:bodyPr/>
          <a:lstStyle/>
          <a:p>
            <a:r>
              <a:rPr lang="en-US" b="1" i="0" dirty="0">
                <a:solidFill>
                  <a:schemeClr val="tx1"/>
                </a:solidFill>
                <a:effectLst/>
                <a:latin typeface="-apple-system"/>
              </a:rPr>
              <a:t>Declaring Multiple Variable in a Line</a:t>
            </a:r>
            <a:endParaRPr lang="en-US" dirty="0">
              <a:solidFill>
                <a:schemeClr val="tx1"/>
              </a:solidFill>
            </a:endParaRPr>
          </a:p>
        </p:txBody>
      </p:sp>
      <p:sp>
        <p:nvSpPr>
          <p:cNvPr id="3" name="Content Placeholder 2">
            <a:extLst>
              <a:ext uri="{FF2B5EF4-FFF2-40B4-BE49-F238E27FC236}">
                <a16:creationId xmlns:a16="http://schemas.microsoft.com/office/drawing/2014/main" id="{8841E0BD-418F-45DA-9396-E260FF3499C6}"/>
              </a:ext>
            </a:extLst>
          </p:cNvPr>
          <p:cNvSpPr>
            <a:spLocks noGrp="1"/>
          </p:cNvSpPr>
          <p:nvPr>
            <p:ph idx="1"/>
          </p:nvPr>
        </p:nvSpPr>
        <p:spPr/>
        <p:txBody>
          <a:bodyPr/>
          <a:lstStyle/>
          <a:p>
            <a:pPr algn="l"/>
            <a:r>
              <a:rPr lang="en-US" b="0" i="0" dirty="0">
                <a:solidFill>
                  <a:schemeClr val="tx1"/>
                </a:solidFill>
                <a:effectLst/>
                <a:latin typeface="-apple-system"/>
              </a:rPr>
              <a:t>Multiple variables can also be declared in one line:</a:t>
            </a:r>
          </a:p>
        </p:txBody>
      </p:sp>
      <p:pic>
        <p:nvPicPr>
          <p:cNvPr id="5" name="Picture 4">
            <a:extLst>
              <a:ext uri="{FF2B5EF4-FFF2-40B4-BE49-F238E27FC236}">
                <a16:creationId xmlns:a16="http://schemas.microsoft.com/office/drawing/2014/main" id="{EF565219-F037-4A41-854F-9810BA7B6626}"/>
              </a:ext>
            </a:extLst>
          </p:cNvPr>
          <p:cNvPicPr>
            <a:picLocks noChangeAspect="1"/>
          </p:cNvPicPr>
          <p:nvPr/>
        </p:nvPicPr>
        <p:blipFill>
          <a:blip r:embed="rId2"/>
          <a:stretch>
            <a:fillRect/>
          </a:stretch>
        </p:blipFill>
        <p:spPr>
          <a:xfrm>
            <a:off x="1097280" y="2438116"/>
            <a:ext cx="9795967" cy="3154815"/>
          </a:xfrm>
          <a:prstGeom prst="rect">
            <a:avLst/>
          </a:prstGeom>
        </p:spPr>
      </p:pic>
    </p:spTree>
    <p:extLst>
      <p:ext uri="{BB962C8B-B14F-4D97-AF65-F5344CB8AC3E}">
        <p14:creationId xmlns:p14="http://schemas.microsoft.com/office/powerpoint/2010/main" val="363905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2A17-5945-445B-8D20-C947A45219A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6259BB5-B162-48CF-82AF-75A9DB8B2AFF}"/>
              </a:ext>
            </a:extLst>
          </p:cNvPr>
          <p:cNvSpPr>
            <a:spLocks noGrp="1"/>
          </p:cNvSpPr>
          <p:nvPr>
            <p:ph idx="1"/>
          </p:nvPr>
        </p:nvSpPr>
        <p:spPr>
          <a:xfrm>
            <a:off x="1097280" y="594804"/>
            <a:ext cx="10058400" cy="5530787"/>
          </a:xfrm>
        </p:spPr>
        <p:txBody>
          <a:bodyPr>
            <a:normAutofit/>
          </a:bodyPr>
          <a:lstStyle/>
          <a:p>
            <a:r>
              <a:rPr lang="en-US" sz="2800" b="0" i="0" dirty="0">
                <a:solidFill>
                  <a:schemeClr val="tx1"/>
                </a:solidFill>
                <a:effectLst/>
                <a:latin typeface="-apple-system"/>
              </a:rPr>
              <a:t>Getting user input using the </a:t>
            </a:r>
            <a:r>
              <a:rPr lang="en-US" sz="2800" b="0" i="1" dirty="0">
                <a:solidFill>
                  <a:schemeClr val="tx1"/>
                </a:solidFill>
                <a:effectLst/>
                <a:latin typeface="-apple-system"/>
              </a:rPr>
              <a:t>input()</a:t>
            </a:r>
            <a:r>
              <a:rPr lang="en-US" sz="2800" b="0" i="0" dirty="0">
                <a:solidFill>
                  <a:schemeClr val="tx1"/>
                </a:solidFill>
                <a:effectLst/>
                <a:latin typeface="-apple-system"/>
              </a:rPr>
              <a:t> built-in function. Let us assign the data we get from a user into </a:t>
            </a:r>
            <a:r>
              <a:rPr lang="en-US" sz="2800" b="0" i="0" dirty="0" err="1">
                <a:solidFill>
                  <a:schemeClr val="tx1"/>
                </a:solidFill>
                <a:effectLst/>
                <a:latin typeface="-apple-system"/>
              </a:rPr>
              <a:t>first_name</a:t>
            </a:r>
            <a:r>
              <a:rPr lang="en-US" sz="2800" b="0" i="0" dirty="0">
                <a:solidFill>
                  <a:schemeClr val="tx1"/>
                </a:solidFill>
                <a:effectLst/>
                <a:latin typeface="-apple-system"/>
              </a:rPr>
              <a:t> and age variables. </a:t>
            </a:r>
            <a:r>
              <a:rPr lang="en-US" sz="2800" b="1" i="0" dirty="0">
                <a:solidFill>
                  <a:schemeClr val="tx1"/>
                </a:solidFill>
                <a:effectLst/>
                <a:latin typeface="-apple-system"/>
              </a:rPr>
              <a:t>Example:</a:t>
            </a:r>
            <a:endParaRPr lang="en-US" sz="2800" dirty="0">
              <a:solidFill>
                <a:schemeClr val="tx1"/>
              </a:solidFill>
            </a:endParaRPr>
          </a:p>
        </p:txBody>
      </p:sp>
      <p:pic>
        <p:nvPicPr>
          <p:cNvPr id="5" name="Picture 4">
            <a:extLst>
              <a:ext uri="{FF2B5EF4-FFF2-40B4-BE49-F238E27FC236}">
                <a16:creationId xmlns:a16="http://schemas.microsoft.com/office/drawing/2014/main" id="{A08F0EDC-915A-4334-B18F-7E0167140727}"/>
              </a:ext>
            </a:extLst>
          </p:cNvPr>
          <p:cNvPicPr>
            <a:picLocks noChangeAspect="1"/>
          </p:cNvPicPr>
          <p:nvPr/>
        </p:nvPicPr>
        <p:blipFill>
          <a:blip r:embed="rId2"/>
          <a:stretch>
            <a:fillRect/>
          </a:stretch>
        </p:blipFill>
        <p:spPr>
          <a:xfrm>
            <a:off x="1195992" y="1925177"/>
            <a:ext cx="7542178" cy="2442637"/>
          </a:xfrm>
          <a:prstGeom prst="rect">
            <a:avLst/>
          </a:prstGeom>
        </p:spPr>
      </p:pic>
    </p:spTree>
    <p:extLst>
      <p:ext uri="{BB962C8B-B14F-4D97-AF65-F5344CB8AC3E}">
        <p14:creationId xmlns:p14="http://schemas.microsoft.com/office/powerpoint/2010/main" val="363758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84C3-533F-47AE-8070-8D17E351B997}"/>
              </a:ext>
            </a:extLst>
          </p:cNvPr>
          <p:cNvSpPr>
            <a:spLocks noGrp="1"/>
          </p:cNvSpPr>
          <p:nvPr>
            <p:ph type="title"/>
          </p:nvPr>
        </p:nvSpPr>
        <p:spPr/>
        <p:txBody>
          <a:bodyPr/>
          <a:lstStyle/>
          <a:p>
            <a:r>
              <a:rPr lang="en-US" b="1" i="0" dirty="0">
                <a:solidFill>
                  <a:schemeClr val="tx1"/>
                </a:solidFill>
                <a:effectLst/>
                <a:latin typeface="-apple-system"/>
              </a:rPr>
              <a:t>Data Types:</a:t>
            </a:r>
            <a:endParaRPr lang="en-US" dirty="0">
              <a:solidFill>
                <a:schemeClr val="tx1"/>
              </a:solidFill>
            </a:endParaRPr>
          </a:p>
        </p:txBody>
      </p:sp>
      <p:sp>
        <p:nvSpPr>
          <p:cNvPr id="3" name="Content Placeholder 2">
            <a:extLst>
              <a:ext uri="{FF2B5EF4-FFF2-40B4-BE49-F238E27FC236}">
                <a16:creationId xmlns:a16="http://schemas.microsoft.com/office/drawing/2014/main" id="{4C0D916B-DF1B-42A2-94BD-CE3382A312A1}"/>
              </a:ext>
            </a:extLst>
          </p:cNvPr>
          <p:cNvSpPr>
            <a:spLocks noGrp="1"/>
          </p:cNvSpPr>
          <p:nvPr>
            <p:ph idx="1"/>
          </p:nvPr>
        </p:nvSpPr>
        <p:spPr/>
        <p:txBody>
          <a:bodyPr>
            <a:normAutofit/>
          </a:bodyPr>
          <a:lstStyle/>
          <a:p>
            <a:r>
              <a:rPr lang="en-US" sz="2800" b="0" i="0" dirty="0">
                <a:solidFill>
                  <a:schemeClr val="tx1"/>
                </a:solidFill>
                <a:effectLst/>
                <a:latin typeface="-apple-system"/>
              </a:rPr>
              <a:t>There are several data types in Python. To identify the data type we use the </a:t>
            </a:r>
            <a:r>
              <a:rPr lang="en-US" sz="2800" b="0" i="1" dirty="0">
                <a:solidFill>
                  <a:schemeClr val="tx1"/>
                </a:solidFill>
                <a:effectLst/>
                <a:latin typeface="-apple-system"/>
              </a:rPr>
              <a:t>type</a:t>
            </a:r>
            <a:r>
              <a:rPr lang="en-US" sz="2800" b="0" i="0" dirty="0">
                <a:solidFill>
                  <a:schemeClr val="tx1"/>
                </a:solidFill>
                <a:effectLst/>
                <a:latin typeface="-apple-system"/>
              </a:rPr>
              <a:t> built-in function. I would like to ask you to focus on understanding different data types very well. When it comes to programming, it is all about data types. I introduced data types at the very beginning and it comes again, because every topic is related to data types. We will cover data types in more detail in their respective sections.</a:t>
            </a:r>
            <a:endParaRPr lang="en-US" sz="2800" dirty="0">
              <a:solidFill>
                <a:schemeClr val="tx1"/>
              </a:solidFill>
            </a:endParaRPr>
          </a:p>
        </p:txBody>
      </p:sp>
    </p:spTree>
    <p:extLst>
      <p:ext uri="{BB962C8B-B14F-4D97-AF65-F5344CB8AC3E}">
        <p14:creationId xmlns:p14="http://schemas.microsoft.com/office/powerpoint/2010/main" val="189808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1700-54DD-43E3-82A5-9E3C80B25E58}"/>
              </a:ext>
            </a:extLst>
          </p:cNvPr>
          <p:cNvSpPr>
            <a:spLocks noGrp="1"/>
          </p:cNvSpPr>
          <p:nvPr>
            <p:ph type="title"/>
          </p:nvPr>
        </p:nvSpPr>
        <p:spPr>
          <a:xfrm>
            <a:off x="1066800" y="-285935"/>
            <a:ext cx="10058400" cy="1450757"/>
          </a:xfrm>
        </p:spPr>
        <p:txBody>
          <a:bodyPr/>
          <a:lstStyle/>
          <a:p>
            <a:r>
              <a:rPr lang="en-US" b="1" i="0" dirty="0">
                <a:solidFill>
                  <a:schemeClr val="tx1"/>
                </a:solidFill>
                <a:effectLst/>
                <a:latin typeface="-apple-system"/>
              </a:rPr>
              <a:t>Checking Data types and Casting</a:t>
            </a:r>
            <a:endParaRPr lang="en-US" dirty="0">
              <a:solidFill>
                <a:schemeClr val="tx1"/>
              </a:solidFill>
            </a:endParaRPr>
          </a:p>
        </p:txBody>
      </p:sp>
      <p:sp>
        <p:nvSpPr>
          <p:cNvPr id="3" name="Content Placeholder 2">
            <a:extLst>
              <a:ext uri="{FF2B5EF4-FFF2-40B4-BE49-F238E27FC236}">
                <a16:creationId xmlns:a16="http://schemas.microsoft.com/office/drawing/2014/main" id="{15CC0BD9-A557-46A0-BBDB-D17569B6AC62}"/>
              </a:ext>
            </a:extLst>
          </p:cNvPr>
          <p:cNvSpPr>
            <a:spLocks noGrp="1"/>
          </p:cNvSpPr>
          <p:nvPr>
            <p:ph idx="1"/>
          </p:nvPr>
        </p:nvSpPr>
        <p:spPr>
          <a:xfrm>
            <a:off x="1094320" y="1230889"/>
            <a:ext cx="10058400" cy="4023360"/>
          </a:xfrm>
        </p:spPr>
        <p:txBody>
          <a:bodyPr>
            <a:normAutofit/>
          </a:bodyPr>
          <a:lstStyle/>
          <a:p>
            <a:pPr algn="l">
              <a:buFont typeface="Arial" panose="020B0604020202020204" pitchFamily="34" charset="0"/>
              <a:buChar char="•"/>
            </a:pPr>
            <a:r>
              <a:rPr lang="en-US" sz="2800" b="0" i="0" dirty="0">
                <a:solidFill>
                  <a:schemeClr val="tx1"/>
                </a:solidFill>
                <a:effectLst/>
                <a:latin typeface="-apple-system"/>
              </a:rPr>
              <a:t>Check Data types: To check the data type of certain data/variable we use the </a:t>
            </a:r>
            <a:r>
              <a:rPr lang="en-US" sz="2800" b="0" i="1" dirty="0">
                <a:solidFill>
                  <a:schemeClr val="tx1"/>
                </a:solidFill>
                <a:effectLst/>
                <a:latin typeface="-apple-system"/>
              </a:rPr>
              <a:t>type</a:t>
            </a:r>
            <a:r>
              <a:rPr lang="en-US" sz="2800" b="0" i="0" dirty="0">
                <a:solidFill>
                  <a:schemeClr val="tx1"/>
                </a:solidFill>
                <a:effectLst/>
                <a:latin typeface="-apple-system"/>
              </a:rPr>
              <a:t> </a:t>
            </a:r>
            <a:r>
              <a:rPr lang="en-US" sz="2800" b="1" i="0" dirty="0">
                <a:solidFill>
                  <a:schemeClr val="tx1"/>
                </a:solidFill>
                <a:effectLst/>
                <a:latin typeface="-apple-system"/>
              </a:rPr>
              <a:t>Example:</a:t>
            </a:r>
            <a:endParaRPr lang="en-US" sz="2800" b="0" i="0" dirty="0">
              <a:solidFill>
                <a:schemeClr val="tx1"/>
              </a:solidFill>
              <a:effectLst/>
              <a:latin typeface="-apple-system"/>
            </a:endParaRPr>
          </a:p>
        </p:txBody>
      </p:sp>
      <p:pic>
        <p:nvPicPr>
          <p:cNvPr id="5" name="Picture 4">
            <a:extLst>
              <a:ext uri="{FF2B5EF4-FFF2-40B4-BE49-F238E27FC236}">
                <a16:creationId xmlns:a16="http://schemas.microsoft.com/office/drawing/2014/main" id="{9428BC53-CA80-4086-834E-D023A332F3E4}"/>
              </a:ext>
            </a:extLst>
          </p:cNvPr>
          <p:cNvPicPr>
            <a:picLocks noChangeAspect="1"/>
          </p:cNvPicPr>
          <p:nvPr/>
        </p:nvPicPr>
        <p:blipFill>
          <a:blip r:embed="rId2"/>
          <a:stretch>
            <a:fillRect/>
          </a:stretch>
        </p:blipFill>
        <p:spPr>
          <a:xfrm>
            <a:off x="1159423" y="2070965"/>
            <a:ext cx="9525739" cy="4205547"/>
          </a:xfrm>
          <a:prstGeom prst="rect">
            <a:avLst/>
          </a:prstGeom>
        </p:spPr>
      </p:pic>
    </p:spTree>
    <p:extLst>
      <p:ext uri="{BB962C8B-B14F-4D97-AF65-F5344CB8AC3E}">
        <p14:creationId xmlns:p14="http://schemas.microsoft.com/office/powerpoint/2010/main" val="260779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A227-9116-48E7-A5F8-1C4E1CFF9256}"/>
              </a:ext>
            </a:extLst>
          </p:cNvPr>
          <p:cNvSpPr>
            <a:spLocks noGrp="1"/>
          </p:cNvSpPr>
          <p:nvPr>
            <p:ph type="title"/>
          </p:nvPr>
        </p:nvSpPr>
        <p:spPr>
          <a:xfrm>
            <a:off x="1036320" y="1272024"/>
            <a:ext cx="10058400" cy="1450757"/>
          </a:xfrm>
        </p:spPr>
        <p:txBody>
          <a:bodyPr/>
          <a:lstStyle/>
          <a:p>
            <a:r>
              <a:rPr lang="en-US" dirty="0"/>
              <a:t> </a:t>
            </a:r>
          </a:p>
        </p:txBody>
      </p:sp>
      <p:sp>
        <p:nvSpPr>
          <p:cNvPr id="3" name="Content Placeholder 2">
            <a:extLst>
              <a:ext uri="{FF2B5EF4-FFF2-40B4-BE49-F238E27FC236}">
                <a16:creationId xmlns:a16="http://schemas.microsoft.com/office/drawing/2014/main" id="{C0BFB36A-75BD-4934-AAFD-F7F1DFEA8A0F}"/>
              </a:ext>
            </a:extLst>
          </p:cNvPr>
          <p:cNvSpPr>
            <a:spLocks noGrp="1"/>
          </p:cNvSpPr>
          <p:nvPr>
            <p:ph idx="1"/>
          </p:nvPr>
        </p:nvSpPr>
        <p:spPr>
          <a:xfrm>
            <a:off x="1036320" y="470517"/>
            <a:ext cx="10119360" cy="5354189"/>
          </a:xfrm>
        </p:spPr>
        <p:txBody>
          <a:bodyPr>
            <a:normAutofit/>
          </a:bodyPr>
          <a:lstStyle/>
          <a:p>
            <a:r>
              <a:rPr lang="en-US" sz="4400" b="0" i="0" u="sng" dirty="0">
                <a:solidFill>
                  <a:schemeClr val="tx1"/>
                </a:solidFill>
                <a:effectLst/>
                <a:latin typeface="-apple-system"/>
              </a:rPr>
              <a:t>Casting: </a:t>
            </a:r>
            <a:r>
              <a:rPr lang="en-US" sz="3200" b="0" i="0" dirty="0">
                <a:solidFill>
                  <a:schemeClr val="tx1"/>
                </a:solidFill>
                <a:effectLst/>
                <a:latin typeface="-apple-system"/>
              </a:rPr>
              <a:t>Converting one data type to another data type. We use </a:t>
            </a:r>
            <a:r>
              <a:rPr lang="en-US" sz="3200" b="0" i="1" dirty="0">
                <a:solidFill>
                  <a:schemeClr val="tx1"/>
                </a:solidFill>
                <a:effectLst/>
                <a:latin typeface="-apple-system"/>
              </a:rPr>
              <a:t>int()</a:t>
            </a:r>
            <a:r>
              <a:rPr lang="en-US" sz="3200" b="0" i="0" dirty="0">
                <a:solidFill>
                  <a:schemeClr val="tx1"/>
                </a:solidFill>
                <a:effectLst/>
                <a:latin typeface="-apple-system"/>
              </a:rPr>
              <a:t>, </a:t>
            </a:r>
            <a:r>
              <a:rPr lang="en-US" sz="3200" b="0" i="1" dirty="0">
                <a:solidFill>
                  <a:schemeClr val="tx1"/>
                </a:solidFill>
                <a:effectLst/>
                <a:latin typeface="-apple-system"/>
              </a:rPr>
              <a:t>float()</a:t>
            </a:r>
            <a:r>
              <a:rPr lang="en-US" sz="3200" b="0" i="0" dirty="0">
                <a:solidFill>
                  <a:schemeClr val="tx1"/>
                </a:solidFill>
                <a:effectLst/>
                <a:latin typeface="-apple-system"/>
              </a:rPr>
              <a:t>, </a:t>
            </a:r>
            <a:r>
              <a:rPr lang="en-US" sz="3200" b="0" i="1" dirty="0">
                <a:solidFill>
                  <a:schemeClr val="tx1"/>
                </a:solidFill>
                <a:effectLst/>
                <a:latin typeface="-apple-system"/>
              </a:rPr>
              <a:t>str()</a:t>
            </a:r>
            <a:r>
              <a:rPr lang="en-US" sz="3200" b="0" i="0" dirty="0">
                <a:solidFill>
                  <a:schemeClr val="tx1"/>
                </a:solidFill>
                <a:effectLst/>
                <a:latin typeface="-apple-system"/>
              </a:rPr>
              <a:t>, </a:t>
            </a:r>
            <a:r>
              <a:rPr lang="en-US" sz="3200" b="0" i="1" dirty="0">
                <a:solidFill>
                  <a:schemeClr val="tx1"/>
                </a:solidFill>
                <a:effectLst/>
                <a:latin typeface="-apple-system"/>
              </a:rPr>
              <a:t>list</a:t>
            </a:r>
            <a:r>
              <a:rPr lang="en-US" sz="3200" b="0" i="0" dirty="0">
                <a:solidFill>
                  <a:schemeClr val="tx1"/>
                </a:solidFill>
                <a:effectLst/>
                <a:latin typeface="-apple-system"/>
              </a:rPr>
              <a:t>, </a:t>
            </a:r>
            <a:r>
              <a:rPr lang="en-US" sz="3200" b="0" i="1" dirty="0">
                <a:solidFill>
                  <a:schemeClr val="tx1"/>
                </a:solidFill>
                <a:effectLst/>
                <a:latin typeface="-apple-system"/>
              </a:rPr>
              <a:t>set</a:t>
            </a:r>
            <a:r>
              <a:rPr lang="en-US" sz="3200" b="0" i="0" dirty="0">
                <a:solidFill>
                  <a:schemeClr val="tx1"/>
                </a:solidFill>
                <a:effectLst/>
                <a:latin typeface="-apple-system"/>
              </a:rPr>
              <a:t> When we do arithmetic operations string numbers should be first converted to int or float otherwise it will return an error. If we concatenate a number with a string, the number should be first converted to a string. We will talk about concatenation in String section.</a:t>
            </a:r>
            <a:endParaRPr lang="en-US" sz="3200" dirty="0">
              <a:solidFill>
                <a:schemeClr val="tx1"/>
              </a:solidFill>
            </a:endParaRPr>
          </a:p>
        </p:txBody>
      </p:sp>
    </p:spTree>
    <p:extLst>
      <p:ext uri="{BB962C8B-B14F-4D97-AF65-F5344CB8AC3E}">
        <p14:creationId xmlns:p14="http://schemas.microsoft.com/office/powerpoint/2010/main" val="82047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5FD8-D4B0-40CC-A645-D142F40E478E}"/>
              </a:ext>
            </a:extLst>
          </p:cNvPr>
          <p:cNvSpPr>
            <a:spLocks noGrp="1"/>
          </p:cNvSpPr>
          <p:nvPr>
            <p:ph type="title"/>
          </p:nvPr>
        </p:nvSpPr>
        <p:spPr/>
        <p:txBody>
          <a:bodyPr/>
          <a:lstStyle/>
          <a:p>
            <a:endParaRPr lang="en-US" dirty="0"/>
          </a:p>
        </p:txBody>
      </p:sp>
      <p:sp>
        <p:nvSpPr>
          <p:cNvPr id="11" name="Content Placeholder 10">
            <a:extLst>
              <a:ext uri="{FF2B5EF4-FFF2-40B4-BE49-F238E27FC236}">
                <a16:creationId xmlns:a16="http://schemas.microsoft.com/office/drawing/2014/main" id="{5D6926F3-0FC8-414C-B4FA-2711DF2C9BD6}"/>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A78BC0AB-1D7B-49C8-A140-78C7C963B2BF}"/>
              </a:ext>
            </a:extLst>
          </p:cNvPr>
          <p:cNvPicPr>
            <a:picLocks noChangeAspect="1"/>
          </p:cNvPicPr>
          <p:nvPr/>
        </p:nvPicPr>
        <p:blipFill>
          <a:blip r:embed="rId2"/>
          <a:stretch>
            <a:fillRect/>
          </a:stretch>
        </p:blipFill>
        <p:spPr>
          <a:xfrm>
            <a:off x="559293" y="62144"/>
            <a:ext cx="10821879" cy="6285864"/>
          </a:xfrm>
          <a:prstGeom prst="rect">
            <a:avLst/>
          </a:prstGeom>
        </p:spPr>
      </p:pic>
    </p:spTree>
    <p:extLst>
      <p:ext uri="{BB962C8B-B14F-4D97-AF65-F5344CB8AC3E}">
        <p14:creationId xmlns:p14="http://schemas.microsoft.com/office/powerpoint/2010/main" val="117698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0822-39EA-4FA6-A374-38542C543A3B}"/>
              </a:ext>
            </a:extLst>
          </p:cNvPr>
          <p:cNvSpPr>
            <a:spLocks noGrp="1"/>
          </p:cNvSpPr>
          <p:nvPr>
            <p:ph type="title"/>
          </p:nvPr>
        </p:nvSpPr>
        <p:spPr/>
        <p:txBody>
          <a:bodyPr/>
          <a:lstStyle/>
          <a:p>
            <a:r>
              <a:rPr lang="en-US" b="1" i="0" dirty="0">
                <a:solidFill>
                  <a:schemeClr val="tx1"/>
                </a:solidFill>
                <a:effectLst/>
                <a:latin typeface="-apple-system"/>
              </a:rPr>
              <a:t>Built in functions</a:t>
            </a:r>
            <a:endParaRPr lang="en-US" dirty="0">
              <a:solidFill>
                <a:schemeClr val="tx1"/>
              </a:solidFill>
            </a:endParaRPr>
          </a:p>
        </p:txBody>
      </p:sp>
      <p:sp>
        <p:nvSpPr>
          <p:cNvPr id="3" name="Content Placeholder 2">
            <a:extLst>
              <a:ext uri="{FF2B5EF4-FFF2-40B4-BE49-F238E27FC236}">
                <a16:creationId xmlns:a16="http://schemas.microsoft.com/office/drawing/2014/main" id="{6B26646F-1B18-435A-A37D-2DD96171C60D}"/>
              </a:ext>
            </a:extLst>
          </p:cNvPr>
          <p:cNvSpPr>
            <a:spLocks noGrp="1"/>
          </p:cNvSpPr>
          <p:nvPr>
            <p:ph idx="1"/>
          </p:nvPr>
        </p:nvSpPr>
        <p:spPr/>
        <p:txBody>
          <a:bodyPr>
            <a:noAutofit/>
          </a:bodyPr>
          <a:lstStyle/>
          <a:p>
            <a:r>
              <a:rPr lang="en-US" sz="3200" b="0" i="0" dirty="0">
                <a:solidFill>
                  <a:schemeClr val="tx1"/>
                </a:solidFill>
                <a:effectLst/>
                <a:latin typeface="-apple-system"/>
              </a:rPr>
              <a:t>In Python we have lots of built-in functions. Built-in functions are globally available for your use that mean you can make use of the built-in functions without importing or configuring. Some of the most commonly used Python built-in functions are the following: </a:t>
            </a:r>
            <a:r>
              <a:rPr lang="en-US" sz="3200" b="0" i="1" dirty="0">
                <a:solidFill>
                  <a:schemeClr val="tx1"/>
                </a:solidFill>
                <a:effectLst/>
                <a:latin typeface="-apple-system"/>
              </a:rPr>
              <a:t>print()</a:t>
            </a:r>
            <a:r>
              <a:rPr lang="en-US" sz="3200" b="0" i="0" dirty="0">
                <a:solidFill>
                  <a:schemeClr val="tx1"/>
                </a:solidFill>
                <a:effectLst/>
                <a:latin typeface="-apple-system"/>
              </a:rPr>
              <a:t>, </a:t>
            </a:r>
            <a:r>
              <a:rPr lang="en-US" sz="3200" b="0" i="1" dirty="0" err="1">
                <a:solidFill>
                  <a:schemeClr val="tx1"/>
                </a:solidFill>
                <a:effectLst/>
                <a:latin typeface="-apple-system"/>
              </a:rPr>
              <a:t>len</a:t>
            </a:r>
            <a:r>
              <a:rPr lang="en-US" sz="3200" b="0" i="1" dirty="0">
                <a:solidFill>
                  <a:schemeClr val="tx1"/>
                </a:solidFill>
                <a:effectLst/>
                <a:latin typeface="-apple-system"/>
              </a:rPr>
              <a:t>()</a:t>
            </a:r>
            <a:r>
              <a:rPr lang="en-US" sz="3200" b="0" i="0" dirty="0">
                <a:solidFill>
                  <a:schemeClr val="tx1"/>
                </a:solidFill>
                <a:effectLst/>
                <a:latin typeface="-apple-system"/>
              </a:rPr>
              <a:t>, </a:t>
            </a:r>
            <a:r>
              <a:rPr lang="en-US" sz="3200" b="0" i="1" dirty="0">
                <a:solidFill>
                  <a:schemeClr val="tx1"/>
                </a:solidFill>
                <a:effectLst/>
                <a:latin typeface="-apple-system"/>
              </a:rPr>
              <a:t>type()</a:t>
            </a:r>
            <a:r>
              <a:rPr lang="en-US" sz="3200" b="0" i="0" dirty="0">
                <a:solidFill>
                  <a:schemeClr val="tx1"/>
                </a:solidFill>
                <a:effectLst/>
                <a:latin typeface="-apple-system"/>
              </a:rPr>
              <a:t>, </a:t>
            </a:r>
            <a:r>
              <a:rPr lang="en-US" sz="3200" b="0" i="1" dirty="0">
                <a:solidFill>
                  <a:schemeClr val="tx1"/>
                </a:solidFill>
                <a:effectLst/>
                <a:latin typeface="-apple-system"/>
              </a:rPr>
              <a:t>int()</a:t>
            </a:r>
            <a:r>
              <a:rPr lang="en-US" sz="3200" b="0" i="0" dirty="0">
                <a:solidFill>
                  <a:schemeClr val="tx1"/>
                </a:solidFill>
                <a:effectLst/>
                <a:latin typeface="-apple-system"/>
              </a:rPr>
              <a:t>, </a:t>
            </a:r>
            <a:r>
              <a:rPr lang="en-US" sz="3200" b="0" i="1" dirty="0">
                <a:solidFill>
                  <a:schemeClr val="tx1"/>
                </a:solidFill>
                <a:effectLst/>
                <a:latin typeface="-apple-system"/>
              </a:rPr>
              <a:t>float()</a:t>
            </a:r>
            <a:r>
              <a:rPr lang="en-US" sz="3200" b="0" i="0" dirty="0">
                <a:solidFill>
                  <a:schemeClr val="tx1"/>
                </a:solidFill>
                <a:effectLst/>
                <a:latin typeface="-apple-system"/>
              </a:rPr>
              <a:t>, </a:t>
            </a:r>
            <a:r>
              <a:rPr lang="en-US" sz="3200" b="0" i="1" dirty="0">
                <a:solidFill>
                  <a:schemeClr val="tx1"/>
                </a:solidFill>
                <a:effectLst/>
                <a:latin typeface="-apple-system"/>
              </a:rPr>
              <a:t>str()</a:t>
            </a:r>
            <a:r>
              <a:rPr lang="en-US" sz="3200" b="0" i="0" dirty="0">
                <a:solidFill>
                  <a:schemeClr val="tx1"/>
                </a:solidFill>
                <a:effectLst/>
                <a:latin typeface="-apple-system"/>
              </a:rPr>
              <a:t>, </a:t>
            </a:r>
            <a:r>
              <a:rPr lang="en-US" sz="3200" b="0" i="1" dirty="0">
                <a:solidFill>
                  <a:schemeClr val="tx1"/>
                </a:solidFill>
                <a:effectLst/>
                <a:latin typeface="-apple-system"/>
              </a:rPr>
              <a:t>input()</a:t>
            </a:r>
            <a:r>
              <a:rPr lang="en-US" sz="3200" b="0" i="0" dirty="0">
                <a:solidFill>
                  <a:schemeClr val="tx1"/>
                </a:solidFill>
                <a:effectLst/>
                <a:latin typeface="-apple-system"/>
              </a:rPr>
              <a:t>, </a:t>
            </a:r>
            <a:r>
              <a:rPr lang="en-US" sz="3200" b="0" i="1" dirty="0">
                <a:solidFill>
                  <a:schemeClr val="tx1"/>
                </a:solidFill>
                <a:effectLst/>
                <a:latin typeface="-apple-system"/>
              </a:rPr>
              <a:t>list()</a:t>
            </a:r>
            <a:r>
              <a:rPr lang="en-US" sz="3200" b="0" i="0" dirty="0">
                <a:solidFill>
                  <a:schemeClr val="tx1"/>
                </a:solidFill>
                <a:effectLst/>
                <a:latin typeface="-apple-system"/>
              </a:rPr>
              <a:t>, </a:t>
            </a:r>
            <a:r>
              <a:rPr lang="en-US" sz="3200" b="0" i="1" dirty="0" err="1">
                <a:solidFill>
                  <a:schemeClr val="tx1"/>
                </a:solidFill>
                <a:effectLst/>
                <a:latin typeface="-apple-system"/>
              </a:rPr>
              <a:t>dict</a:t>
            </a:r>
            <a:r>
              <a:rPr lang="en-US" sz="3200" b="0" i="1" dirty="0">
                <a:solidFill>
                  <a:schemeClr val="tx1"/>
                </a:solidFill>
                <a:effectLst/>
                <a:latin typeface="-apple-system"/>
              </a:rPr>
              <a:t>()</a:t>
            </a:r>
            <a:r>
              <a:rPr lang="en-US" sz="3200" b="0" i="0" dirty="0">
                <a:solidFill>
                  <a:schemeClr val="tx1"/>
                </a:solidFill>
                <a:effectLst/>
                <a:latin typeface="-apple-system"/>
              </a:rPr>
              <a:t>, </a:t>
            </a:r>
            <a:r>
              <a:rPr lang="en-US" sz="3200" b="0" i="1" dirty="0">
                <a:solidFill>
                  <a:schemeClr val="tx1"/>
                </a:solidFill>
                <a:effectLst/>
                <a:latin typeface="-apple-system"/>
              </a:rPr>
              <a:t>min()</a:t>
            </a:r>
            <a:r>
              <a:rPr lang="en-US" sz="3200" b="0" i="0" dirty="0">
                <a:solidFill>
                  <a:schemeClr val="tx1"/>
                </a:solidFill>
                <a:effectLst/>
                <a:latin typeface="-apple-system"/>
              </a:rPr>
              <a:t>, </a:t>
            </a:r>
            <a:r>
              <a:rPr lang="en-US" sz="3200" b="0" i="1" dirty="0">
                <a:solidFill>
                  <a:schemeClr val="tx1"/>
                </a:solidFill>
                <a:effectLst/>
                <a:latin typeface="-apple-system"/>
              </a:rPr>
              <a:t>max()</a:t>
            </a:r>
            <a:r>
              <a:rPr lang="en-US" sz="3200" b="0" i="0" dirty="0">
                <a:solidFill>
                  <a:schemeClr val="tx1"/>
                </a:solidFill>
                <a:effectLst/>
                <a:latin typeface="-apple-system"/>
              </a:rPr>
              <a:t>, </a:t>
            </a:r>
            <a:r>
              <a:rPr lang="en-US" sz="3200" b="0" i="1" dirty="0">
                <a:solidFill>
                  <a:schemeClr val="tx1"/>
                </a:solidFill>
                <a:effectLst/>
                <a:latin typeface="-apple-system"/>
              </a:rPr>
              <a:t>sum()</a:t>
            </a:r>
            <a:r>
              <a:rPr lang="en-US" sz="3200" b="0" i="0" dirty="0">
                <a:solidFill>
                  <a:schemeClr val="tx1"/>
                </a:solidFill>
                <a:effectLst/>
                <a:latin typeface="-apple-system"/>
              </a:rPr>
              <a:t>, </a:t>
            </a:r>
            <a:r>
              <a:rPr lang="en-US" sz="3200" b="0" i="1" dirty="0">
                <a:solidFill>
                  <a:schemeClr val="tx1"/>
                </a:solidFill>
                <a:effectLst/>
                <a:latin typeface="-apple-system"/>
              </a:rPr>
              <a:t>sorted()</a:t>
            </a:r>
            <a:r>
              <a:rPr lang="en-US" sz="3200" b="0" i="0" dirty="0">
                <a:solidFill>
                  <a:schemeClr val="tx1"/>
                </a:solidFill>
                <a:effectLst/>
                <a:latin typeface="-apple-system"/>
              </a:rPr>
              <a:t>, </a:t>
            </a:r>
            <a:r>
              <a:rPr lang="en-US" sz="3200" b="0" i="1" dirty="0">
                <a:solidFill>
                  <a:schemeClr val="tx1"/>
                </a:solidFill>
                <a:effectLst/>
                <a:latin typeface="-apple-system"/>
              </a:rPr>
              <a:t>open()</a:t>
            </a:r>
            <a:r>
              <a:rPr lang="en-US" sz="3200" b="0" i="0" dirty="0">
                <a:solidFill>
                  <a:schemeClr val="tx1"/>
                </a:solidFill>
                <a:effectLst/>
                <a:latin typeface="-apple-system"/>
              </a:rPr>
              <a:t>, </a:t>
            </a:r>
            <a:r>
              <a:rPr lang="en-US" sz="3200" b="0" i="1" dirty="0">
                <a:solidFill>
                  <a:schemeClr val="tx1"/>
                </a:solidFill>
                <a:effectLst/>
                <a:latin typeface="-apple-system"/>
              </a:rPr>
              <a:t>file()</a:t>
            </a:r>
            <a:r>
              <a:rPr lang="en-US" sz="3200" b="0" i="0" dirty="0">
                <a:solidFill>
                  <a:schemeClr val="tx1"/>
                </a:solidFill>
                <a:effectLst/>
                <a:latin typeface="-apple-system"/>
              </a:rPr>
              <a:t>, </a:t>
            </a:r>
            <a:r>
              <a:rPr lang="en-US" sz="3200" b="0" i="1" dirty="0">
                <a:solidFill>
                  <a:schemeClr val="tx1"/>
                </a:solidFill>
                <a:effectLst/>
                <a:latin typeface="-apple-system"/>
              </a:rPr>
              <a:t>help()</a:t>
            </a:r>
            <a:r>
              <a:rPr lang="en-US" sz="3200" b="0" i="0" dirty="0">
                <a:solidFill>
                  <a:schemeClr val="tx1"/>
                </a:solidFill>
                <a:effectLst/>
                <a:latin typeface="-apple-system"/>
              </a:rPr>
              <a:t>, and </a:t>
            </a:r>
            <a:r>
              <a:rPr lang="en-US" sz="3200" b="0" i="1" dirty="0" err="1">
                <a:solidFill>
                  <a:schemeClr val="tx1"/>
                </a:solidFill>
                <a:effectLst/>
                <a:latin typeface="-apple-system"/>
              </a:rPr>
              <a:t>dir</a:t>
            </a:r>
            <a:r>
              <a:rPr lang="en-US" sz="3200" b="0" i="1" dirty="0">
                <a:solidFill>
                  <a:schemeClr val="tx1"/>
                </a:solidFill>
                <a:effectLst/>
                <a:latin typeface="-apple-system"/>
              </a:rPr>
              <a:t>()</a:t>
            </a:r>
            <a:r>
              <a:rPr lang="en-US" sz="3200" b="0" i="0" dirty="0">
                <a:solidFill>
                  <a:schemeClr val="tx1"/>
                </a:solidFill>
                <a:effectLst/>
                <a:latin typeface="-apple-system"/>
              </a:rPr>
              <a:t>. In the following table you will see an exhaustive list of Python built-in functions taken from </a:t>
            </a:r>
            <a:r>
              <a:rPr lang="en-US" sz="3200" b="0" i="0" u="none"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python documentation</a:t>
            </a:r>
            <a:r>
              <a:rPr lang="en-US" sz="3200" b="0" i="0" dirty="0">
                <a:solidFill>
                  <a:schemeClr val="tx1"/>
                </a:solidFill>
                <a:effectLst/>
                <a:latin typeface="-apple-system"/>
              </a:rPr>
              <a:t>.</a:t>
            </a:r>
            <a:endParaRPr lang="en-US" sz="3200" dirty="0">
              <a:solidFill>
                <a:schemeClr val="tx1"/>
              </a:solidFill>
            </a:endParaRPr>
          </a:p>
        </p:txBody>
      </p:sp>
    </p:spTree>
    <p:extLst>
      <p:ext uri="{BB962C8B-B14F-4D97-AF65-F5344CB8AC3E}">
        <p14:creationId xmlns:p14="http://schemas.microsoft.com/office/powerpoint/2010/main" val="149231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25EE-14EF-4708-8BF8-2BAA1309862A}"/>
              </a:ext>
            </a:extLst>
          </p:cNvPr>
          <p:cNvSpPr>
            <a:spLocks noGrp="1"/>
          </p:cNvSpPr>
          <p:nvPr>
            <p:ph type="title"/>
          </p:nvPr>
        </p:nvSpPr>
        <p:spPr/>
        <p:txBody>
          <a:bodyPr/>
          <a:lstStyle/>
          <a:p>
            <a:r>
              <a:rPr lang="en-US" b="1" i="0" dirty="0">
                <a:solidFill>
                  <a:schemeClr val="tx1"/>
                </a:solidFill>
                <a:effectLst/>
                <a:latin typeface="-apple-system"/>
              </a:rPr>
              <a:t>Numbers</a:t>
            </a:r>
            <a:endParaRPr lang="en-US" dirty="0">
              <a:solidFill>
                <a:schemeClr val="tx1"/>
              </a:solidFill>
            </a:endParaRPr>
          </a:p>
        </p:txBody>
      </p:sp>
      <p:sp>
        <p:nvSpPr>
          <p:cNvPr id="3" name="Content Placeholder 2">
            <a:extLst>
              <a:ext uri="{FF2B5EF4-FFF2-40B4-BE49-F238E27FC236}">
                <a16:creationId xmlns:a16="http://schemas.microsoft.com/office/drawing/2014/main" id="{B6D93C14-044D-43AE-BCAC-998E4AF6B4FC}"/>
              </a:ext>
            </a:extLst>
          </p:cNvPr>
          <p:cNvSpPr>
            <a:spLocks noGrp="1"/>
          </p:cNvSpPr>
          <p:nvPr>
            <p:ph idx="1"/>
          </p:nvPr>
        </p:nvSpPr>
        <p:spPr>
          <a:xfrm>
            <a:off x="1097280" y="1845733"/>
            <a:ext cx="10058400" cy="4217715"/>
          </a:xfrm>
        </p:spPr>
        <p:txBody>
          <a:bodyPr>
            <a:normAutofit lnSpcReduction="10000"/>
          </a:bodyPr>
          <a:lstStyle/>
          <a:p>
            <a:pPr algn="l"/>
            <a:r>
              <a:rPr lang="en-US" sz="2800" b="0" i="0" dirty="0">
                <a:solidFill>
                  <a:schemeClr val="tx1"/>
                </a:solidFill>
                <a:effectLst/>
                <a:latin typeface="-apple-system"/>
              </a:rPr>
              <a:t>Number data types in Python:</a:t>
            </a:r>
          </a:p>
          <a:p>
            <a:pPr algn="l">
              <a:buFont typeface="+mj-lt"/>
              <a:buAutoNum type="arabicPeriod"/>
            </a:pPr>
            <a:r>
              <a:rPr lang="en-US" sz="2800" b="0" i="0" dirty="0">
                <a:solidFill>
                  <a:schemeClr val="tx1"/>
                </a:solidFill>
                <a:effectLst/>
                <a:latin typeface="-apple-system"/>
              </a:rPr>
              <a:t>Integers: Integer(negative, zero and positive) numbers Example: ... -3, -2, -1, 0, 1, 2, 3 ...</a:t>
            </a:r>
          </a:p>
          <a:p>
            <a:pPr algn="l">
              <a:buFont typeface="+mj-lt"/>
              <a:buAutoNum type="arabicPeriod"/>
            </a:pPr>
            <a:r>
              <a:rPr lang="en-US" sz="2800" b="0" i="0" dirty="0">
                <a:solidFill>
                  <a:schemeClr val="tx1"/>
                </a:solidFill>
                <a:effectLst/>
                <a:latin typeface="-apple-system"/>
              </a:rPr>
              <a:t>Floating Point Numbers(Decimal numbers) Example: ... -3.5, -2.25, -1.0, 0.0, 1.1, 2.2, 3.5 ...</a:t>
            </a:r>
          </a:p>
          <a:p>
            <a:pPr algn="l">
              <a:buFont typeface="+mj-lt"/>
              <a:buAutoNum type="arabicPeriod"/>
            </a:pPr>
            <a:r>
              <a:rPr lang="en-US" sz="2800" b="0" i="0" dirty="0">
                <a:solidFill>
                  <a:schemeClr val="tx1"/>
                </a:solidFill>
                <a:effectLst/>
                <a:latin typeface="-apple-system"/>
              </a:rPr>
              <a:t>Complex Numbers Example: 1 + j, 2 + 4j, 1 - 1j</a:t>
            </a:r>
          </a:p>
          <a:p>
            <a:pPr algn="l"/>
            <a:r>
              <a:rPr lang="en-US" sz="2800" b="0" i="0" dirty="0">
                <a:solidFill>
                  <a:schemeClr val="tx1"/>
                </a:solidFill>
                <a:effectLst/>
                <a:latin typeface="-apple-system"/>
              </a:rPr>
              <a:t>🌕 You are awesome. You have just completed day 2 challenges and you are two steps ahead on your way to greatness. Now do some exercises for your brain and muscles.</a:t>
            </a:r>
          </a:p>
          <a:p>
            <a:endParaRPr lang="en-US" dirty="0"/>
          </a:p>
        </p:txBody>
      </p:sp>
    </p:spTree>
    <p:extLst>
      <p:ext uri="{BB962C8B-B14F-4D97-AF65-F5344CB8AC3E}">
        <p14:creationId xmlns:p14="http://schemas.microsoft.com/office/powerpoint/2010/main" val="81820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E20D-2CAD-440A-AA5B-1692B2C15E15}"/>
              </a:ext>
            </a:extLst>
          </p:cNvPr>
          <p:cNvSpPr>
            <a:spLocks noGrp="1"/>
          </p:cNvSpPr>
          <p:nvPr>
            <p:ph type="title"/>
          </p:nvPr>
        </p:nvSpPr>
        <p:spPr>
          <a:xfrm>
            <a:off x="1066800" y="259970"/>
            <a:ext cx="10058400" cy="1450757"/>
          </a:xfrm>
        </p:spPr>
        <p:txBody>
          <a:bodyPr/>
          <a:lstStyle/>
          <a:p>
            <a:r>
              <a:rPr lang="en-US" b="1" i="0" dirty="0">
                <a:solidFill>
                  <a:schemeClr val="tx1"/>
                </a:solidFill>
                <a:effectLst/>
                <a:latin typeface="-apple-system"/>
              </a:rPr>
              <a:t>Exercises - Day 2</a:t>
            </a:r>
            <a:endParaRPr lang="en-US" dirty="0">
              <a:solidFill>
                <a:schemeClr val="tx1"/>
              </a:solidFill>
            </a:endParaRPr>
          </a:p>
        </p:txBody>
      </p:sp>
      <p:sp>
        <p:nvSpPr>
          <p:cNvPr id="3" name="Content Placeholder 2">
            <a:extLst>
              <a:ext uri="{FF2B5EF4-FFF2-40B4-BE49-F238E27FC236}">
                <a16:creationId xmlns:a16="http://schemas.microsoft.com/office/drawing/2014/main" id="{770F6690-BFFE-4D99-86E5-A5F84C07CC1B}"/>
              </a:ext>
            </a:extLst>
          </p:cNvPr>
          <p:cNvSpPr>
            <a:spLocks noGrp="1"/>
          </p:cNvSpPr>
          <p:nvPr>
            <p:ph idx="1"/>
          </p:nvPr>
        </p:nvSpPr>
        <p:spPr>
          <a:xfrm>
            <a:off x="1097280" y="1710727"/>
            <a:ext cx="10058400" cy="4563943"/>
          </a:xfrm>
        </p:spPr>
        <p:txBody>
          <a:bodyPr>
            <a:noAutofit/>
          </a:bodyPr>
          <a:lstStyle/>
          <a:p>
            <a:pPr algn="l">
              <a:buFont typeface="+mj-lt"/>
              <a:buAutoNum type="arabicPeriod"/>
            </a:pPr>
            <a:r>
              <a:rPr lang="en-US" sz="2800" b="0" i="0" dirty="0">
                <a:solidFill>
                  <a:schemeClr val="tx1"/>
                </a:solidFill>
                <a:effectLst/>
                <a:latin typeface="-apple-system"/>
              </a:rPr>
              <a:t>Inside 30DaysOfPython create a folder called day_2. Inside this folder create a file named variables.py</a:t>
            </a:r>
          </a:p>
          <a:p>
            <a:pPr algn="l">
              <a:buFont typeface="+mj-lt"/>
              <a:buAutoNum type="arabicPeriod"/>
            </a:pPr>
            <a:r>
              <a:rPr lang="en-US" sz="2800" b="0" i="0" dirty="0">
                <a:solidFill>
                  <a:schemeClr val="tx1"/>
                </a:solidFill>
                <a:effectLst/>
                <a:latin typeface="-apple-system"/>
              </a:rPr>
              <a:t>Write a python comment saying 'Day 2: 30 Days of python programming'</a:t>
            </a:r>
          </a:p>
          <a:p>
            <a:pPr algn="l">
              <a:buFont typeface="+mj-lt"/>
              <a:buAutoNum type="arabicPeriod"/>
            </a:pPr>
            <a:r>
              <a:rPr lang="en-US" sz="2800" b="0" i="0" dirty="0">
                <a:solidFill>
                  <a:schemeClr val="tx1"/>
                </a:solidFill>
                <a:effectLst/>
                <a:latin typeface="-apple-system"/>
              </a:rPr>
              <a:t>Declare a first name variable and assign a value to it</a:t>
            </a:r>
          </a:p>
          <a:p>
            <a:pPr algn="l">
              <a:buFont typeface="+mj-lt"/>
              <a:buAutoNum type="arabicPeriod"/>
            </a:pPr>
            <a:r>
              <a:rPr lang="en-US" sz="2800" b="0" i="0" dirty="0">
                <a:solidFill>
                  <a:schemeClr val="tx1"/>
                </a:solidFill>
                <a:effectLst/>
                <a:latin typeface="-apple-system"/>
              </a:rPr>
              <a:t>Declare a last name variable and assign a value to it</a:t>
            </a:r>
          </a:p>
          <a:p>
            <a:pPr algn="l">
              <a:buFont typeface="+mj-lt"/>
              <a:buAutoNum type="arabicPeriod"/>
            </a:pPr>
            <a:r>
              <a:rPr lang="en-US" sz="2800" b="0" i="0" dirty="0">
                <a:solidFill>
                  <a:schemeClr val="tx1"/>
                </a:solidFill>
                <a:effectLst/>
                <a:latin typeface="-apple-system"/>
              </a:rPr>
              <a:t>Declare a full name variable and assign a value to it</a:t>
            </a:r>
          </a:p>
          <a:p>
            <a:pPr algn="l">
              <a:buFont typeface="+mj-lt"/>
              <a:buAutoNum type="arabicPeriod"/>
            </a:pPr>
            <a:r>
              <a:rPr lang="en-US" sz="2800" b="0" i="0" dirty="0">
                <a:solidFill>
                  <a:schemeClr val="tx1"/>
                </a:solidFill>
                <a:effectLst/>
                <a:latin typeface="-apple-system"/>
              </a:rPr>
              <a:t>Declare a country variable and assign a value to it</a:t>
            </a:r>
          </a:p>
          <a:p>
            <a:pPr algn="l">
              <a:buFont typeface="+mj-lt"/>
              <a:buAutoNum type="arabicPeriod"/>
            </a:pPr>
            <a:r>
              <a:rPr lang="en-US" sz="2800" b="0" i="0" dirty="0">
                <a:solidFill>
                  <a:schemeClr val="tx1"/>
                </a:solidFill>
                <a:effectLst/>
                <a:latin typeface="-apple-system"/>
              </a:rPr>
              <a:t>Declare a city variable and assign a value to it</a:t>
            </a:r>
          </a:p>
        </p:txBody>
      </p:sp>
    </p:spTree>
    <p:extLst>
      <p:ext uri="{BB962C8B-B14F-4D97-AF65-F5344CB8AC3E}">
        <p14:creationId xmlns:p14="http://schemas.microsoft.com/office/powerpoint/2010/main" val="193087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E834-7FAA-4B67-8CB4-799C62D3B3D0}"/>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E1AB7D6C-3DE3-420A-A92B-40E5286CDC87}"/>
              </a:ext>
            </a:extLst>
          </p:cNvPr>
          <p:cNvSpPr>
            <a:spLocks noGrp="1"/>
          </p:cNvSpPr>
          <p:nvPr>
            <p:ph idx="1"/>
          </p:nvPr>
        </p:nvSpPr>
        <p:spPr>
          <a:xfrm>
            <a:off x="1171852" y="1340527"/>
            <a:ext cx="9983828" cy="4848162"/>
          </a:xfrm>
        </p:spPr>
        <p:txBody>
          <a:bodyPr>
            <a:normAutofit/>
          </a:bodyPr>
          <a:lstStyle/>
          <a:p>
            <a:pPr marL="514350" indent="-514350" algn="l">
              <a:buFont typeface="+mj-lt"/>
              <a:buAutoNum type="arabicPeriod" startAt="8"/>
            </a:pPr>
            <a:r>
              <a:rPr lang="en-US" sz="3200" b="0" i="0" dirty="0">
                <a:solidFill>
                  <a:schemeClr val="tx1"/>
                </a:solidFill>
                <a:effectLst/>
                <a:latin typeface="-apple-system"/>
              </a:rPr>
              <a:t>Declare an age variable and assign a value to it</a:t>
            </a:r>
          </a:p>
          <a:p>
            <a:pPr algn="l">
              <a:buFont typeface="+mj-lt"/>
              <a:buAutoNum type="arabicPeriod" startAt="8"/>
            </a:pPr>
            <a:r>
              <a:rPr lang="en-US" sz="3200" b="0" i="0" dirty="0">
                <a:solidFill>
                  <a:schemeClr val="tx1"/>
                </a:solidFill>
                <a:effectLst/>
                <a:latin typeface="-apple-system"/>
              </a:rPr>
              <a:t>Declare a year variable and assign a value to it</a:t>
            </a:r>
          </a:p>
          <a:p>
            <a:pPr algn="l">
              <a:buFont typeface="+mj-lt"/>
              <a:buAutoNum type="arabicPeriod" startAt="8"/>
            </a:pPr>
            <a:r>
              <a:rPr lang="en-US" sz="3200" b="0" i="0" dirty="0">
                <a:solidFill>
                  <a:schemeClr val="tx1"/>
                </a:solidFill>
                <a:effectLst/>
                <a:latin typeface="-apple-system"/>
              </a:rPr>
              <a:t>Declare a variable </a:t>
            </a:r>
            <a:r>
              <a:rPr lang="en-US" sz="3200" b="0" i="0" dirty="0" err="1">
                <a:solidFill>
                  <a:schemeClr val="tx1"/>
                </a:solidFill>
                <a:effectLst/>
                <a:latin typeface="-apple-system"/>
              </a:rPr>
              <a:t>is_married</a:t>
            </a:r>
            <a:r>
              <a:rPr lang="en-US" sz="3200" b="0" i="0" dirty="0">
                <a:solidFill>
                  <a:schemeClr val="tx1"/>
                </a:solidFill>
                <a:effectLst/>
                <a:latin typeface="-apple-system"/>
              </a:rPr>
              <a:t> and assign a value to it</a:t>
            </a:r>
          </a:p>
          <a:p>
            <a:pPr algn="l">
              <a:buFont typeface="+mj-lt"/>
              <a:buAutoNum type="arabicPeriod" startAt="8"/>
            </a:pPr>
            <a:r>
              <a:rPr lang="en-US" sz="3200" b="0" i="0" dirty="0">
                <a:solidFill>
                  <a:schemeClr val="tx1"/>
                </a:solidFill>
                <a:effectLst/>
                <a:latin typeface="-apple-system"/>
              </a:rPr>
              <a:t>Declare a variable </a:t>
            </a:r>
            <a:r>
              <a:rPr lang="en-US" sz="3200" b="0" i="0" dirty="0" err="1">
                <a:solidFill>
                  <a:schemeClr val="tx1"/>
                </a:solidFill>
                <a:effectLst/>
                <a:latin typeface="-apple-system"/>
              </a:rPr>
              <a:t>is_true</a:t>
            </a:r>
            <a:r>
              <a:rPr lang="en-US" sz="3200" b="0" i="0" dirty="0">
                <a:solidFill>
                  <a:schemeClr val="tx1"/>
                </a:solidFill>
                <a:effectLst/>
                <a:latin typeface="-apple-system"/>
              </a:rPr>
              <a:t> and assign a value to it</a:t>
            </a:r>
          </a:p>
          <a:p>
            <a:pPr algn="l">
              <a:buFont typeface="+mj-lt"/>
              <a:buAutoNum type="arabicPeriod" startAt="8"/>
            </a:pPr>
            <a:r>
              <a:rPr lang="en-US" sz="3200" b="0" i="0" dirty="0">
                <a:solidFill>
                  <a:schemeClr val="tx1"/>
                </a:solidFill>
                <a:effectLst/>
                <a:latin typeface="-apple-system"/>
              </a:rPr>
              <a:t>Declare a variable </a:t>
            </a:r>
            <a:r>
              <a:rPr lang="en-US" sz="3200" b="0" i="0" dirty="0" err="1">
                <a:solidFill>
                  <a:schemeClr val="tx1"/>
                </a:solidFill>
                <a:effectLst/>
                <a:latin typeface="-apple-system"/>
              </a:rPr>
              <a:t>is_light_on</a:t>
            </a:r>
            <a:r>
              <a:rPr lang="en-US" sz="3200" b="0" i="0" dirty="0">
                <a:solidFill>
                  <a:schemeClr val="tx1"/>
                </a:solidFill>
                <a:effectLst/>
                <a:latin typeface="-apple-system"/>
              </a:rPr>
              <a:t> and assign a value to it</a:t>
            </a:r>
          </a:p>
          <a:p>
            <a:pPr algn="l">
              <a:buFont typeface="+mj-lt"/>
              <a:buAutoNum type="arabicPeriod" startAt="8"/>
            </a:pPr>
            <a:r>
              <a:rPr lang="en-US" sz="3200" b="0" i="0" dirty="0">
                <a:solidFill>
                  <a:schemeClr val="tx1"/>
                </a:solidFill>
                <a:effectLst/>
                <a:latin typeface="-apple-system"/>
              </a:rPr>
              <a:t>Declare multiple variable on one line</a:t>
            </a:r>
          </a:p>
          <a:p>
            <a:endParaRPr lang="en-US" sz="3200" dirty="0">
              <a:solidFill>
                <a:schemeClr val="tx1"/>
              </a:solidFill>
            </a:endParaRPr>
          </a:p>
        </p:txBody>
      </p:sp>
    </p:spTree>
    <p:extLst>
      <p:ext uri="{BB962C8B-B14F-4D97-AF65-F5344CB8AC3E}">
        <p14:creationId xmlns:p14="http://schemas.microsoft.com/office/powerpoint/2010/main" val="216849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9A0A-92DA-4023-8551-9A9205326F3A}"/>
              </a:ext>
            </a:extLst>
          </p:cNvPr>
          <p:cNvSpPr>
            <a:spLocks noGrp="1"/>
          </p:cNvSpPr>
          <p:nvPr>
            <p:ph type="title"/>
          </p:nvPr>
        </p:nvSpPr>
        <p:spPr>
          <a:xfrm>
            <a:off x="1066800" y="109049"/>
            <a:ext cx="10058400" cy="1450757"/>
          </a:xfrm>
        </p:spPr>
        <p:txBody>
          <a:bodyPr/>
          <a:lstStyle/>
          <a:p>
            <a:r>
              <a:rPr lang="en-US" b="1" i="0" dirty="0">
                <a:solidFill>
                  <a:schemeClr val="tx1"/>
                </a:solidFill>
                <a:effectLst/>
                <a:latin typeface="-apple-system"/>
              </a:rPr>
              <a:t>Exercises: Level 2:</a:t>
            </a:r>
            <a:endParaRPr lang="en-US" dirty="0">
              <a:solidFill>
                <a:schemeClr val="tx1"/>
              </a:solidFill>
            </a:endParaRPr>
          </a:p>
        </p:txBody>
      </p:sp>
      <p:sp>
        <p:nvSpPr>
          <p:cNvPr id="3" name="Content Placeholder 2">
            <a:extLst>
              <a:ext uri="{FF2B5EF4-FFF2-40B4-BE49-F238E27FC236}">
                <a16:creationId xmlns:a16="http://schemas.microsoft.com/office/drawing/2014/main" id="{BCA28A62-89F5-409F-AAE3-B3136528675D}"/>
              </a:ext>
            </a:extLst>
          </p:cNvPr>
          <p:cNvSpPr>
            <a:spLocks noGrp="1"/>
          </p:cNvSpPr>
          <p:nvPr>
            <p:ph idx="1"/>
          </p:nvPr>
        </p:nvSpPr>
        <p:spPr>
          <a:xfrm>
            <a:off x="1012054" y="1737360"/>
            <a:ext cx="10830757" cy="4823238"/>
          </a:xfrm>
        </p:spPr>
        <p:txBody>
          <a:bodyPr>
            <a:normAutofit/>
          </a:bodyPr>
          <a:lstStyle/>
          <a:p>
            <a:pPr algn="l">
              <a:buFont typeface="+mj-lt"/>
              <a:buAutoNum type="arabicPeriod"/>
            </a:pPr>
            <a:r>
              <a:rPr lang="en-US" b="0" i="0" dirty="0">
                <a:solidFill>
                  <a:schemeClr val="tx1"/>
                </a:solidFill>
                <a:effectLst/>
                <a:latin typeface="-apple-system"/>
              </a:rPr>
              <a:t>Check the data type of all your variables using type() built-in function</a:t>
            </a:r>
          </a:p>
          <a:p>
            <a:pPr algn="l">
              <a:buFont typeface="+mj-lt"/>
              <a:buAutoNum type="arabicPeriod"/>
            </a:pPr>
            <a:r>
              <a:rPr lang="en-US" b="0" i="0" dirty="0">
                <a:solidFill>
                  <a:schemeClr val="tx1"/>
                </a:solidFill>
                <a:effectLst/>
                <a:latin typeface="-apple-system"/>
              </a:rPr>
              <a:t>Using the </a:t>
            </a:r>
            <a:r>
              <a:rPr lang="en-US" b="0" i="1" dirty="0" err="1">
                <a:solidFill>
                  <a:schemeClr val="tx1"/>
                </a:solidFill>
                <a:effectLst/>
                <a:latin typeface="-apple-system"/>
              </a:rPr>
              <a:t>len</a:t>
            </a:r>
            <a:r>
              <a:rPr lang="en-US" b="0" i="1" dirty="0">
                <a:solidFill>
                  <a:schemeClr val="tx1"/>
                </a:solidFill>
                <a:effectLst/>
                <a:latin typeface="-apple-system"/>
              </a:rPr>
              <a:t>()</a:t>
            </a:r>
            <a:r>
              <a:rPr lang="en-US" b="0" i="0" dirty="0">
                <a:solidFill>
                  <a:schemeClr val="tx1"/>
                </a:solidFill>
                <a:effectLst/>
                <a:latin typeface="-apple-system"/>
              </a:rPr>
              <a:t> built-in function, find the length of your first name</a:t>
            </a:r>
          </a:p>
          <a:p>
            <a:pPr algn="l">
              <a:buFont typeface="+mj-lt"/>
              <a:buAutoNum type="arabicPeriod"/>
            </a:pPr>
            <a:r>
              <a:rPr lang="en-US" b="0" i="0" dirty="0">
                <a:solidFill>
                  <a:schemeClr val="tx1"/>
                </a:solidFill>
                <a:effectLst/>
                <a:latin typeface="-apple-system"/>
              </a:rPr>
              <a:t>Compare the length of your first name and your last name</a:t>
            </a:r>
          </a:p>
          <a:p>
            <a:pPr algn="l">
              <a:buFont typeface="+mj-lt"/>
              <a:buAutoNum type="arabicPeriod"/>
            </a:pPr>
            <a:r>
              <a:rPr lang="en-US" b="0" i="0" dirty="0">
                <a:solidFill>
                  <a:schemeClr val="tx1"/>
                </a:solidFill>
                <a:effectLst/>
                <a:latin typeface="-apple-system"/>
              </a:rPr>
              <a:t>Declare 5 as </a:t>
            </a:r>
            <a:r>
              <a:rPr lang="en-US" b="0" i="0" dirty="0" err="1">
                <a:solidFill>
                  <a:schemeClr val="tx1"/>
                </a:solidFill>
                <a:effectLst/>
                <a:latin typeface="-apple-system"/>
              </a:rPr>
              <a:t>num_one</a:t>
            </a:r>
            <a:r>
              <a:rPr lang="en-US" b="0" i="0" dirty="0">
                <a:solidFill>
                  <a:schemeClr val="tx1"/>
                </a:solidFill>
                <a:effectLst/>
                <a:latin typeface="-apple-system"/>
              </a:rPr>
              <a:t> and 4 as </a:t>
            </a:r>
            <a:r>
              <a:rPr lang="en-US" b="0" i="0" dirty="0" err="1">
                <a:solidFill>
                  <a:schemeClr val="tx1"/>
                </a:solidFill>
                <a:effectLst/>
                <a:latin typeface="-apple-system"/>
              </a:rPr>
              <a:t>num_two</a:t>
            </a:r>
            <a:endParaRPr lang="en-US" b="0" i="0" dirty="0">
              <a:solidFill>
                <a:schemeClr val="tx1"/>
              </a:solidFill>
              <a:effectLst/>
              <a:latin typeface="-apple-system"/>
            </a:endParaRPr>
          </a:p>
          <a:p>
            <a:pPr marL="800100" lvl="1" indent="-342900" algn="l">
              <a:buFont typeface="+mj-lt"/>
              <a:buAutoNum type="alphaLcPeriod"/>
            </a:pPr>
            <a:r>
              <a:rPr lang="en-US" sz="2000" b="0" i="0" dirty="0">
                <a:solidFill>
                  <a:schemeClr val="tx1"/>
                </a:solidFill>
                <a:effectLst/>
                <a:latin typeface="-apple-system"/>
              </a:rPr>
              <a:t>Add </a:t>
            </a:r>
            <a:r>
              <a:rPr lang="en-US" sz="2000" b="0" i="0" dirty="0" err="1">
                <a:solidFill>
                  <a:schemeClr val="tx1"/>
                </a:solidFill>
                <a:effectLst/>
                <a:latin typeface="-apple-system"/>
              </a:rPr>
              <a:t>num_one</a:t>
            </a:r>
            <a:r>
              <a:rPr lang="en-US" sz="2000" b="0" i="0" dirty="0">
                <a:solidFill>
                  <a:schemeClr val="tx1"/>
                </a:solidFill>
                <a:effectLst/>
                <a:latin typeface="-apple-system"/>
              </a:rPr>
              <a:t> and </a:t>
            </a:r>
            <a:r>
              <a:rPr lang="en-US" sz="2000" b="0" i="0" dirty="0" err="1">
                <a:solidFill>
                  <a:schemeClr val="tx1"/>
                </a:solidFill>
                <a:effectLst/>
                <a:latin typeface="-apple-system"/>
              </a:rPr>
              <a:t>num_two</a:t>
            </a:r>
            <a:r>
              <a:rPr lang="en-US" sz="2000" b="0" i="0" dirty="0">
                <a:solidFill>
                  <a:schemeClr val="tx1"/>
                </a:solidFill>
                <a:effectLst/>
                <a:latin typeface="-apple-system"/>
              </a:rPr>
              <a:t> and assign the value to a variable total</a:t>
            </a:r>
          </a:p>
          <a:p>
            <a:pPr marL="742950" lvl="1" indent="-285750" algn="l">
              <a:buFont typeface="+mj-lt"/>
              <a:buAutoNum type="alphaLcPeriod"/>
            </a:pPr>
            <a:r>
              <a:rPr lang="en-US" sz="2000" b="0" i="0" dirty="0">
                <a:solidFill>
                  <a:schemeClr val="tx1"/>
                </a:solidFill>
                <a:effectLst/>
                <a:latin typeface="-apple-system"/>
              </a:rPr>
              <a:t>Subtract </a:t>
            </a:r>
            <a:r>
              <a:rPr lang="en-US" sz="2000" b="0" i="0" dirty="0" err="1">
                <a:solidFill>
                  <a:schemeClr val="tx1"/>
                </a:solidFill>
                <a:effectLst/>
                <a:latin typeface="-apple-system"/>
              </a:rPr>
              <a:t>num_two</a:t>
            </a:r>
            <a:r>
              <a:rPr lang="en-US" sz="2000" b="0" i="0" dirty="0">
                <a:solidFill>
                  <a:schemeClr val="tx1"/>
                </a:solidFill>
                <a:effectLst/>
                <a:latin typeface="-apple-system"/>
              </a:rPr>
              <a:t> from </a:t>
            </a:r>
            <a:r>
              <a:rPr lang="en-US" sz="2000" b="0" i="0" dirty="0" err="1">
                <a:solidFill>
                  <a:schemeClr val="tx1"/>
                </a:solidFill>
                <a:effectLst/>
                <a:latin typeface="-apple-system"/>
              </a:rPr>
              <a:t>num_one</a:t>
            </a:r>
            <a:r>
              <a:rPr lang="en-US" sz="2000" b="0" i="0" dirty="0">
                <a:solidFill>
                  <a:schemeClr val="tx1"/>
                </a:solidFill>
                <a:effectLst/>
                <a:latin typeface="-apple-system"/>
              </a:rPr>
              <a:t> and assign the value to a variable diff</a:t>
            </a:r>
          </a:p>
          <a:p>
            <a:pPr marL="742950" lvl="1" indent="-285750" algn="l">
              <a:buFont typeface="+mj-lt"/>
              <a:buAutoNum type="alphaLcPeriod"/>
            </a:pPr>
            <a:r>
              <a:rPr lang="en-US" sz="2000" b="0" i="0" dirty="0">
                <a:solidFill>
                  <a:schemeClr val="tx1"/>
                </a:solidFill>
                <a:effectLst/>
                <a:latin typeface="-apple-system"/>
              </a:rPr>
              <a:t>Multiply </a:t>
            </a:r>
            <a:r>
              <a:rPr lang="en-US" sz="2000" b="0" i="0" dirty="0" err="1">
                <a:solidFill>
                  <a:schemeClr val="tx1"/>
                </a:solidFill>
                <a:effectLst/>
                <a:latin typeface="-apple-system"/>
              </a:rPr>
              <a:t>num_two</a:t>
            </a:r>
            <a:r>
              <a:rPr lang="en-US" sz="2000" b="0" i="0" dirty="0">
                <a:solidFill>
                  <a:schemeClr val="tx1"/>
                </a:solidFill>
                <a:effectLst/>
                <a:latin typeface="-apple-system"/>
              </a:rPr>
              <a:t> and </a:t>
            </a:r>
            <a:r>
              <a:rPr lang="en-US" sz="2000" b="0" i="0" dirty="0" err="1">
                <a:solidFill>
                  <a:schemeClr val="tx1"/>
                </a:solidFill>
                <a:effectLst/>
                <a:latin typeface="-apple-system"/>
              </a:rPr>
              <a:t>num_one</a:t>
            </a:r>
            <a:r>
              <a:rPr lang="en-US" sz="2000" b="0" i="0" dirty="0">
                <a:solidFill>
                  <a:schemeClr val="tx1"/>
                </a:solidFill>
                <a:effectLst/>
                <a:latin typeface="-apple-system"/>
              </a:rPr>
              <a:t> and assign the value to a variable product</a:t>
            </a:r>
          </a:p>
          <a:p>
            <a:pPr marL="742950" lvl="1" indent="-285750" algn="l">
              <a:buFont typeface="+mj-lt"/>
              <a:buAutoNum type="alphaLcPeriod"/>
            </a:pPr>
            <a:r>
              <a:rPr lang="en-US" sz="2000" b="0" i="0" dirty="0">
                <a:solidFill>
                  <a:schemeClr val="tx1"/>
                </a:solidFill>
                <a:effectLst/>
                <a:latin typeface="-apple-system"/>
              </a:rPr>
              <a:t>Divide </a:t>
            </a:r>
            <a:r>
              <a:rPr lang="en-US" sz="2000" b="0" i="0" dirty="0" err="1">
                <a:solidFill>
                  <a:schemeClr val="tx1"/>
                </a:solidFill>
                <a:effectLst/>
                <a:latin typeface="-apple-system"/>
              </a:rPr>
              <a:t>num_one</a:t>
            </a:r>
            <a:r>
              <a:rPr lang="en-US" sz="2000" b="0" i="0" dirty="0">
                <a:solidFill>
                  <a:schemeClr val="tx1"/>
                </a:solidFill>
                <a:effectLst/>
                <a:latin typeface="-apple-system"/>
              </a:rPr>
              <a:t> by </a:t>
            </a:r>
            <a:r>
              <a:rPr lang="en-US" sz="2000" b="0" i="0" dirty="0" err="1">
                <a:solidFill>
                  <a:schemeClr val="tx1"/>
                </a:solidFill>
                <a:effectLst/>
                <a:latin typeface="-apple-system"/>
              </a:rPr>
              <a:t>num_two</a:t>
            </a:r>
            <a:r>
              <a:rPr lang="en-US" sz="2000" b="0" i="0" dirty="0">
                <a:solidFill>
                  <a:schemeClr val="tx1"/>
                </a:solidFill>
                <a:effectLst/>
                <a:latin typeface="-apple-system"/>
              </a:rPr>
              <a:t> and assign the value to a variable division</a:t>
            </a:r>
          </a:p>
          <a:p>
            <a:pPr marL="742950" lvl="1" indent="-285750" algn="l">
              <a:buFont typeface="+mj-lt"/>
              <a:buAutoNum type="alphaLcPeriod"/>
            </a:pPr>
            <a:r>
              <a:rPr lang="en-US" sz="2000" b="0" i="0" dirty="0">
                <a:solidFill>
                  <a:schemeClr val="tx1"/>
                </a:solidFill>
                <a:effectLst/>
                <a:latin typeface="-apple-system"/>
              </a:rPr>
              <a:t>Use modulus division to find </a:t>
            </a:r>
            <a:r>
              <a:rPr lang="en-US" sz="2000" b="0" i="0" dirty="0" err="1">
                <a:solidFill>
                  <a:schemeClr val="tx1"/>
                </a:solidFill>
                <a:effectLst/>
                <a:latin typeface="-apple-system"/>
              </a:rPr>
              <a:t>num_two</a:t>
            </a:r>
            <a:r>
              <a:rPr lang="en-US" sz="2000" b="0" i="0" dirty="0">
                <a:solidFill>
                  <a:schemeClr val="tx1"/>
                </a:solidFill>
                <a:effectLst/>
                <a:latin typeface="-apple-system"/>
              </a:rPr>
              <a:t> divided by </a:t>
            </a:r>
            <a:r>
              <a:rPr lang="en-US" sz="2000" b="0" i="0" dirty="0" err="1">
                <a:solidFill>
                  <a:schemeClr val="tx1"/>
                </a:solidFill>
                <a:effectLst/>
                <a:latin typeface="-apple-system"/>
              </a:rPr>
              <a:t>num_one</a:t>
            </a:r>
            <a:r>
              <a:rPr lang="en-US" sz="2000" b="0" i="0" dirty="0">
                <a:solidFill>
                  <a:schemeClr val="tx1"/>
                </a:solidFill>
                <a:effectLst/>
                <a:latin typeface="-apple-system"/>
              </a:rPr>
              <a:t> and assign the value to a variable remainder</a:t>
            </a:r>
          </a:p>
          <a:p>
            <a:pPr marL="742950" lvl="1" indent="-285750" algn="l">
              <a:buFont typeface="+mj-lt"/>
              <a:buAutoNum type="alphaLcPeriod"/>
            </a:pPr>
            <a:r>
              <a:rPr lang="en-US" sz="2000" b="0" i="0" dirty="0">
                <a:solidFill>
                  <a:schemeClr val="tx1"/>
                </a:solidFill>
                <a:effectLst/>
                <a:latin typeface="-apple-system"/>
              </a:rPr>
              <a:t>Calculate </a:t>
            </a:r>
            <a:r>
              <a:rPr lang="en-US" sz="2000" b="0" i="0" dirty="0" err="1">
                <a:solidFill>
                  <a:schemeClr val="tx1"/>
                </a:solidFill>
                <a:effectLst/>
                <a:latin typeface="-apple-system"/>
              </a:rPr>
              <a:t>num_one</a:t>
            </a:r>
            <a:r>
              <a:rPr lang="en-US" sz="2000" b="0" i="0" dirty="0">
                <a:solidFill>
                  <a:schemeClr val="tx1"/>
                </a:solidFill>
                <a:effectLst/>
                <a:latin typeface="-apple-system"/>
              </a:rPr>
              <a:t> to the power of </a:t>
            </a:r>
            <a:r>
              <a:rPr lang="en-US" sz="2000" b="0" i="0" dirty="0" err="1">
                <a:solidFill>
                  <a:schemeClr val="tx1"/>
                </a:solidFill>
                <a:effectLst/>
                <a:latin typeface="-apple-system"/>
              </a:rPr>
              <a:t>num_two</a:t>
            </a:r>
            <a:r>
              <a:rPr lang="en-US" sz="2000" b="0" i="0" dirty="0">
                <a:solidFill>
                  <a:schemeClr val="tx1"/>
                </a:solidFill>
                <a:effectLst/>
                <a:latin typeface="-apple-system"/>
              </a:rPr>
              <a:t> and assign the value to a variable exp</a:t>
            </a:r>
          </a:p>
          <a:p>
            <a:pPr marL="742950" lvl="1" indent="-285750" algn="l">
              <a:buFont typeface="+mj-lt"/>
              <a:buAutoNum type="alphaLcPeriod"/>
            </a:pPr>
            <a:r>
              <a:rPr lang="en-US" sz="2000" b="0" i="0" dirty="0">
                <a:solidFill>
                  <a:schemeClr val="tx1"/>
                </a:solidFill>
                <a:effectLst/>
                <a:latin typeface="-apple-system"/>
              </a:rPr>
              <a:t>Find floor division of </a:t>
            </a:r>
            <a:r>
              <a:rPr lang="en-US" sz="2000" b="0" i="0" dirty="0" err="1">
                <a:solidFill>
                  <a:schemeClr val="tx1"/>
                </a:solidFill>
                <a:effectLst/>
                <a:latin typeface="-apple-system"/>
              </a:rPr>
              <a:t>num_one</a:t>
            </a:r>
            <a:r>
              <a:rPr lang="en-US" sz="2000" b="0" i="0" dirty="0">
                <a:solidFill>
                  <a:schemeClr val="tx1"/>
                </a:solidFill>
                <a:effectLst/>
                <a:latin typeface="-apple-system"/>
              </a:rPr>
              <a:t> by </a:t>
            </a:r>
            <a:r>
              <a:rPr lang="en-US" sz="2000" b="0" i="0" dirty="0" err="1">
                <a:solidFill>
                  <a:schemeClr val="tx1"/>
                </a:solidFill>
                <a:effectLst/>
                <a:latin typeface="-apple-system"/>
              </a:rPr>
              <a:t>num_two</a:t>
            </a:r>
            <a:r>
              <a:rPr lang="en-US" sz="2000" b="0" i="0" dirty="0">
                <a:solidFill>
                  <a:schemeClr val="tx1"/>
                </a:solidFill>
                <a:effectLst/>
                <a:latin typeface="-apple-system"/>
              </a:rPr>
              <a:t> and assign the value to a variable </a:t>
            </a:r>
            <a:r>
              <a:rPr lang="en-US" sz="2000" b="0" i="0" dirty="0" err="1">
                <a:solidFill>
                  <a:schemeClr val="tx1"/>
                </a:solidFill>
                <a:effectLst/>
                <a:latin typeface="-apple-system"/>
              </a:rPr>
              <a:t>floor_division</a:t>
            </a:r>
            <a:endParaRPr lang="en-US" sz="2000" b="0" i="0" dirty="0">
              <a:solidFill>
                <a:schemeClr val="tx1"/>
              </a:solidFill>
              <a:effectLst/>
              <a:latin typeface="-apple-system"/>
            </a:endParaRPr>
          </a:p>
          <a:p>
            <a:endParaRPr lang="en-US" dirty="0"/>
          </a:p>
        </p:txBody>
      </p:sp>
    </p:spTree>
    <p:extLst>
      <p:ext uri="{BB962C8B-B14F-4D97-AF65-F5344CB8AC3E}">
        <p14:creationId xmlns:p14="http://schemas.microsoft.com/office/powerpoint/2010/main" val="201733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17A8-4DFD-4195-A03D-05EBC9ACA99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64F7DE4-A2EF-40A3-8BB7-90CEC6D6C35F}"/>
              </a:ext>
            </a:extLst>
          </p:cNvPr>
          <p:cNvSpPr>
            <a:spLocks noGrp="1"/>
          </p:cNvSpPr>
          <p:nvPr>
            <p:ph idx="1"/>
          </p:nvPr>
        </p:nvSpPr>
        <p:spPr>
          <a:xfrm>
            <a:off x="754602" y="949836"/>
            <a:ext cx="10839635" cy="5140246"/>
          </a:xfrm>
        </p:spPr>
        <p:txBody>
          <a:bodyPr>
            <a:normAutofit/>
          </a:bodyPr>
          <a:lstStyle/>
          <a:p>
            <a:pPr marL="457200" indent="-457200" algn="l">
              <a:buFont typeface="+mj-lt"/>
              <a:buAutoNum type="arabicPeriod" startAt="5"/>
            </a:pPr>
            <a:r>
              <a:rPr lang="en-US" sz="2800" b="0" i="0" dirty="0">
                <a:solidFill>
                  <a:schemeClr val="tx1"/>
                </a:solidFill>
                <a:effectLst/>
                <a:latin typeface="-apple-system"/>
              </a:rPr>
              <a:t>The radius of a circle is 30 meters.</a:t>
            </a:r>
          </a:p>
          <a:p>
            <a:pPr marL="742950" lvl="1" indent="-285750" algn="l">
              <a:buFont typeface="+mj-lt"/>
              <a:buAutoNum type="alphaLcPeriod"/>
            </a:pPr>
            <a:r>
              <a:rPr lang="en-US" sz="2800" b="0" i="0" dirty="0">
                <a:solidFill>
                  <a:schemeClr val="tx1"/>
                </a:solidFill>
                <a:effectLst/>
                <a:latin typeface="-apple-system"/>
              </a:rPr>
              <a:t>Calculate the area of a circle and assign the value to a variable name of </a:t>
            </a:r>
            <a:r>
              <a:rPr lang="en-US" sz="2800" b="0" i="1" dirty="0" err="1">
                <a:solidFill>
                  <a:schemeClr val="tx1"/>
                </a:solidFill>
                <a:effectLst/>
                <a:latin typeface="-apple-system"/>
              </a:rPr>
              <a:t>area_of_circle</a:t>
            </a:r>
            <a:endParaRPr lang="en-US" sz="2800" b="0" i="0" dirty="0">
              <a:solidFill>
                <a:schemeClr val="tx1"/>
              </a:solidFill>
              <a:effectLst/>
              <a:latin typeface="-apple-system"/>
            </a:endParaRPr>
          </a:p>
          <a:p>
            <a:pPr marL="800100" lvl="1" indent="-342900" algn="l">
              <a:buFont typeface="+mj-lt"/>
              <a:buAutoNum type="alphaLcPeriod"/>
            </a:pPr>
            <a:r>
              <a:rPr lang="en-US" sz="2800" b="0" i="0" dirty="0">
                <a:solidFill>
                  <a:schemeClr val="tx1"/>
                </a:solidFill>
                <a:effectLst/>
                <a:latin typeface="-apple-system"/>
              </a:rPr>
              <a:t>Calculate the circumference of a circle and assign the value to a variable name of </a:t>
            </a:r>
            <a:r>
              <a:rPr lang="en-US" sz="2800" b="0" i="1" dirty="0" err="1">
                <a:solidFill>
                  <a:schemeClr val="tx1"/>
                </a:solidFill>
                <a:effectLst/>
                <a:latin typeface="-apple-system"/>
              </a:rPr>
              <a:t>circum_of_circle</a:t>
            </a:r>
            <a:endParaRPr lang="en-US" sz="2800" b="0" i="0" dirty="0">
              <a:solidFill>
                <a:schemeClr val="tx1"/>
              </a:solidFill>
              <a:effectLst/>
              <a:latin typeface="-apple-system"/>
            </a:endParaRPr>
          </a:p>
          <a:p>
            <a:pPr marL="742950" lvl="1" indent="-285750" algn="l">
              <a:buFont typeface="+mj-lt"/>
              <a:buAutoNum type="alphaLcPeriod"/>
            </a:pPr>
            <a:r>
              <a:rPr lang="en-US" sz="2800" b="0" i="0" dirty="0">
                <a:solidFill>
                  <a:schemeClr val="tx1"/>
                </a:solidFill>
                <a:effectLst/>
                <a:latin typeface="-apple-system"/>
              </a:rPr>
              <a:t>Take radius as user input and calculate the area.</a:t>
            </a:r>
          </a:p>
          <a:p>
            <a:pPr algn="l">
              <a:buFont typeface="+mj-lt"/>
              <a:buAutoNum type="arabicPeriod" startAt="5"/>
            </a:pPr>
            <a:r>
              <a:rPr lang="en-US" sz="2800" b="0" i="0" dirty="0">
                <a:solidFill>
                  <a:schemeClr val="tx1"/>
                </a:solidFill>
                <a:effectLst/>
                <a:latin typeface="-apple-system"/>
              </a:rPr>
              <a:t>Use the built-in input function to get first name, last name, country and age from a user and store the value to their corresponding variable names</a:t>
            </a:r>
          </a:p>
          <a:p>
            <a:pPr algn="l">
              <a:buFont typeface="+mj-lt"/>
              <a:buAutoNum type="arabicPeriod" startAt="5"/>
            </a:pPr>
            <a:r>
              <a:rPr lang="en-US" sz="2800" b="0" i="0" dirty="0">
                <a:solidFill>
                  <a:schemeClr val="tx1"/>
                </a:solidFill>
                <a:effectLst/>
                <a:latin typeface="-apple-system"/>
              </a:rPr>
              <a:t>Run help('keywords') in Python shell or in your file to check for the Python reserved words or keywords</a:t>
            </a:r>
          </a:p>
          <a:p>
            <a:endParaRPr lang="en-US" sz="2800" dirty="0">
              <a:solidFill>
                <a:schemeClr val="tx1"/>
              </a:solidFill>
            </a:endParaRPr>
          </a:p>
        </p:txBody>
      </p:sp>
    </p:spTree>
    <p:extLst>
      <p:ext uri="{BB962C8B-B14F-4D97-AF65-F5344CB8AC3E}">
        <p14:creationId xmlns:p14="http://schemas.microsoft.com/office/powerpoint/2010/main" val="288994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DFAD-CAE3-4CE5-B150-6270B4AFCF2D}"/>
              </a:ext>
            </a:extLst>
          </p:cNvPr>
          <p:cNvSpPr>
            <a:spLocks noGrp="1"/>
          </p:cNvSpPr>
          <p:nvPr>
            <p:ph type="title"/>
          </p:nvPr>
        </p:nvSpPr>
        <p:spPr/>
        <p:txBody>
          <a:bodyPr/>
          <a:lstStyle/>
          <a:p>
            <a:r>
              <a:rPr lang="en-US" dirty="0"/>
              <a:t> </a:t>
            </a:r>
            <a:br>
              <a:rPr lang="en-US" dirty="0"/>
            </a:br>
            <a:endParaRPr lang="en-US" dirty="0"/>
          </a:p>
        </p:txBody>
      </p:sp>
      <p:pic>
        <p:nvPicPr>
          <p:cNvPr id="4" name="Content Placeholder 3">
            <a:extLst>
              <a:ext uri="{FF2B5EF4-FFF2-40B4-BE49-F238E27FC236}">
                <a16:creationId xmlns:a16="http://schemas.microsoft.com/office/drawing/2014/main" id="{2EF83412-8697-4F57-A33E-DCD54F309ECF}"/>
              </a:ext>
            </a:extLst>
          </p:cNvPr>
          <p:cNvPicPr>
            <a:picLocks noGrp="1" noChangeAspect="1"/>
          </p:cNvPicPr>
          <p:nvPr>
            <p:ph idx="1"/>
          </p:nvPr>
        </p:nvPicPr>
        <p:blipFill>
          <a:blip r:embed="rId2"/>
          <a:stretch>
            <a:fillRect/>
          </a:stretch>
        </p:blipFill>
        <p:spPr>
          <a:xfrm>
            <a:off x="1097280" y="0"/>
            <a:ext cx="9948935" cy="6338656"/>
          </a:xfrm>
          <a:prstGeom prst="rect">
            <a:avLst/>
          </a:prstGeom>
        </p:spPr>
      </p:pic>
    </p:spTree>
    <p:extLst>
      <p:ext uri="{BB962C8B-B14F-4D97-AF65-F5344CB8AC3E}">
        <p14:creationId xmlns:p14="http://schemas.microsoft.com/office/powerpoint/2010/main" val="465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9DE3-71F0-483D-9798-D152916DAC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2F11AB8-C81C-440B-9899-FD638EB9653B}"/>
              </a:ext>
            </a:extLst>
          </p:cNvPr>
          <p:cNvSpPr>
            <a:spLocks noGrp="1"/>
          </p:cNvSpPr>
          <p:nvPr>
            <p:ph idx="1"/>
          </p:nvPr>
        </p:nvSpPr>
        <p:spPr>
          <a:xfrm>
            <a:off x="1066800" y="763481"/>
            <a:ext cx="10058400" cy="5108132"/>
          </a:xfrm>
        </p:spPr>
        <p:txBody>
          <a:bodyPr/>
          <a:lstStyle/>
          <a:p>
            <a:pPr algn="l"/>
            <a:r>
              <a:rPr lang="en-US" b="0" i="0" dirty="0">
                <a:solidFill>
                  <a:schemeClr val="tx1"/>
                </a:solidFill>
                <a:effectLst/>
                <a:latin typeface="-apple-system"/>
              </a:rPr>
              <a:t>Let us open the Python shell and start using some of the most common built-in functions.</a:t>
            </a:r>
          </a:p>
          <a:p>
            <a:br>
              <a:rPr lang="en-US" dirty="0"/>
            </a:br>
            <a:endParaRPr lang="en-US" dirty="0"/>
          </a:p>
        </p:txBody>
      </p:sp>
      <p:pic>
        <p:nvPicPr>
          <p:cNvPr id="4" name="Picture 3">
            <a:extLst>
              <a:ext uri="{FF2B5EF4-FFF2-40B4-BE49-F238E27FC236}">
                <a16:creationId xmlns:a16="http://schemas.microsoft.com/office/drawing/2014/main" id="{A02C79D4-F656-4297-8579-710DBDBFC7A9}"/>
              </a:ext>
            </a:extLst>
          </p:cNvPr>
          <p:cNvPicPr>
            <a:picLocks noChangeAspect="1"/>
          </p:cNvPicPr>
          <p:nvPr/>
        </p:nvPicPr>
        <p:blipFill>
          <a:blip r:embed="rId2"/>
          <a:stretch>
            <a:fillRect/>
          </a:stretch>
        </p:blipFill>
        <p:spPr>
          <a:xfrm>
            <a:off x="1162678" y="1189608"/>
            <a:ext cx="9866643" cy="5087862"/>
          </a:xfrm>
          <a:prstGeom prst="rect">
            <a:avLst/>
          </a:prstGeom>
        </p:spPr>
      </p:pic>
    </p:spTree>
    <p:extLst>
      <p:ext uri="{BB962C8B-B14F-4D97-AF65-F5344CB8AC3E}">
        <p14:creationId xmlns:p14="http://schemas.microsoft.com/office/powerpoint/2010/main" val="54433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EB01-2B3D-4376-9BBA-E02C453844D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81C97BF-2004-462E-B6A2-A3D6E1056E0E}"/>
              </a:ext>
            </a:extLst>
          </p:cNvPr>
          <p:cNvSpPr>
            <a:spLocks noGrp="1"/>
          </p:cNvSpPr>
          <p:nvPr>
            <p:ph idx="1"/>
          </p:nvPr>
        </p:nvSpPr>
        <p:spPr>
          <a:xfrm>
            <a:off x="1097280" y="286603"/>
            <a:ext cx="10058400" cy="5582491"/>
          </a:xfrm>
        </p:spPr>
        <p:txBody>
          <a:bodyPr/>
          <a:lstStyle/>
          <a:p>
            <a:pPr algn="l"/>
            <a:r>
              <a:rPr lang="en-US" b="0" i="0" dirty="0">
                <a:solidFill>
                  <a:schemeClr val="tx1"/>
                </a:solidFill>
                <a:effectLst/>
                <a:latin typeface="-apple-system"/>
              </a:rPr>
              <a:t>Let us practice more by using different built-in functions</a:t>
            </a:r>
          </a:p>
          <a:p>
            <a:br>
              <a:rPr lang="en-US" dirty="0"/>
            </a:br>
            <a:endParaRPr lang="en-US" dirty="0"/>
          </a:p>
        </p:txBody>
      </p:sp>
      <p:pic>
        <p:nvPicPr>
          <p:cNvPr id="4" name="Picture 3">
            <a:extLst>
              <a:ext uri="{FF2B5EF4-FFF2-40B4-BE49-F238E27FC236}">
                <a16:creationId xmlns:a16="http://schemas.microsoft.com/office/drawing/2014/main" id="{491D6F2E-446D-4D93-B851-BB5D67820059}"/>
              </a:ext>
            </a:extLst>
          </p:cNvPr>
          <p:cNvPicPr>
            <a:picLocks noChangeAspect="1"/>
          </p:cNvPicPr>
          <p:nvPr/>
        </p:nvPicPr>
        <p:blipFill>
          <a:blip r:embed="rId2"/>
          <a:stretch>
            <a:fillRect/>
          </a:stretch>
        </p:blipFill>
        <p:spPr>
          <a:xfrm>
            <a:off x="1097280" y="719091"/>
            <a:ext cx="10601469" cy="5672831"/>
          </a:xfrm>
          <a:prstGeom prst="rect">
            <a:avLst/>
          </a:prstGeom>
        </p:spPr>
      </p:pic>
    </p:spTree>
    <p:extLst>
      <p:ext uri="{BB962C8B-B14F-4D97-AF65-F5344CB8AC3E}">
        <p14:creationId xmlns:p14="http://schemas.microsoft.com/office/powerpoint/2010/main" val="307278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4164-FAC3-4405-B6DB-6DA7CC03FC99}"/>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734668BF-8378-4F75-9812-706033595C5C}"/>
              </a:ext>
            </a:extLst>
          </p:cNvPr>
          <p:cNvSpPr>
            <a:spLocks noGrp="1"/>
          </p:cNvSpPr>
          <p:nvPr>
            <p:ph idx="1"/>
          </p:nvPr>
        </p:nvSpPr>
        <p:spPr>
          <a:xfrm>
            <a:off x="832412" y="286603"/>
            <a:ext cx="10409956" cy="5582491"/>
          </a:xfrm>
        </p:spPr>
        <p:txBody>
          <a:bodyPr/>
          <a:lstStyle/>
          <a:p>
            <a:pPr algn="l"/>
            <a:r>
              <a:rPr lang="en-US" b="0" i="0" dirty="0">
                <a:solidFill>
                  <a:schemeClr val="tx1"/>
                </a:solidFill>
                <a:effectLst/>
                <a:latin typeface="-apple-system"/>
              </a:rPr>
              <a:t>As you can see from the terminal above, Python has got reserved words. We do not use reserved words to declare variables or functions. We will cover variables in the next section.</a:t>
            </a:r>
          </a:p>
          <a:p>
            <a:pPr algn="l"/>
            <a:r>
              <a:rPr lang="en-US" b="0" i="0" dirty="0">
                <a:solidFill>
                  <a:schemeClr val="tx1"/>
                </a:solidFill>
                <a:effectLst/>
                <a:latin typeface="-apple-system"/>
              </a:rPr>
              <a:t>I believe, by now you are familiar with built-in functions. Let us do one more practice of built-in functions and we will move on to the next section.</a:t>
            </a:r>
          </a:p>
          <a:p>
            <a:endParaRPr lang="en-US" dirty="0"/>
          </a:p>
        </p:txBody>
      </p:sp>
      <p:pic>
        <p:nvPicPr>
          <p:cNvPr id="6" name="Picture 5">
            <a:extLst>
              <a:ext uri="{FF2B5EF4-FFF2-40B4-BE49-F238E27FC236}">
                <a16:creationId xmlns:a16="http://schemas.microsoft.com/office/drawing/2014/main" id="{DFAEBE03-F465-4D11-92DE-F0B1C735A063}"/>
              </a:ext>
            </a:extLst>
          </p:cNvPr>
          <p:cNvPicPr>
            <a:picLocks noChangeAspect="1"/>
          </p:cNvPicPr>
          <p:nvPr/>
        </p:nvPicPr>
        <p:blipFill>
          <a:blip r:embed="rId2"/>
          <a:stretch>
            <a:fillRect/>
          </a:stretch>
        </p:blipFill>
        <p:spPr>
          <a:xfrm>
            <a:off x="832412" y="1737360"/>
            <a:ext cx="10857669" cy="4645684"/>
          </a:xfrm>
          <a:prstGeom prst="rect">
            <a:avLst/>
          </a:prstGeom>
        </p:spPr>
      </p:pic>
    </p:spTree>
    <p:extLst>
      <p:ext uri="{BB962C8B-B14F-4D97-AF65-F5344CB8AC3E}">
        <p14:creationId xmlns:p14="http://schemas.microsoft.com/office/powerpoint/2010/main" val="375811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485A-0A07-4BFD-8D8B-776BF2A7B856}"/>
              </a:ext>
            </a:extLst>
          </p:cNvPr>
          <p:cNvSpPr>
            <a:spLocks noGrp="1"/>
          </p:cNvSpPr>
          <p:nvPr>
            <p:ph type="title"/>
          </p:nvPr>
        </p:nvSpPr>
        <p:spPr>
          <a:xfrm>
            <a:off x="1066800" y="286603"/>
            <a:ext cx="10058400" cy="1450757"/>
          </a:xfrm>
        </p:spPr>
        <p:txBody>
          <a:bodyPr/>
          <a:lstStyle/>
          <a:p>
            <a:pPr algn="l"/>
            <a:r>
              <a:rPr lang="en-US" b="1" i="0" dirty="0">
                <a:solidFill>
                  <a:schemeClr val="tx1"/>
                </a:solidFill>
                <a:effectLst/>
                <a:latin typeface="-apple-system"/>
              </a:rPr>
              <a:t>Variables</a:t>
            </a:r>
          </a:p>
        </p:txBody>
      </p:sp>
      <p:sp>
        <p:nvSpPr>
          <p:cNvPr id="3" name="Content Placeholder 2">
            <a:extLst>
              <a:ext uri="{FF2B5EF4-FFF2-40B4-BE49-F238E27FC236}">
                <a16:creationId xmlns:a16="http://schemas.microsoft.com/office/drawing/2014/main" id="{09E6928E-661B-422F-A7A9-A3CB22F43293}"/>
              </a:ext>
            </a:extLst>
          </p:cNvPr>
          <p:cNvSpPr>
            <a:spLocks noGrp="1"/>
          </p:cNvSpPr>
          <p:nvPr>
            <p:ph idx="1"/>
          </p:nvPr>
        </p:nvSpPr>
        <p:spPr>
          <a:xfrm>
            <a:off x="958787" y="1845733"/>
            <a:ext cx="10741981" cy="4839152"/>
          </a:xfrm>
        </p:spPr>
        <p:txBody>
          <a:bodyPr>
            <a:normAutofit/>
          </a:bodyPr>
          <a:lstStyle/>
          <a:p>
            <a:r>
              <a:rPr lang="en-US" b="0" i="0" dirty="0">
                <a:solidFill>
                  <a:schemeClr val="tx1"/>
                </a:solidFill>
                <a:effectLst/>
                <a:latin typeface="-apple-system"/>
              </a:rPr>
              <a:t>Variables store data in a computer memory. Mnemonic variables are recommended to use in many programming languages. A mnemonic variable is a variable name that can be easily remembered and associated. A variable refers to a memory address in which data is stored. Number at the beginning, special character, hyphen are not allowed when naming a variable. A variable can have a short name (like x, y, z), but a more descriptive name (</a:t>
            </a:r>
            <a:r>
              <a:rPr lang="en-US" b="0" i="0" dirty="0" err="1">
                <a:solidFill>
                  <a:schemeClr val="tx1"/>
                </a:solidFill>
                <a:effectLst/>
                <a:latin typeface="-apple-system"/>
              </a:rPr>
              <a:t>firstname</a:t>
            </a:r>
            <a:r>
              <a:rPr lang="en-US" b="0" i="0" dirty="0">
                <a:solidFill>
                  <a:schemeClr val="tx1"/>
                </a:solidFill>
                <a:effectLst/>
                <a:latin typeface="-apple-system"/>
              </a:rPr>
              <a:t>, </a:t>
            </a:r>
            <a:r>
              <a:rPr lang="en-US" b="0" i="0" dirty="0" err="1">
                <a:solidFill>
                  <a:schemeClr val="tx1"/>
                </a:solidFill>
                <a:effectLst/>
                <a:latin typeface="-apple-system"/>
              </a:rPr>
              <a:t>lastname</a:t>
            </a:r>
            <a:r>
              <a:rPr lang="en-US" b="0" i="0" dirty="0">
                <a:solidFill>
                  <a:schemeClr val="tx1"/>
                </a:solidFill>
                <a:effectLst/>
                <a:latin typeface="-apple-system"/>
              </a:rPr>
              <a:t>, age, country) is highly recommended.</a:t>
            </a:r>
          </a:p>
          <a:p>
            <a:r>
              <a:rPr lang="en-US" b="0" i="0" dirty="0">
                <a:solidFill>
                  <a:schemeClr val="tx1"/>
                </a:solidFill>
                <a:effectLst/>
                <a:latin typeface="-apple-system"/>
              </a:rPr>
              <a:t>Python Variable Name Rules</a:t>
            </a:r>
          </a:p>
          <a:p>
            <a:pPr>
              <a:buFont typeface="Arial" panose="020B0604020202020204" pitchFamily="34" charset="0"/>
              <a:buChar char="•"/>
            </a:pPr>
            <a:r>
              <a:rPr lang="en-US" b="0" i="0" dirty="0">
                <a:solidFill>
                  <a:schemeClr val="tx1"/>
                </a:solidFill>
                <a:effectLst/>
                <a:latin typeface="-apple-system"/>
              </a:rPr>
              <a:t>A variable name must start with a letter or the underscore character</a:t>
            </a:r>
          </a:p>
          <a:p>
            <a:pPr>
              <a:buFont typeface="Arial" panose="020B0604020202020204" pitchFamily="34" charset="0"/>
              <a:buChar char="•"/>
            </a:pPr>
            <a:r>
              <a:rPr lang="en-US" b="0" i="0" dirty="0">
                <a:solidFill>
                  <a:schemeClr val="tx1"/>
                </a:solidFill>
                <a:effectLst/>
                <a:latin typeface="-apple-system"/>
              </a:rPr>
              <a:t>A variable name cannot start with a number</a:t>
            </a:r>
          </a:p>
          <a:p>
            <a:pPr>
              <a:buFont typeface="Arial" panose="020B0604020202020204" pitchFamily="34" charset="0"/>
              <a:buChar char="•"/>
            </a:pPr>
            <a:r>
              <a:rPr lang="en-US" b="0" i="0" dirty="0">
                <a:solidFill>
                  <a:schemeClr val="tx1"/>
                </a:solidFill>
                <a:effectLst/>
                <a:latin typeface="-apple-system"/>
              </a:rPr>
              <a:t>A variable name can only contain alpha-numeric characters and underscores (A-z, 0-9, and _ )</a:t>
            </a:r>
          </a:p>
          <a:p>
            <a:pPr>
              <a:buFont typeface="Arial" panose="020B0604020202020204" pitchFamily="34" charset="0"/>
              <a:buChar char="•"/>
            </a:pPr>
            <a:r>
              <a:rPr lang="en-US" b="0" i="0" dirty="0">
                <a:solidFill>
                  <a:schemeClr val="tx1"/>
                </a:solidFill>
                <a:effectLst/>
                <a:latin typeface="-apple-system"/>
              </a:rPr>
              <a:t>Variable names are case-sensitive (</a:t>
            </a:r>
            <a:r>
              <a:rPr lang="en-US" b="0" i="0" dirty="0" err="1">
                <a:solidFill>
                  <a:schemeClr val="tx1"/>
                </a:solidFill>
                <a:effectLst/>
                <a:latin typeface="-apple-system"/>
              </a:rPr>
              <a:t>firstname</a:t>
            </a:r>
            <a:r>
              <a:rPr lang="en-US" b="0" i="0" dirty="0">
                <a:solidFill>
                  <a:schemeClr val="tx1"/>
                </a:solidFill>
                <a:effectLst/>
                <a:latin typeface="-apple-system"/>
              </a:rPr>
              <a:t>, </a:t>
            </a:r>
            <a:r>
              <a:rPr lang="en-US" b="0" i="0" dirty="0" err="1">
                <a:solidFill>
                  <a:schemeClr val="tx1"/>
                </a:solidFill>
                <a:effectLst/>
                <a:latin typeface="-apple-system"/>
              </a:rPr>
              <a:t>Firstname</a:t>
            </a:r>
            <a:r>
              <a:rPr lang="en-US" b="0" i="0" dirty="0">
                <a:solidFill>
                  <a:schemeClr val="tx1"/>
                </a:solidFill>
                <a:effectLst/>
                <a:latin typeface="-apple-system"/>
              </a:rPr>
              <a:t>, FirstName and FIRSTNAME) are different variables)</a:t>
            </a:r>
          </a:p>
        </p:txBody>
      </p:sp>
    </p:spTree>
    <p:extLst>
      <p:ext uri="{BB962C8B-B14F-4D97-AF65-F5344CB8AC3E}">
        <p14:creationId xmlns:p14="http://schemas.microsoft.com/office/powerpoint/2010/main" val="216994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464F-4050-4BD0-8B75-EF834C64DF7E}"/>
              </a:ext>
            </a:extLst>
          </p:cNvPr>
          <p:cNvSpPr>
            <a:spLocks noGrp="1"/>
          </p:cNvSpPr>
          <p:nvPr>
            <p:ph type="title"/>
          </p:nvPr>
        </p:nvSpPr>
        <p:spPr/>
        <p:txBody>
          <a:bodyPr/>
          <a:lstStyle/>
          <a:p>
            <a:r>
              <a:rPr lang="en-US" b="0" i="0" dirty="0">
                <a:solidFill>
                  <a:schemeClr val="tx1"/>
                </a:solidFill>
                <a:effectLst/>
                <a:latin typeface="-apple-system"/>
              </a:rPr>
              <a:t>Let us see valid variable names</a:t>
            </a:r>
            <a:endParaRPr lang="en-US" dirty="0"/>
          </a:p>
        </p:txBody>
      </p:sp>
      <p:sp>
        <p:nvSpPr>
          <p:cNvPr id="3" name="Content Placeholder 2">
            <a:extLst>
              <a:ext uri="{FF2B5EF4-FFF2-40B4-BE49-F238E27FC236}">
                <a16:creationId xmlns:a16="http://schemas.microsoft.com/office/drawing/2014/main" id="{5CFED174-B97E-41ED-B827-D2B2B976A535}"/>
              </a:ext>
            </a:extLst>
          </p:cNvPr>
          <p:cNvSpPr>
            <a:spLocks noGrp="1"/>
          </p:cNvSpPr>
          <p:nvPr>
            <p:ph idx="1"/>
          </p:nvPr>
        </p:nvSpPr>
        <p:spPr>
          <a:xfrm>
            <a:off x="1097280" y="1845733"/>
            <a:ext cx="10058400" cy="4359757"/>
          </a:xfrm>
        </p:spPr>
        <p:txBody>
          <a:bodyPr>
            <a:noAutofit/>
          </a:bodyPr>
          <a:lstStyle/>
          <a:p>
            <a:pPr marL="749808" lvl="1" indent="-457200">
              <a:lnSpc>
                <a:spcPct val="100000"/>
              </a:lnSpc>
            </a:pPr>
            <a:r>
              <a:rPr lang="en-US" sz="3000" dirty="0" err="1"/>
              <a:t>Firstname,Lastname,Age,country,city</a:t>
            </a:r>
            <a:r>
              <a:rPr lang="en-US" sz="3000" dirty="0"/>
              <a:t>.</a:t>
            </a:r>
          </a:p>
          <a:p>
            <a:pPr marL="749808" lvl="1" indent="-457200">
              <a:lnSpc>
                <a:spcPct val="100000"/>
              </a:lnSpc>
            </a:pPr>
            <a:r>
              <a:rPr lang="en-US" sz="3000" dirty="0" err="1"/>
              <a:t>first_name,last_name,capital_city</a:t>
            </a:r>
            <a:r>
              <a:rPr lang="en-US" sz="3000" dirty="0"/>
              <a:t>.</a:t>
            </a:r>
          </a:p>
          <a:p>
            <a:pPr marL="749808" lvl="1" indent="-457200">
              <a:lnSpc>
                <a:spcPct val="100000"/>
              </a:lnSpc>
            </a:pPr>
            <a:r>
              <a:rPr lang="en-US" sz="3000" dirty="0"/>
              <a:t>_if # if we want to use reserved word as a variable.</a:t>
            </a:r>
          </a:p>
          <a:p>
            <a:pPr marL="749808" lvl="1" indent="-457200">
              <a:lnSpc>
                <a:spcPct val="100000"/>
              </a:lnSpc>
            </a:pPr>
            <a:r>
              <a:rPr lang="en-US" sz="3000" dirty="0"/>
              <a:t>year_2021,year2021,current_year_2021.</a:t>
            </a:r>
          </a:p>
          <a:p>
            <a:pPr marL="749808" lvl="1" indent="-457200">
              <a:lnSpc>
                <a:spcPct val="100000"/>
              </a:lnSpc>
            </a:pPr>
            <a:r>
              <a:rPr lang="en-US" sz="3000" dirty="0"/>
              <a:t>birth_year,num1,num2.</a:t>
            </a:r>
          </a:p>
        </p:txBody>
      </p:sp>
    </p:spTree>
    <p:extLst>
      <p:ext uri="{BB962C8B-B14F-4D97-AF65-F5344CB8AC3E}">
        <p14:creationId xmlns:p14="http://schemas.microsoft.com/office/powerpoint/2010/main" val="44123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D1A9-1602-4488-BFAF-5F0B8C4EAEF1}"/>
              </a:ext>
            </a:extLst>
          </p:cNvPr>
          <p:cNvSpPr>
            <a:spLocks noGrp="1"/>
          </p:cNvSpPr>
          <p:nvPr>
            <p:ph type="title"/>
          </p:nvPr>
        </p:nvSpPr>
        <p:spPr/>
        <p:txBody>
          <a:bodyPr>
            <a:normAutofit/>
          </a:bodyPr>
          <a:lstStyle/>
          <a:p>
            <a:r>
              <a:rPr lang="en-US" b="0" i="0" dirty="0">
                <a:solidFill>
                  <a:schemeClr val="tx1"/>
                </a:solidFill>
                <a:effectLst/>
                <a:latin typeface="-apple-system"/>
              </a:rPr>
              <a:t>Invalid variables names</a:t>
            </a:r>
            <a:endParaRPr lang="en-US" dirty="0">
              <a:solidFill>
                <a:schemeClr val="tx1"/>
              </a:solidFill>
            </a:endParaRPr>
          </a:p>
        </p:txBody>
      </p:sp>
      <p:sp>
        <p:nvSpPr>
          <p:cNvPr id="3" name="Content Placeholder 2">
            <a:extLst>
              <a:ext uri="{FF2B5EF4-FFF2-40B4-BE49-F238E27FC236}">
                <a16:creationId xmlns:a16="http://schemas.microsoft.com/office/drawing/2014/main" id="{F33CEAE3-3DED-48E9-97A7-2E2E437DE89D}"/>
              </a:ext>
            </a:extLst>
          </p:cNvPr>
          <p:cNvSpPr>
            <a:spLocks noGrp="1"/>
          </p:cNvSpPr>
          <p:nvPr>
            <p:ph idx="1"/>
          </p:nvPr>
        </p:nvSpPr>
        <p:spPr/>
        <p:txBody>
          <a:bodyPr>
            <a:normAutofit/>
          </a:bodyPr>
          <a:lstStyle/>
          <a:p>
            <a:pPr>
              <a:buFont typeface="Courier New" panose="02070309020205020404" pitchFamily="49" charset="0"/>
              <a:buChar char="o"/>
            </a:pPr>
            <a:r>
              <a:rPr lang="en-US" sz="3600" dirty="0"/>
              <a:t>first-name</a:t>
            </a:r>
          </a:p>
          <a:p>
            <a:pPr>
              <a:buFont typeface="Courier New" panose="02070309020205020404" pitchFamily="49" charset="0"/>
              <a:buChar char="o"/>
            </a:pPr>
            <a:r>
              <a:rPr lang="en-US" sz="3600" dirty="0" err="1"/>
              <a:t>first@name</a:t>
            </a:r>
            <a:endParaRPr lang="en-US" sz="3600" dirty="0"/>
          </a:p>
          <a:p>
            <a:pPr>
              <a:buFont typeface="Courier New" panose="02070309020205020404" pitchFamily="49" charset="0"/>
              <a:buChar char="o"/>
            </a:pPr>
            <a:r>
              <a:rPr lang="en-US" sz="3600" dirty="0" err="1"/>
              <a:t>first$name</a:t>
            </a:r>
            <a:endParaRPr lang="en-US" sz="3600" dirty="0"/>
          </a:p>
          <a:p>
            <a:pPr>
              <a:buFont typeface="Courier New" panose="02070309020205020404" pitchFamily="49" charset="0"/>
              <a:buChar char="o"/>
            </a:pPr>
            <a:r>
              <a:rPr lang="en-US" sz="3600" dirty="0"/>
              <a:t>num-1</a:t>
            </a:r>
          </a:p>
          <a:p>
            <a:pPr>
              <a:buFont typeface="Courier New" panose="02070309020205020404" pitchFamily="49" charset="0"/>
              <a:buChar char="o"/>
            </a:pPr>
            <a:r>
              <a:rPr lang="en-US" sz="3600" dirty="0"/>
              <a:t>1num</a:t>
            </a:r>
          </a:p>
        </p:txBody>
      </p:sp>
    </p:spTree>
    <p:extLst>
      <p:ext uri="{BB962C8B-B14F-4D97-AF65-F5344CB8AC3E}">
        <p14:creationId xmlns:p14="http://schemas.microsoft.com/office/powerpoint/2010/main" val="38086984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TotalTime>
  <Words>1443</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Courier New</vt:lpstr>
      <vt:lpstr>Retrospect</vt:lpstr>
      <vt:lpstr>Variables,  Builtin Functions</vt:lpstr>
      <vt:lpstr>Built in functions</vt:lpstr>
      <vt:lpstr>  </vt:lpstr>
      <vt:lpstr> </vt:lpstr>
      <vt:lpstr> </vt:lpstr>
      <vt:lpstr> </vt:lpstr>
      <vt:lpstr>Variables</vt:lpstr>
      <vt:lpstr>Let us see valid variable names</vt:lpstr>
      <vt:lpstr>Invalid variables names</vt:lpstr>
      <vt:lpstr> </vt:lpstr>
      <vt:lpstr> </vt:lpstr>
      <vt:lpstr> </vt:lpstr>
      <vt:lpstr> </vt:lpstr>
      <vt:lpstr>Declaring Multiple Variable in a Line</vt:lpstr>
      <vt:lpstr> </vt:lpstr>
      <vt:lpstr>Data Types:</vt:lpstr>
      <vt:lpstr>Checking Data types and Casting</vt:lpstr>
      <vt:lpstr> </vt:lpstr>
      <vt:lpstr>PowerPoint Presentation</vt:lpstr>
      <vt:lpstr>Numbers</vt:lpstr>
      <vt:lpstr>Exercises - Day 2</vt:lpstr>
      <vt:lpstr> </vt:lpstr>
      <vt:lpstr>Exercises: Level 2:</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Builtin Functions</dc:title>
  <dc:creator>Harshendra Vobbilisetty</dc:creator>
  <cp:lastModifiedBy>Harshendra Vobbilisetty</cp:lastModifiedBy>
  <cp:revision>8</cp:revision>
  <dcterms:created xsi:type="dcterms:W3CDTF">2022-07-30T06:35:25Z</dcterms:created>
  <dcterms:modified xsi:type="dcterms:W3CDTF">2022-07-30T09:07:34Z</dcterms:modified>
</cp:coreProperties>
</file>