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 showGuides="1">
      <p:cViewPr varScale="1">
        <p:scale>
          <a:sx n="86" d="100"/>
          <a:sy n="86" d="100"/>
        </p:scale>
        <p:origin x="56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DCB2-C464-48F8-878A-E0679A7C43F2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697BC4E-EA26-4B46-9849-51EF21419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DCB2-C464-48F8-878A-E0679A7C43F2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97BC4E-EA26-4B46-9849-51EF21419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88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DCB2-C464-48F8-878A-E0679A7C43F2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97BC4E-EA26-4B46-9849-51EF2141967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5096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DCB2-C464-48F8-878A-E0679A7C43F2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97BC4E-EA26-4B46-9849-51EF21419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69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DCB2-C464-48F8-878A-E0679A7C43F2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97BC4E-EA26-4B46-9849-51EF2141967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6510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DCB2-C464-48F8-878A-E0679A7C43F2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97BC4E-EA26-4B46-9849-51EF21419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7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DCB2-C464-48F8-878A-E0679A7C43F2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BC4E-EA26-4B46-9849-51EF21419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95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DCB2-C464-48F8-878A-E0679A7C43F2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BC4E-EA26-4B46-9849-51EF21419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8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DCB2-C464-48F8-878A-E0679A7C43F2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BC4E-EA26-4B46-9849-51EF21419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3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DCB2-C464-48F8-878A-E0679A7C43F2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97BC4E-EA26-4B46-9849-51EF21419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8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DCB2-C464-48F8-878A-E0679A7C43F2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97BC4E-EA26-4B46-9849-51EF21419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DCB2-C464-48F8-878A-E0679A7C43F2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97BC4E-EA26-4B46-9849-51EF21419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9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DCB2-C464-48F8-878A-E0679A7C43F2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BC4E-EA26-4B46-9849-51EF21419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0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DCB2-C464-48F8-878A-E0679A7C43F2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BC4E-EA26-4B46-9849-51EF21419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7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DCB2-C464-48F8-878A-E0679A7C43F2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BC4E-EA26-4B46-9849-51EF21419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7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DCB2-C464-48F8-878A-E0679A7C43F2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97BC4E-EA26-4B46-9849-51EF21419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3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BDCB2-C464-48F8-878A-E0679A7C43F2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697BC4E-EA26-4B46-9849-51EF21419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536C-BFF8-45DB-98B5-9F17501F4B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i="0" dirty="0">
                <a:solidFill>
                  <a:schemeClr val="tx1"/>
                </a:solidFill>
                <a:effectLst/>
                <a:latin typeface="-apple-system"/>
              </a:rPr>
              <a:t>Strings</a:t>
            </a:r>
            <a:endParaRPr lang="en-US" sz="8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FDA23-B69D-4C5A-8510-44868EC3D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7154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FE35-10F7-412F-AF83-54B54F724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String Interpolation / f-Strings (Python 3.6+)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65BB7-C7F6-489C-B002-1EE3CD5DB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Another new string formatting is string interpolation, f-strings. Strings start with f and we can inject the data in their corresponding positions.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DD778-9F2D-404A-A8F7-EA0936E1B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845" y="3653698"/>
            <a:ext cx="10385058" cy="238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9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FDB2-373A-4C26-81B0-ED880762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Python Strings as Sequences of Characters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F12E2-1231-464C-8C2D-EB90C3CF8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264554"/>
            <a:ext cx="8911688" cy="4176125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Python strings are sequences of characters, and share their basic methods of access with other Python ordered sequences of objects – lists and tuples. The simplest way of extracting single characters from strings (and individual members from any sequence) is to unpack them into corresponding variables.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9246A1-94E0-4908-BB7E-35460602A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68" y="3980985"/>
            <a:ext cx="10946828" cy="273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81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AFDB-3053-4526-AAA5-A12E40C3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Accessing Characters in Strings by 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56AD2-27DF-4311-81E9-5E775F96C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25679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In programming counting starts from zero. Therefore the first letter of a string is at zero index and the last letter of a string is the length of a string minus one.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028" name="Picture 4" descr="String index">
            <a:extLst>
              <a:ext uri="{FF2B5EF4-FFF2-40B4-BE49-F238E27FC236}">
                <a16:creationId xmlns:a16="http://schemas.microsoft.com/office/drawing/2014/main" id="{E25EE683-C529-4CF7-ADE3-51AB5E607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615" y="2806568"/>
            <a:ext cx="6804612" cy="197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35B3CB-3863-4CC9-8102-9C8CEB4E0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782" y="4180030"/>
            <a:ext cx="10165407" cy="244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8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6B67-B700-42F1-A5B8-078DE8950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51542"/>
            <a:ext cx="8911687" cy="128089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271B4-8A96-4D0C-AE8A-03696B4BD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3412" y="651542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If we want to start from right end we can use negative indexing. -1 is the last index.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E209C1-4704-4A72-848C-B02E1E799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61" y="1868424"/>
            <a:ext cx="10785254" cy="180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99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D8CF-D106-4885-87DB-DD0CC380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Slicing Python Strings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D2764-1736-45EB-8EEE-946CB516F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8840" y="1481328"/>
            <a:ext cx="9273476" cy="4375030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In python we can slice strings into substrings.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E8297D-C897-4146-9020-55D9DC52B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27" y="2247805"/>
            <a:ext cx="10574856" cy="270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64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33CFC-BCBC-4A9A-A464-C55A6841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Reversing a String</a:t>
            </a:r>
            <a:b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Reversing a Word in a String</a:t>
            </a:r>
            <a:b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D589B-59B9-4533-B03A-2F95F96D9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9756" y="1347216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We can easily reverse strings in python.</a:t>
            </a:r>
          </a:p>
          <a:p>
            <a:endParaRPr lang="en-US" sz="2400" dirty="0">
              <a:solidFill>
                <a:schemeClr val="tx1"/>
              </a:solidFill>
              <a:latin typeface="-apple-system"/>
            </a:endParaRPr>
          </a:p>
          <a:p>
            <a:endParaRPr lang="en-US" sz="2400" dirty="0">
              <a:solidFill>
                <a:schemeClr val="tx1"/>
              </a:solidFill>
              <a:latin typeface="-apple-system"/>
            </a:endParaRPr>
          </a:p>
          <a:p>
            <a:endParaRPr lang="en-US" sz="2400" dirty="0">
              <a:solidFill>
                <a:schemeClr val="tx1"/>
              </a:solidFill>
              <a:latin typeface="-apple-system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260C8-B123-49E7-BAD1-2AF27DD94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153" y="1867800"/>
            <a:ext cx="8716605" cy="10980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C97DC3-77F1-447C-BDF8-40C130D2C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153" y="4163842"/>
            <a:ext cx="8816003" cy="166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50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3CB3-CC7A-4172-9AE3-CAE71D86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Skipping Characters While Slicing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48DDE-D067-4B4D-88B0-F4E70F7FD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It is possible to skip characters while slicing by passing step argument to slice method.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C423FF-7319-48B9-BFB0-C9D384858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2" y="2710329"/>
            <a:ext cx="10991431" cy="14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59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8903-E14A-4CFC-B5C7-60FE1111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String Methods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B661A-D9B6-43F2-8975-F76581FFB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552" y="1472148"/>
            <a:ext cx="9374060" cy="4761742"/>
          </a:xfrm>
        </p:spPr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There are many string methods which allow us to format strings. See some of the string methods in the following example: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capitalize(): Converts the first character of the string to capital letter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count(): returns occurrences of substring in string, count(substring, start=.., end=..). The start is a starting indexing for counting and end is the last index to count.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tx1"/>
              </a:solidFill>
              <a:effectLst/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F1B4C8-77EC-4A93-903C-BDF76749B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551" y="3172151"/>
            <a:ext cx="9953161" cy="118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81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71B2-E2C8-47E8-BD50-870B5EC7B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DC865-1854-4791-820D-D01C81E9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7255" y="2353056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b="0" i="0" dirty="0" err="1">
                <a:solidFill>
                  <a:schemeClr val="tx1"/>
                </a:solidFill>
                <a:effectLst/>
                <a:latin typeface="-apple-system"/>
              </a:rPr>
              <a:t>endswith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(): Checks if a string ends with a specified ending</a:t>
            </a:r>
          </a:p>
          <a:p>
            <a:endParaRPr lang="en-US" sz="2800" dirty="0">
              <a:solidFill>
                <a:schemeClr val="tx1"/>
              </a:solidFill>
              <a:latin typeface="-apple-system"/>
            </a:endParaRPr>
          </a:p>
          <a:p>
            <a:endParaRPr lang="en-US" sz="28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endParaRPr lang="en-US" sz="2800" dirty="0">
              <a:solidFill>
                <a:schemeClr val="tx1"/>
              </a:solidFill>
              <a:latin typeface="-apple-system"/>
            </a:endParaRPr>
          </a:p>
          <a:p>
            <a:r>
              <a:rPr lang="en-US" sz="2800" b="0" i="0" dirty="0" err="1">
                <a:solidFill>
                  <a:schemeClr val="tx1"/>
                </a:solidFill>
                <a:effectLst/>
                <a:latin typeface="-apple-system"/>
              </a:rPr>
              <a:t>expandtabs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(): Replaces tab character with spaces, default tab size is 8. It takes tab size argument</a:t>
            </a:r>
          </a:p>
          <a:p>
            <a:endParaRPr lang="en-US" sz="2800" b="0" i="0" dirty="0">
              <a:solidFill>
                <a:schemeClr val="tx1"/>
              </a:solidFill>
              <a:effectLst/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306B29-7981-49EF-9B38-CAC1BFB8D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345" y="624110"/>
            <a:ext cx="10413230" cy="1615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ADDDC5-117B-438C-8551-181CF32BA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345" y="3119448"/>
            <a:ext cx="10413230" cy="14159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1D7EE6-62E6-4A63-B813-FECB93778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254" y="5549690"/>
            <a:ext cx="9598708" cy="119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7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8907A-3F2D-4B6E-A5C1-AC29683E9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9813" y="452637"/>
            <a:ext cx="8911687" cy="128089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6E6EF-FE28-4BA4-A067-712713F36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980" y="452636"/>
            <a:ext cx="10029508" cy="4539987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find(): Returns the index of the first occurrence of a substring, if not found returns -1</a:t>
            </a:r>
          </a:p>
          <a:p>
            <a:endParaRPr lang="en-US" sz="2400" dirty="0">
              <a:solidFill>
                <a:schemeClr val="tx1"/>
              </a:solidFill>
              <a:latin typeface="-apple-system"/>
            </a:endParaRPr>
          </a:p>
          <a:p>
            <a:endParaRPr lang="en-US" sz="24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endParaRPr lang="en-US" sz="2400" dirty="0">
              <a:solidFill>
                <a:schemeClr val="tx1"/>
              </a:solidFill>
              <a:latin typeface="-apple-system"/>
            </a:endParaRPr>
          </a:p>
          <a:p>
            <a:r>
              <a:rPr lang="en-US" sz="2400" b="0" i="0" dirty="0" err="1">
                <a:solidFill>
                  <a:schemeClr val="tx1"/>
                </a:solidFill>
                <a:effectLst/>
                <a:latin typeface="-apple-system"/>
              </a:rPr>
              <a:t>rfind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(): Returns the index of the last occurrence of a substring, if not found returns -1</a:t>
            </a:r>
          </a:p>
          <a:p>
            <a:endParaRPr lang="en-US" sz="24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597040-BFE2-45BA-B824-5F52C06F7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452" y="1368751"/>
            <a:ext cx="10767341" cy="10903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03A0AE-BADC-4C95-B7B5-26743D675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990" y="4123677"/>
            <a:ext cx="10680723" cy="136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1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32B5-91D5-4E51-ABA6-CFCA870E4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Strings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60E7C-CEC1-4E8B-A34C-6D5BBCC1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Text is a string data type. Any data type written as text is a string. Any data under single, double or triple quote are strings. There are different string methods and built-in functions to deal with string data types. To check the length of a string use the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-apple-system"/>
              </a:rPr>
              <a:t>len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() method.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C78CA-5DC5-4E50-A90B-AB5166C0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41" y="3260323"/>
            <a:ext cx="11765430" cy="268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17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AA4A-C910-4724-B37A-B6172853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76C02-01B4-4002-8C41-2C2017365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3996" y="697992"/>
            <a:ext cx="8915400" cy="3777622"/>
          </a:xfrm>
        </p:spPr>
        <p:txBody>
          <a:bodyPr/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format(): formats string into a nicer output More about string formatting check this: (https://www.programiz.com/python-programming/methods/string/format)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48EDBF-5E25-4B1C-A8AC-80AC93970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78" y="2459112"/>
            <a:ext cx="11707022" cy="358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81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412E-FEC3-40A1-99EF-E77896F36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666D5-B567-461A-9CD1-2EAA02F56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0532" y="624110"/>
            <a:ext cx="10148380" cy="4990306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index(): Returns the lowest index of a substring, additional arguments indicate starting and ending index (default 0 and string length - 1). If the substring is not found it raises a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-apple-system"/>
              </a:rPr>
              <a:t>valueError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  <a:p>
            <a:endParaRPr lang="en-US" sz="2400" dirty="0">
              <a:solidFill>
                <a:schemeClr val="tx1"/>
              </a:solidFill>
              <a:latin typeface="-apple-system"/>
            </a:endParaRPr>
          </a:p>
          <a:p>
            <a:endParaRPr lang="en-US" sz="24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endParaRPr lang="en-US" sz="2400" dirty="0">
              <a:solidFill>
                <a:schemeClr val="tx1"/>
              </a:solidFill>
              <a:latin typeface="-apple-system"/>
            </a:endParaRPr>
          </a:p>
          <a:p>
            <a:r>
              <a:rPr lang="en-US" sz="2400" b="0" i="0" dirty="0" err="1">
                <a:solidFill>
                  <a:schemeClr val="tx1"/>
                </a:solidFill>
                <a:effectLst/>
                <a:latin typeface="-apple-system"/>
              </a:rPr>
              <a:t>rindex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(): Returns the highest index of a substring, additional arguments indicate starting and ending index (default 0 and string length - 1)</a:t>
            </a:r>
          </a:p>
          <a:p>
            <a:endParaRPr lang="en-US" sz="24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69B39F-5396-4D50-9F76-A1FE2043E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769" y="1783025"/>
            <a:ext cx="10573906" cy="14902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B3CAD-1725-4112-90B1-1906C194A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767" y="4296872"/>
            <a:ext cx="10573907" cy="127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67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E512-6257-44FC-8486-8393526B7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0ECC3-B08C-4E1E-B475-9864E4F8F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9344" y="743712"/>
            <a:ext cx="9895268" cy="5785104"/>
          </a:xfrm>
        </p:spPr>
        <p:txBody>
          <a:bodyPr>
            <a:normAutofit/>
          </a:bodyPr>
          <a:lstStyle/>
          <a:p>
            <a:r>
              <a:rPr lang="en-US" sz="2800" b="0" i="0" dirty="0" err="1">
                <a:solidFill>
                  <a:schemeClr val="tx1"/>
                </a:solidFill>
                <a:effectLst/>
                <a:latin typeface="-apple-system"/>
              </a:rPr>
              <a:t>isalnum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(): Checks alphanumeric character</a:t>
            </a:r>
          </a:p>
          <a:p>
            <a:endParaRPr lang="en-US" sz="2800" dirty="0">
              <a:solidFill>
                <a:schemeClr val="tx1"/>
              </a:solidFill>
              <a:latin typeface="-apple-system"/>
            </a:endParaRPr>
          </a:p>
          <a:p>
            <a:endParaRPr lang="en-US" sz="28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endParaRPr lang="en-US" sz="2800" dirty="0">
              <a:solidFill>
                <a:schemeClr val="tx1"/>
              </a:solidFill>
              <a:latin typeface="-apple-system"/>
            </a:endParaRPr>
          </a:p>
          <a:p>
            <a:endParaRPr lang="en-US" sz="28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endParaRPr lang="en-US" sz="2800" dirty="0">
              <a:solidFill>
                <a:schemeClr val="tx1"/>
              </a:solidFill>
              <a:latin typeface="-apple-system"/>
            </a:endParaRPr>
          </a:p>
          <a:p>
            <a:r>
              <a:rPr lang="en-US" sz="2800" b="0" i="0" dirty="0" err="1">
                <a:solidFill>
                  <a:schemeClr val="tx1"/>
                </a:solidFill>
                <a:effectLst/>
                <a:latin typeface="-apple-system"/>
              </a:rPr>
              <a:t>isalpha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(): Checks if all string elements are alphabet characters  (a-z and A-Z)</a:t>
            </a:r>
          </a:p>
          <a:p>
            <a:endParaRPr lang="en-US" sz="2800" b="0" i="0" dirty="0">
              <a:solidFill>
                <a:schemeClr val="tx1"/>
              </a:solidFill>
              <a:effectLst/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08DEB3-A9F8-4DDD-B142-E3C4F3926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404" y="1201079"/>
            <a:ext cx="10093516" cy="2862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CDD952-AF00-4F47-B857-74F95160A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404" y="4965128"/>
            <a:ext cx="10093516" cy="185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02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85A4A-C937-48A2-9FA1-A0D312DA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C0125-4923-4D4B-8434-63A9B91C9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396" y="688848"/>
            <a:ext cx="10184956" cy="5986272"/>
          </a:xfrm>
        </p:spPr>
        <p:txBody>
          <a:bodyPr>
            <a:normAutofit/>
          </a:bodyPr>
          <a:lstStyle/>
          <a:p>
            <a:r>
              <a:rPr lang="en-US" sz="2800" b="0" i="0" dirty="0" err="1">
                <a:solidFill>
                  <a:schemeClr val="tx1"/>
                </a:solidFill>
                <a:effectLst/>
                <a:latin typeface="-apple-system"/>
              </a:rPr>
              <a:t>isdecimal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(): Checks if all characters in a string are decimal (0-9)</a:t>
            </a:r>
          </a:p>
          <a:p>
            <a:endParaRPr lang="en-US" sz="2800" dirty="0">
              <a:solidFill>
                <a:schemeClr val="tx1"/>
              </a:solidFill>
              <a:latin typeface="-apple-system"/>
            </a:endParaRPr>
          </a:p>
          <a:p>
            <a:endParaRPr lang="en-US" sz="28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endParaRPr lang="en-US" sz="2800" dirty="0">
              <a:solidFill>
                <a:schemeClr val="tx1"/>
              </a:solidFill>
              <a:latin typeface="-apple-system"/>
            </a:endParaRPr>
          </a:p>
          <a:p>
            <a:endParaRPr lang="en-US" sz="28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r>
              <a:rPr lang="en-US" sz="2800" b="0" i="0" dirty="0" err="1">
                <a:solidFill>
                  <a:schemeClr val="tx1"/>
                </a:solidFill>
                <a:effectLst/>
                <a:latin typeface="-apple-system"/>
              </a:rPr>
              <a:t>isdigit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(): Checks if all characters in a string are numbers (0-9 and some other </a:t>
            </a:r>
            <a:r>
              <a:rPr lang="en-US" sz="2800" b="0" i="0" dirty="0" err="1">
                <a:solidFill>
                  <a:schemeClr val="tx1"/>
                </a:solidFill>
                <a:effectLst/>
                <a:latin typeface="-apple-system"/>
              </a:rPr>
              <a:t>unicode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 characters for numbers)</a:t>
            </a:r>
          </a:p>
          <a:p>
            <a:endParaRPr lang="en-US" sz="28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41122-A8C8-4A82-8168-856126972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396" y="1300038"/>
            <a:ext cx="10184956" cy="2128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2E3AED-A44C-4BEF-A5DC-28F4DBE8E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396" y="4404294"/>
            <a:ext cx="10156758" cy="176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0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C90F-0B38-4812-8057-E441B7B4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16151-7B37-49E0-B4E8-774C21B1F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20" y="694944"/>
            <a:ext cx="10369296" cy="598932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chemeClr val="tx1"/>
                </a:solidFill>
                <a:effectLst/>
                <a:latin typeface="-apple-system"/>
              </a:rPr>
              <a:t>isnumeric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(): Checks if all characters in a string are numbers or number related (just like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-apple-system"/>
              </a:rPr>
              <a:t>isdigit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(), just accepts more symbols, like ½)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chemeClr val="tx1"/>
                </a:solidFill>
                <a:effectLst/>
                <a:latin typeface="-apple-system"/>
              </a:rPr>
              <a:t>isidentifier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(): Checks for a valid identifier - it checks if a string is a valid variable name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tx1"/>
              </a:solidFill>
              <a:effectLst/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01CA49-AFC7-4CD0-B7A7-472DD21A0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707" y="1580325"/>
            <a:ext cx="10251509" cy="17206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A4D574-8AA2-4153-8529-DEBAA1F4B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869" y="4454604"/>
            <a:ext cx="10619397" cy="133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83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39D9F-CE2C-4B4E-90B4-DE53AA51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4233E-F678-4D66-8DD2-6FF071B83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1640" y="624110"/>
            <a:ext cx="10369296" cy="6160738"/>
          </a:xfrm>
        </p:spPr>
        <p:txBody>
          <a:bodyPr>
            <a:normAutofit/>
          </a:bodyPr>
          <a:lstStyle/>
          <a:p>
            <a:r>
              <a:rPr lang="en-US" sz="2800" b="0" i="0" dirty="0" err="1">
                <a:solidFill>
                  <a:schemeClr val="tx1"/>
                </a:solidFill>
                <a:effectLst/>
                <a:latin typeface="-apple-system"/>
              </a:rPr>
              <a:t>islower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(): Checks if all alphabet characters in the string are lowercase</a:t>
            </a:r>
          </a:p>
          <a:p>
            <a:endParaRPr lang="en-US" sz="2800" dirty="0">
              <a:solidFill>
                <a:schemeClr val="tx1"/>
              </a:solidFill>
              <a:latin typeface="-apple-system"/>
            </a:endParaRPr>
          </a:p>
          <a:p>
            <a:endParaRPr lang="en-US" sz="28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endParaRPr lang="en-US" sz="2800" dirty="0">
              <a:solidFill>
                <a:schemeClr val="tx1"/>
              </a:solidFill>
              <a:latin typeface="-apple-system"/>
            </a:endParaRPr>
          </a:p>
          <a:p>
            <a:r>
              <a:rPr lang="en-US" sz="2800" b="0" i="0" dirty="0" err="1">
                <a:solidFill>
                  <a:schemeClr val="tx1"/>
                </a:solidFill>
                <a:effectLst/>
                <a:latin typeface="-apple-system"/>
              </a:rPr>
              <a:t>isupper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(): Checks if all alphabet characters in the string are uppercase</a:t>
            </a:r>
          </a:p>
          <a:p>
            <a:endParaRPr lang="en-US" sz="28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84EAA9-448F-4C9A-A568-6725BCA1E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720" y="1710004"/>
            <a:ext cx="10331478" cy="13715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EF8929-13A3-4080-9FDB-804CE3BA0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534" y="4320513"/>
            <a:ext cx="10283079" cy="144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46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C79A-79E2-496A-8230-E13196D8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D5FFF-4CA4-4478-8815-BAE24AC9F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208" y="704088"/>
            <a:ext cx="10451592" cy="6071616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join(): Returns a concatenated string</a:t>
            </a:r>
          </a:p>
          <a:p>
            <a:endParaRPr lang="en-US" sz="2800" dirty="0">
              <a:solidFill>
                <a:schemeClr val="tx1"/>
              </a:solidFill>
              <a:latin typeface="-apple-system"/>
            </a:endParaRPr>
          </a:p>
          <a:p>
            <a:endParaRPr lang="en-US" sz="28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endParaRPr lang="en-US" sz="2800" dirty="0">
              <a:solidFill>
                <a:schemeClr val="tx1"/>
              </a:solidFill>
              <a:latin typeface="-apple-system"/>
            </a:endParaRPr>
          </a:p>
          <a:p>
            <a:endParaRPr lang="en-US" sz="28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endParaRPr lang="en-US" sz="2800" dirty="0">
              <a:solidFill>
                <a:schemeClr val="tx1"/>
              </a:solidFill>
              <a:latin typeface="-apple-system"/>
            </a:endParaRPr>
          </a:p>
          <a:p>
            <a:endParaRPr lang="en-US" sz="28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strip(): Removes all given characters starting from the beginning and end of the string</a:t>
            </a:r>
          </a:p>
          <a:p>
            <a:endParaRPr lang="en-US" sz="28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264AE0-3778-4756-A4EC-7C8CE9BBA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08" y="1482778"/>
            <a:ext cx="10233158" cy="1306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D089E0-CED1-4CB2-83AF-E71977EA9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208" y="3024664"/>
            <a:ext cx="10290618" cy="13061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37776B-A983-4737-A7A6-CCA7977BB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208" y="5519017"/>
            <a:ext cx="10029514" cy="113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55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78B5D-3F6C-4C46-A52B-3829432DC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99F8-8396-47DB-9E8A-EF3751815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912" y="624110"/>
            <a:ext cx="10524744" cy="6169882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replace(): Replaces substring with a given string</a:t>
            </a:r>
          </a:p>
          <a:p>
            <a:endParaRPr lang="en-US" sz="2400" dirty="0">
              <a:solidFill>
                <a:schemeClr val="tx1"/>
              </a:solidFill>
              <a:latin typeface="-apple-system"/>
            </a:endParaRPr>
          </a:p>
          <a:p>
            <a:endParaRPr lang="en-US" sz="24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split(): Splits the string, using given string or space as a separator</a:t>
            </a:r>
          </a:p>
          <a:p>
            <a:endParaRPr lang="en-US" sz="2400" dirty="0">
              <a:solidFill>
                <a:schemeClr val="tx1"/>
              </a:solidFill>
              <a:latin typeface="-apple-system"/>
            </a:endParaRPr>
          </a:p>
          <a:p>
            <a:endParaRPr lang="en-US" sz="2400" dirty="0">
              <a:solidFill>
                <a:schemeClr val="tx1"/>
              </a:solidFill>
              <a:latin typeface="-apple-system"/>
            </a:endParaRPr>
          </a:p>
          <a:p>
            <a:endParaRPr lang="en-US" sz="2400" dirty="0">
              <a:solidFill>
                <a:schemeClr val="tx1"/>
              </a:solidFill>
              <a:latin typeface="-apple-system"/>
            </a:endParaRPr>
          </a:p>
          <a:p>
            <a:endParaRPr lang="en-US" sz="2400" dirty="0">
              <a:solidFill>
                <a:schemeClr val="tx1"/>
              </a:solidFill>
              <a:latin typeface="-apple-system"/>
            </a:endParaRP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title(): Returns a title cased string</a:t>
            </a:r>
          </a:p>
          <a:p>
            <a:endParaRPr lang="en-US" sz="2400" dirty="0">
              <a:solidFill>
                <a:schemeClr val="tx1"/>
              </a:solidFill>
              <a:latin typeface="-apple-system"/>
            </a:endParaRPr>
          </a:p>
          <a:p>
            <a:endParaRPr lang="en-US" sz="24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endParaRPr lang="en-US" sz="2400" dirty="0">
              <a:solidFill>
                <a:schemeClr val="tx1"/>
              </a:solidFill>
              <a:latin typeface="-apple-system"/>
            </a:endParaRPr>
          </a:p>
          <a:p>
            <a:endParaRPr lang="en-US" sz="24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EFD3D-1657-4816-A6FE-6DCE5B9F6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12" y="1118251"/>
            <a:ext cx="10313420" cy="966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50FAE7-9F28-4FEB-A12E-247BE9867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827" y="2671938"/>
            <a:ext cx="10525589" cy="1767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EF2B07-1ED7-4F4A-A5BD-BE850DCD9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827" y="5133562"/>
            <a:ext cx="10574727" cy="110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8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D76D-76BF-41B0-B4B8-8B6CC7E8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7B4D4-DBCD-40FB-9DEA-2EAC3BA4A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208" y="624110"/>
            <a:ext cx="10527792" cy="6233890"/>
          </a:xfrm>
        </p:spPr>
        <p:txBody>
          <a:bodyPr>
            <a:normAutofit/>
          </a:bodyPr>
          <a:lstStyle/>
          <a:p>
            <a:r>
              <a:rPr lang="en-US" sz="2400" b="0" i="0" dirty="0" err="1">
                <a:solidFill>
                  <a:schemeClr val="tx1"/>
                </a:solidFill>
                <a:effectLst/>
                <a:latin typeface="-apple-system"/>
              </a:rPr>
              <a:t>swapcase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(): Converts all uppercase characters to lowercase and all lowercase characters to uppercase characters</a:t>
            </a:r>
          </a:p>
          <a:p>
            <a:endParaRPr lang="en-US" sz="2400" dirty="0">
              <a:solidFill>
                <a:schemeClr val="tx1"/>
              </a:solidFill>
              <a:latin typeface="-apple-system"/>
            </a:endParaRPr>
          </a:p>
          <a:p>
            <a:endParaRPr lang="en-US" sz="24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endParaRPr lang="en-US" sz="2400" dirty="0">
              <a:solidFill>
                <a:schemeClr val="tx1"/>
              </a:solidFill>
              <a:latin typeface="-apple-system"/>
            </a:endParaRPr>
          </a:p>
          <a:p>
            <a:r>
              <a:rPr lang="en-US" sz="2400" b="0" i="0" dirty="0" err="1">
                <a:solidFill>
                  <a:schemeClr val="tx1"/>
                </a:solidFill>
                <a:effectLst/>
                <a:latin typeface="-apple-system"/>
              </a:rPr>
              <a:t>startswith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(): Checks if String Starts with the Specified String</a:t>
            </a:r>
          </a:p>
          <a:p>
            <a:endParaRPr lang="en-US" sz="24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endParaRPr lang="en-US" sz="2400" dirty="0">
              <a:solidFill>
                <a:schemeClr val="tx1"/>
              </a:solidFill>
              <a:latin typeface="-apple-system"/>
            </a:endParaRPr>
          </a:p>
          <a:p>
            <a:endParaRPr lang="en-US" sz="24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endParaRPr lang="en-US" sz="2400" dirty="0">
              <a:solidFill>
                <a:schemeClr val="tx1"/>
              </a:solidFill>
              <a:latin typeface="-apple-system"/>
            </a:endParaRPr>
          </a:p>
          <a:p>
            <a:r>
              <a:rPr lang="en-US" sz="2400" dirty="0"/>
              <a:t>🌕</a:t>
            </a:r>
            <a:r>
              <a:rPr lang="en-US" sz="2400" b="0" i="0" dirty="0">
                <a:solidFill>
                  <a:srgbClr val="C9D1D9"/>
                </a:solidFill>
                <a:effectLst/>
                <a:latin typeface="-apple-system"/>
              </a:rPr>
              <a:t> 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You are an extraordinary person and you have a remarkable potential. You have just completed day 4 challenges and you are four steps a head in to your way to greatness. Now do some exercises for your brain and muscles.</a:t>
            </a:r>
          </a:p>
          <a:p>
            <a:pPr marL="0" indent="0">
              <a:buNone/>
            </a:pPr>
            <a:endParaRPr lang="en-US" sz="2400" b="0" i="0" dirty="0">
              <a:solidFill>
                <a:schemeClr val="tx1"/>
              </a:solidFill>
              <a:effectLst/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D4DB7-EE08-4BD8-8D79-9DC5C24F7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143" y="1451560"/>
            <a:ext cx="10425778" cy="1447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294782-2DB1-4B7F-A6B6-F74567D8C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143" y="3429000"/>
            <a:ext cx="10306906" cy="183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97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49F6-5DCA-435C-A07F-5F52C95B6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Exercises - Day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F3748-E423-4CEB-B3C9-F0A0B57C6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992" y="1417320"/>
            <a:ext cx="9282620" cy="4493902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Concatenate the string 'Thirty', 'Days', 'Of', 'Python' to a single string, 'Thirty Days Of Python'.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Concatenate the string 'Coding', 'For' , 'All' to a single string, 'Coding For All'.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Declare a variable named company and assign it to an initial value "Coding For All".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Print the variable company using </a:t>
            </a:r>
            <a:r>
              <a:rPr lang="en-US" sz="2800" b="0" i="1" dirty="0">
                <a:solidFill>
                  <a:schemeClr val="tx1"/>
                </a:solidFill>
                <a:effectLst/>
                <a:latin typeface="-apple-system"/>
              </a:rPr>
              <a:t>print()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Print the length of the company string using </a:t>
            </a:r>
            <a:r>
              <a:rPr lang="en-US" sz="2800" b="0" i="1" dirty="0" err="1">
                <a:solidFill>
                  <a:schemeClr val="tx1"/>
                </a:solidFill>
                <a:effectLst/>
                <a:latin typeface="-apple-system"/>
              </a:rPr>
              <a:t>len</a:t>
            </a:r>
            <a:r>
              <a:rPr lang="en-US" sz="2800" b="0" i="1" dirty="0">
                <a:solidFill>
                  <a:schemeClr val="tx1"/>
                </a:solidFill>
                <a:effectLst/>
                <a:latin typeface="-apple-system"/>
              </a:rPr>
              <a:t>()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 method and </a:t>
            </a:r>
            <a:r>
              <a:rPr lang="en-US" sz="2800" b="0" i="1" dirty="0">
                <a:solidFill>
                  <a:schemeClr val="tx1"/>
                </a:solidFill>
                <a:effectLst/>
                <a:latin typeface="-apple-system"/>
              </a:rPr>
              <a:t>print()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5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CB647-50B3-4E60-9471-87CE8342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699DB-6B4A-4636-8C8D-54E66BDAD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962" y="62411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Multiline string is created by using triple single (''') or triple double quotes ("""). See the example below.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B6BDED-E98B-4ABC-9466-73C65EB46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61" y="1981506"/>
            <a:ext cx="11604494" cy="319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77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CDFA-B6E7-447E-B0DD-407B1069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1682C-39C3-44C4-B23B-EB34803E2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208" y="624110"/>
            <a:ext cx="10460736" cy="6169882"/>
          </a:xfrm>
        </p:spPr>
        <p:txBody>
          <a:bodyPr/>
          <a:lstStyle/>
          <a:p>
            <a:pPr algn="l">
              <a:buFont typeface="+mj-lt"/>
              <a:buAutoNum type="arabicPeriod" startAt="6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Change all the characters to uppercase letters using </a:t>
            </a:r>
            <a:r>
              <a:rPr lang="en-US" sz="2400" b="0" i="1" dirty="0">
                <a:solidFill>
                  <a:schemeClr val="tx1"/>
                </a:solidFill>
                <a:effectLst/>
                <a:latin typeface="-apple-system"/>
              </a:rPr>
              <a:t>upper()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 method.</a:t>
            </a:r>
          </a:p>
          <a:p>
            <a:pPr algn="l">
              <a:buFont typeface="+mj-lt"/>
              <a:buAutoNum type="arabicPeriod" startAt="6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Change all the characters to lowercase letters using </a:t>
            </a:r>
            <a:r>
              <a:rPr lang="en-US" sz="2400" b="0" i="1" dirty="0">
                <a:solidFill>
                  <a:schemeClr val="tx1"/>
                </a:solidFill>
                <a:effectLst/>
                <a:latin typeface="-apple-system"/>
              </a:rPr>
              <a:t>lower()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 method.</a:t>
            </a:r>
          </a:p>
          <a:p>
            <a:pPr algn="l">
              <a:buFont typeface="+mj-lt"/>
              <a:buAutoNum type="arabicPeriod" startAt="6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Use capitalize(), title(),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-apple-system"/>
              </a:rPr>
              <a:t>swapcase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() methods to format the value of the string </a:t>
            </a:r>
            <a:r>
              <a:rPr lang="en-US" sz="2400" b="0" i="1" dirty="0">
                <a:solidFill>
                  <a:schemeClr val="tx1"/>
                </a:solidFill>
                <a:effectLst/>
                <a:latin typeface="-apple-system"/>
              </a:rPr>
              <a:t>Coding For All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 startAt="6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Cut(slice) out the first word of </a:t>
            </a:r>
            <a:r>
              <a:rPr lang="en-US" sz="2400" b="0" i="1" dirty="0">
                <a:solidFill>
                  <a:schemeClr val="tx1"/>
                </a:solidFill>
                <a:effectLst/>
                <a:latin typeface="-apple-system"/>
              </a:rPr>
              <a:t>Coding For All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 string.</a:t>
            </a:r>
          </a:p>
          <a:p>
            <a:pPr algn="l">
              <a:buFont typeface="+mj-lt"/>
              <a:buAutoNum type="arabicPeriod" startAt="6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Check if </a:t>
            </a:r>
            <a:r>
              <a:rPr lang="en-US" sz="2400" b="0" i="1" dirty="0">
                <a:solidFill>
                  <a:schemeClr val="tx1"/>
                </a:solidFill>
                <a:effectLst/>
                <a:latin typeface="-apple-system"/>
              </a:rPr>
              <a:t>Coding For All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 string contains a word Coding using the method index, find or other methods.</a:t>
            </a:r>
          </a:p>
          <a:p>
            <a:pPr algn="l">
              <a:buFont typeface="+mj-lt"/>
              <a:buAutoNum type="arabicPeriod" startAt="11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Replace the word coding in the string 'Coding For All' to Python.</a:t>
            </a:r>
          </a:p>
          <a:p>
            <a:pPr algn="l">
              <a:buFont typeface="+mj-lt"/>
              <a:buAutoNum type="arabicPeriod" startAt="11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Change Python for Everyone to Python for All using the replace method or other methods.</a:t>
            </a:r>
          </a:p>
          <a:p>
            <a:pPr algn="l">
              <a:buFont typeface="+mj-lt"/>
              <a:buAutoNum type="arabicPeriod" startAt="11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Split the string 'Coding For All' using space as the separator (split()) .</a:t>
            </a:r>
          </a:p>
          <a:p>
            <a:pPr>
              <a:buFont typeface="+mj-lt"/>
              <a:buAutoNum type="arabicPeriod" startAt="11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"Facebook, Google, Microsoft, Apple, IBM, Oracle, Amazon" split the string at the comma.</a:t>
            </a:r>
          </a:p>
          <a:p>
            <a:pPr algn="l">
              <a:buFont typeface="+mj-lt"/>
              <a:buAutoNum type="arabicPeriod" startAt="11"/>
            </a:pPr>
            <a:endParaRPr lang="en-US" sz="24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>
              <a:buFont typeface="+mj-lt"/>
              <a:buAutoNum type="arabicPeriod" startAt="6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024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6A11-BC59-4F01-A7FE-DF0DA75A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5F82F-1102-4BB7-ADA4-358CAC633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648" y="768096"/>
            <a:ext cx="10436352" cy="6089904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+mj-lt"/>
              <a:buAutoNum type="arabicPeriod" startAt="15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What is the character at index 0 in the string </a:t>
            </a:r>
            <a:r>
              <a:rPr lang="en-US" sz="2400" b="0" i="1" dirty="0">
                <a:solidFill>
                  <a:schemeClr val="tx1"/>
                </a:solidFill>
                <a:effectLst/>
                <a:latin typeface="-apple-system"/>
              </a:rPr>
              <a:t>Coding For All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  <a:p>
            <a:pPr marL="457200" indent="-457200" algn="l">
              <a:buFont typeface="+mj-lt"/>
              <a:buAutoNum type="arabicPeriod" startAt="15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What is the last index of the string </a:t>
            </a:r>
            <a:r>
              <a:rPr lang="en-US" sz="2400" b="0" i="1" dirty="0">
                <a:solidFill>
                  <a:schemeClr val="tx1"/>
                </a:solidFill>
                <a:effectLst/>
                <a:latin typeface="-apple-system"/>
              </a:rPr>
              <a:t>Coding For All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  <a:p>
            <a:pPr marL="457200" indent="-457200" algn="l">
              <a:buFont typeface="+mj-lt"/>
              <a:buAutoNum type="arabicPeriod" startAt="15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What character is at index 10 in "Coding For All" string.</a:t>
            </a:r>
          </a:p>
          <a:p>
            <a:pPr marL="457200" indent="-457200" algn="l">
              <a:buFont typeface="+mj-lt"/>
              <a:buAutoNum type="arabicPeriod" startAt="15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Create an acronym or an abbreviation for the name 'Python For Everyone'.</a:t>
            </a:r>
          </a:p>
          <a:p>
            <a:pPr marL="457200" indent="-457200" algn="l">
              <a:buFont typeface="+mj-lt"/>
              <a:buAutoNum type="arabicPeriod" startAt="15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Create an acronym or an abbreviation for the name 'Coding For All'.</a:t>
            </a:r>
          </a:p>
          <a:p>
            <a:pPr marL="457200" indent="-457200" algn="l">
              <a:buFont typeface="+mj-lt"/>
              <a:buAutoNum type="arabicPeriod" startAt="15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Use index to determine the position of the first occurrence of C in Coding For All.</a:t>
            </a:r>
          </a:p>
          <a:p>
            <a:pPr marL="457200" indent="-457200" algn="l">
              <a:buFont typeface="+mj-lt"/>
              <a:buAutoNum type="arabicPeriod" startAt="21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Use index to determine the position of the first occurrence of F in Coding For All.</a:t>
            </a:r>
          </a:p>
          <a:p>
            <a:pPr marL="457200" indent="-457200" algn="l">
              <a:buFont typeface="+mj-lt"/>
              <a:buAutoNum type="arabicPeriod" startAt="21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Use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-apple-system"/>
              </a:rPr>
              <a:t>rfind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 to determine the position of the last occurrence of l in Coding For All People.</a:t>
            </a:r>
          </a:p>
          <a:p>
            <a:pPr marL="457200" indent="-457200" algn="l">
              <a:buFont typeface="+mj-lt"/>
              <a:buAutoNum type="arabicPeriod" startAt="21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Use index or find to find the position of the first occurrence of the word 'because' in the following sentence: 'You cannot end a sentence with because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-apple-system"/>
              </a:rPr>
              <a:t>because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-apple-system"/>
              </a:rPr>
              <a:t>because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 is a conjunction'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740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E2AB8-5D1B-48B3-97FF-983E194C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DE56A-F198-48EB-9572-BCCEA593A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560102"/>
            <a:ext cx="10518648" cy="6233890"/>
          </a:xfrm>
        </p:spPr>
        <p:txBody>
          <a:bodyPr/>
          <a:lstStyle/>
          <a:p>
            <a:pPr algn="l">
              <a:buFont typeface="+mj-lt"/>
              <a:buAutoNum type="arabicPeriod" startAt="24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Use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-apple-system"/>
              </a:rPr>
              <a:t>rindex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 to find the position of the last occurrence of the word because in the following sentence: 'You cannot end a sentence with because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-apple-system"/>
              </a:rPr>
              <a:t>because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-apple-system"/>
              </a:rPr>
              <a:t>because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 is a conjunction'</a:t>
            </a:r>
          </a:p>
          <a:p>
            <a:pPr algn="l">
              <a:buFont typeface="+mj-lt"/>
              <a:buAutoNum type="arabicPeriod" startAt="24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Slice out the phrase 'because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-apple-system"/>
              </a:rPr>
              <a:t>because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-apple-system"/>
              </a:rPr>
              <a:t>because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' in the following sentence: 'You cannot end a sentence with because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-apple-system"/>
              </a:rPr>
              <a:t>because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-apple-system"/>
              </a:rPr>
              <a:t>because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 is a conjunction'</a:t>
            </a:r>
          </a:p>
          <a:p>
            <a:pPr marL="457200" indent="-457200" algn="l">
              <a:buFont typeface="+mj-lt"/>
              <a:buAutoNum type="arabicPeriod" startAt="26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Find the position of the first occurrence of the word 'because' in the following sentence: 'You cannot end a sentence with because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-apple-system"/>
              </a:rPr>
              <a:t>because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-apple-system"/>
              </a:rPr>
              <a:t>because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 is a conjunction'</a:t>
            </a:r>
          </a:p>
          <a:p>
            <a:pPr marL="457200" indent="-457200" algn="l">
              <a:buFont typeface="+mj-lt"/>
              <a:buAutoNum type="arabicPeriod" startAt="26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Slice out the phrase 'because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-apple-system"/>
              </a:rPr>
              <a:t>because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-apple-system"/>
              </a:rPr>
              <a:t>because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' in the following sentence: 'You cannot end a sentence with because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-apple-system"/>
              </a:rPr>
              <a:t>because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-apple-system"/>
              </a:rPr>
              <a:t>because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 is a conjunction'</a:t>
            </a:r>
          </a:p>
          <a:p>
            <a:pPr marL="457200" indent="-457200" algn="l">
              <a:buFont typeface="+mj-lt"/>
              <a:buAutoNum type="arabicPeriod" startAt="26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Does ''Coding For All' start with a substring </a:t>
            </a:r>
            <a:r>
              <a:rPr lang="en-US" sz="2400" b="0" i="1" dirty="0">
                <a:solidFill>
                  <a:schemeClr val="tx1"/>
                </a:solidFill>
                <a:effectLst/>
                <a:latin typeface="-apple-system"/>
              </a:rPr>
              <a:t>Coding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?</a:t>
            </a:r>
          </a:p>
          <a:p>
            <a:pPr marL="457200" indent="-457200" algn="l">
              <a:buFont typeface="+mj-lt"/>
              <a:buAutoNum type="arabicPeriod" startAt="26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Does 'Coding For All' end with a substring </a:t>
            </a:r>
            <a:r>
              <a:rPr lang="en-US" sz="2400" b="0" i="1" dirty="0">
                <a:solidFill>
                  <a:schemeClr val="tx1"/>
                </a:solidFill>
                <a:effectLst/>
                <a:latin typeface="-apple-system"/>
              </a:rPr>
              <a:t>coding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?</a:t>
            </a:r>
          </a:p>
          <a:p>
            <a:pPr marL="457200" indent="-457200">
              <a:buFont typeface="+mj-lt"/>
              <a:buAutoNum type="arabicPeriod" startAt="30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'   Coding For All      '  , remove the left and right trailing spaces in the given string.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704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EA7A4-A467-44E2-B4BF-42F91253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2BFE1-94F9-41CB-BA7E-7159DB13B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780288"/>
            <a:ext cx="10468356" cy="5995416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 startAt="31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Which one of the following variables return True when we use the method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-apple-system"/>
              </a:rPr>
              <a:t>isidentifier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():</a:t>
            </a:r>
          </a:p>
          <a:p>
            <a:pPr marL="914400" lvl="1" indent="-457200" algn="l">
              <a:buFont typeface="+mj-lt"/>
              <a:buAutoNum type="arabicPeriod" startAt="31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30DaysOfPython</a:t>
            </a:r>
          </a:p>
          <a:p>
            <a:pPr marL="914400" lvl="1" indent="-457200" algn="l">
              <a:buFont typeface="+mj-lt"/>
              <a:buAutoNum type="arabicPeriod" startAt="31"/>
            </a:pPr>
            <a:r>
              <a:rPr lang="en-US" sz="2400" b="0" i="0" dirty="0" err="1">
                <a:solidFill>
                  <a:schemeClr val="tx1"/>
                </a:solidFill>
                <a:effectLst/>
                <a:latin typeface="-apple-system"/>
              </a:rPr>
              <a:t>thirty_days_of_python</a:t>
            </a:r>
            <a:endParaRPr lang="en-US" sz="24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457200" indent="-457200" algn="l">
              <a:buFont typeface="+mj-lt"/>
              <a:buAutoNum type="arabicPeriod" startAt="31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The following list contains the names of some of python libraries: ['Django', 'Flask', 'Bottle', 'Pyramid', 'Falcon']. Join the list with a hash with space string.</a:t>
            </a:r>
          </a:p>
          <a:p>
            <a:pPr marL="457200" indent="-457200" algn="l">
              <a:buFont typeface="+mj-lt"/>
              <a:buAutoNum type="arabicPeriod" startAt="31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Use the new line escape sequence to separate the following sentences</a:t>
            </a:r>
          </a:p>
          <a:p>
            <a:pPr marL="457200" indent="-457200" algn="l">
              <a:buFont typeface="+mj-lt"/>
              <a:buAutoNum type="arabicPeriod" startAt="31"/>
            </a:pPr>
            <a:endParaRPr lang="en-US" sz="2400" dirty="0">
              <a:solidFill>
                <a:schemeClr val="tx1"/>
              </a:solidFill>
              <a:latin typeface="-apple-system"/>
            </a:endParaRPr>
          </a:p>
          <a:p>
            <a:pPr marL="457200" indent="-457200" algn="l">
              <a:buFont typeface="+mj-lt"/>
              <a:buAutoNum type="arabicPeriod" startAt="31"/>
            </a:pPr>
            <a:endParaRPr lang="en-US" sz="24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457200" indent="-457200" algn="l">
              <a:buFont typeface="+mj-lt"/>
              <a:buAutoNum type="arabicPeriod" startAt="31"/>
            </a:pPr>
            <a:endParaRPr lang="en-US" sz="24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457200" indent="-457200" algn="l">
              <a:buFont typeface="+mj-lt"/>
              <a:buAutoNum type="arabicPeriod" startAt="31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Use a tab escape sequence to write the following lines.</a:t>
            </a:r>
          </a:p>
          <a:p>
            <a:pPr marL="457200" indent="-457200">
              <a:buFont typeface="+mj-lt"/>
              <a:buAutoNum type="arabicPeriod" startAt="31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32AF9-1653-490E-8C70-DB81031CF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61" y="3877046"/>
            <a:ext cx="9538651" cy="9266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4C7736-E827-473C-851E-AA86DA582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61" y="5887202"/>
            <a:ext cx="9538650" cy="97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0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9CE8-A360-46C6-9046-90084CD2D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A7AFE-5E71-40F5-92CA-891982705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8216" y="624110"/>
            <a:ext cx="10351008" cy="616988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5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Use the string formatting method to display the following:</a:t>
            </a:r>
          </a:p>
          <a:p>
            <a:pPr marL="457200" indent="-457200">
              <a:buFont typeface="+mj-lt"/>
              <a:buAutoNum type="arabicPeriod" startAt="35"/>
            </a:pPr>
            <a:endParaRPr lang="en-US" sz="2400" dirty="0">
              <a:solidFill>
                <a:schemeClr val="tx1"/>
              </a:solidFill>
              <a:latin typeface="-apple-system"/>
            </a:endParaRPr>
          </a:p>
          <a:p>
            <a:pPr marL="457200" indent="-457200">
              <a:buFont typeface="+mj-lt"/>
              <a:buAutoNum type="arabicPeriod" startAt="35"/>
            </a:pPr>
            <a:endParaRPr lang="en-US" sz="24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457200" indent="-457200">
              <a:buFont typeface="+mj-lt"/>
              <a:buAutoNum type="arabicPeriod" startAt="35"/>
            </a:pPr>
            <a:endParaRPr lang="en-US" sz="2400" dirty="0">
              <a:solidFill>
                <a:schemeClr val="tx1"/>
              </a:solidFill>
              <a:latin typeface="-apple-system"/>
            </a:endParaRPr>
          </a:p>
          <a:p>
            <a:pPr marL="457200" indent="-457200">
              <a:buFont typeface="+mj-lt"/>
              <a:buAutoNum type="arabicPeriod" startAt="35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Make the following using string formatting methods:</a:t>
            </a:r>
          </a:p>
          <a:p>
            <a:pPr marL="0" indent="0">
              <a:buNone/>
            </a:pPr>
            <a:endParaRPr lang="en-US" sz="24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457200" indent="-457200">
              <a:buFont typeface="+mj-lt"/>
              <a:buAutoNum type="arabicPeriod" startAt="35"/>
            </a:pPr>
            <a:endParaRPr lang="en-US" sz="24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457200" indent="-457200">
              <a:buFont typeface="+mj-lt"/>
              <a:buAutoNum type="arabicPeriod" startAt="35"/>
            </a:pPr>
            <a:endParaRPr lang="en-US" sz="2400" dirty="0">
              <a:solidFill>
                <a:schemeClr val="tx1"/>
              </a:solidFill>
              <a:latin typeface="-apple-system"/>
            </a:endParaRPr>
          </a:p>
          <a:p>
            <a:pPr marL="457200" indent="-457200">
              <a:buFont typeface="+mj-lt"/>
              <a:buAutoNum type="arabicPeriod" startAt="35"/>
            </a:pPr>
            <a:endParaRPr lang="en-US" sz="24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457200" indent="-457200">
              <a:buFont typeface="+mj-lt"/>
              <a:buAutoNum type="arabicPeriod" startAt="35"/>
            </a:pPr>
            <a:endParaRPr lang="en-US" sz="2400" dirty="0">
              <a:solidFill>
                <a:schemeClr val="tx1"/>
              </a:solidFill>
              <a:latin typeface="-apple-system"/>
            </a:endParaRPr>
          </a:p>
          <a:p>
            <a:pPr marL="457200" indent="-457200">
              <a:buFont typeface="+mj-lt"/>
              <a:buAutoNum type="arabicPeriod" startAt="35"/>
            </a:pPr>
            <a:endParaRPr lang="en-US" sz="24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sz="2400" b="0" i="0" dirty="0">
              <a:solidFill>
                <a:schemeClr val="tx1"/>
              </a:solidFill>
              <a:effectLst/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DB913-DA2C-4799-8070-36974692F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834" y="1141436"/>
            <a:ext cx="9332918" cy="1280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601430-AE86-4CFF-B75E-8420FD048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834" y="3347882"/>
            <a:ext cx="9558855" cy="223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07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95BC-8602-4480-8292-96A992EF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String Concatenation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2DBFA-9EB8-4002-8C97-0658C1A51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6754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We can connect strings together. Merging or connecting strings is called concatenation. See the example below: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F346D-2249-4294-8DAF-6BA35A596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74" y="2677644"/>
            <a:ext cx="11454148" cy="278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7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DC76-BBD9-4C27-9A8F-9F2736A7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Escape Sequences in Strings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C7498-2085-4BCF-A67C-0D27349E0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5228" y="1905000"/>
            <a:ext cx="8915400" cy="377762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3500" b="0" i="0" dirty="0">
                <a:solidFill>
                  <a:schemeClr val="tx1"/>
                </a:solidFill>
                <a:effectLst/>
                <a:latin typeface="-apple-system"/>
              </a:rPr>
              <a:t>In Python and other programming languages\followed by a character is an escape sequence. Let us see the most common escape characters: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500" b="0" i="0" dirty="0">
                <a:solidFill>
                  <a:schemeClr val="tx1"/>
                </a:solidFill>
                <a:effectLst/>
                <a:latin typeface="-apple-system"/>
              </a:rPr>
              <a:t>\n: new line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500" b="0" i="0" dirty="0">
                <a:solidFill>
                  <a:schemeClr val="tx1"/>
                </a:solidFill>
                <a:effectLst/>
                <a:latin typeface="-apple-system"/>
              </a:rPr>
              <a:t>\t: Tab means(8 spaces)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500" b="0" i="0" dirty="0">
                <a:solidFill>
                  <a:schemeClr val="tx1"/>
                </a:solidFill>
                <a:effectLst/>
                <a:latin typeface="-apple-system"/>
              </a:rPr>
              <a:t>\\: Back slash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500" b="0" i="0" dirty="0">
                <a:solidFill>
                  <a:schemeClr val="tx1"/>
                </a:solidFill>
                <a:effectLst/>
                <a:latin typeface="-apple-system"/>
              </a:rPr>
              <a:t>\': Single quote (')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500" b="0" i="0" dirty="0">
                <a:solidFill>
                  <a:schemeClr val="tx1"/>
                </a:solidFill>
                <a:effectLst/>
                <a:latin typeface="-apple-system"/>
              </a:rPr>
              <a:t>\": Double quote (")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chemeClr val="tx1"/>
                </a:solidFill>
                <a:latin typeface="-apple-system"/>
              </a:rPr>
              <a:t>\r: carriage return(next line without gap)</a:t>
            </a:r>
            <a:endParaRPr lang="en-US" sz="35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00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0FC50-1681-405F-9EFF-32D46381C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Now, let us see the use of the above escape sequences with examples.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CFEC4A-F1DB-4B7B-B799-C67A762B6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979" y="1740797"/>
            <a:ext cx="11483630" cy="4686636"/>
          </a:xfrm>
        </p:spPr>
      </p:pic>
    </p:spTree>
    <p:extLst>
      <p:ext uri="{BB962C8B-B14F-4D97-AF65-F5344CB8AC3E}">
        <p14:creationId xmlns:p14="http://schemas.microsoft.com/office/powerpoint/2010/main" val="2267662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5357-269B-4682-9D70-C570101E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String formatting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49BD6-348B-46F2-851A-56F67E737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9619" y="1447060"/>
            <a:ext cx="9444993" cy="4464162"/>
          </a:xfrm>
        </p:spPr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chemeClr val="tx1"/>
                </a:solidFill>
                <a:effectLst/>
                <a:latin typeface="-apple-system"/>
              </a:rPr>
              <a:t>Old Style String Formatting (% Operator)</a:t>
            </a:r>
          </a:p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In Python there are many ways of formatting strings. In this section, we will cover some of them. The "%" operator is used to format a set of variables enclosed in a "tuple" (a fixed size list), together with a format string, which contains normal text together with "argument specifiers", special symbols like "%s", "%d", "%f", "%.number of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-apple-system"/>
              </a:rPr>
              <a:t>digitsf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".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%s - String (or any object with a string representation, like numbers)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%d - Integers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%f - Floating point numbers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"%.number of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-apple-system"/>
              </a:rPr>
              <a:t>digitsf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" - Floating point numbers with fixed precision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6856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EA26-18DD-4D56-97F0-4B44A79A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A806C-BB54-47EB-9141-FF6FCB935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D4122-725D-44F1-8A17-E82EC797A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49" y="1264555"/>
            <a:ext cx="11803330" cy="414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99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1DACA-CFEE-4A5A-A70B-FAD17BCF9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55" y="0"/>
            <a:ext cx="8911687" cy="1280890"/>
          </a:xfrm>
        </p:spPr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New Style String Formatting (</a:t>
            </a:r>
            <a:r>
              <a:rPr lang="en-US" b="1" i="0" dirty="0" err="1">
                <a:solidFill>
                  <a:schemeClr val="tx1"/>
                </a:solidFill>
                <a:effectLst/>
                <a:latin typeface="-apple-system"/>
              </a:rPr>
              <a:t>str.format</a:t>
            </a: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46241-C616-4526-A8E7-D5AC48461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755" y="640445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This formatting is introduced in Python version 3.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B06BC-9885-4F7E-8C6D-07131921E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333" y="1078992"/>
            <a:ext cx="10059283" cy="577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60111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1185</TotalTime>
  <Words>1654</Words>
  <Application>Microsoft Office PowerPoint</Application>
  <PresentationFormat>Widescreen</PresentationFormat>
  <Paragraphs>187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-apple-system</vt:lpstr>
      <vt:lpstr>Arial</vt:lpstr>
      <vt:lpstr>Century Gothic</vt:lpstr>
      <vt:lpstr>Wingdings 3</vt:lpstr>
      <vt:lpstr>Wisp</vt:lpstr>
      <vt:lpstr>Strings</vt:lpstr>
      <vt:lpstr>Strings</vt:lpstr>
      <vt:lpstr> </vt:lpstr>
      <vt:lpstr>String Concatenation</vt:lpstr>
      <vt:lpstr>Escape Sequences in Strings</vt:lpstr>
      <vt:lpstr>Now, let us see the use of the above escape sequences with examples.</vt:lpstr>
      <vt:lpstr>String formatting</vt:lpstr>
      <vt:lpstr> </vt:lpstr>
      <vt:lpstr>New Style String Formatting (str.format)</vt:lpstr>
      <vt:lpstr>String Interpolation / f-Strings (Python 3.6+)</vt:lpstr>
      <vt:lpstr>Python Strings as Sequences of Characters</vt:lpstr>
      <vt:lpstr>Accessing Characters in Strings by Index</vt:lpstr>
      <vt:lpstr> </vt:lpstr>
      <vt:lpstr>Slicing Python Strings</vt:lpstr>
      <vt:lpstr>Reversing a String     Reversing a Word in a String </vt:lpstr>
      <vt:lpstr>Skipping Characters While Slicing</vt:lpstr>
      <vt:lpstr>String Methods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Exercises - Day 4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Harshendra Vobbilisetty</dc:creator>
  <cp:lastModifiedBy>Harshendra Vobbilisetty</cp:lastModifiedBy>
  <cp:revision>16</cp:revision>
  <dcterms:created xsi:type="dcterms:W3CDTF">2022-07-30T09:09:21Z</dcterms:created>
  <dcterms:modified xsi:type="dcterms:W3CDTF">2022-09-15T08:53:30Z</dcterms:modified>
</cp:coreProperties>
</file>