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D84E91-30B0-469E-AA9A-649BA87E6A9A}">
          <p14:sldIdLst>
            <p14:sldId id="256"/>
            <p14:sldId id="257"/>
            <p14:sldId id="258"/>
            <p14:sldId id="261"/>
            <p14:sldId id="259"/>
            <p14:sldId id="26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 name="Exercises:5" id="{23212AF1-48A6-4D9E-9A2E-F2FB19724149}">
          <p14:sldIdLst>
            <p14:sldId id="283"/>
            <p14:sldId id="284"/>
            <p14:sldId id="285"/>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FECA6A-FB0B-4A41-B275-4EA568BC7C31}" type="datetimeFigureOut">
              <a:rPr lang="en-US" smtClean="0"/>
              <a:t>05-Aug-22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6CED4-B670-4162-9CD1-C41D325B7C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4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ECA6A-FB0B-4A41-B275-4EA568BC7C31}" type="datetimeFigureOut">
              <a:rPr lang="en-US" smtClean="0"/>
              <a:t>05-Aug-22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185148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ECA6A-FB0B-4A41-B275-4EA568BC7C31}" type="datetimeFigureOut">
              <a:rPr lang="en-US" smtClean="0"/>
              <a:t>05-Aug-22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41809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ECA6A-FB0B-4A41-B275-4EA568BC7C31}" type="datetimeFigureOut">
              <a:rPr lang="en-US" smtClean="0"/>
              <a:t>05-Aug-22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125250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ECA6A-FB0B-4A41-B275-4EA568BC7C31}" type="datetimeFigureOut">
              <a:rPr lang="en-US" smtClean="0"/>
              <a:t>05-Aug-22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6CED4-B670-4162-9CD1-C41D325B7C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8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FECA6A-FB0B-4A41-B275-4EA568BC7C31}" type="datetimeFigureOut">
              <a:rPr lang="en-US" smtClean="0"/>
              <a:t>05-Aug-22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294579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FECA6A-FB0B-4A41-B275-4EA568BC7C31}" type="datetimeFigureOut">
              <a:rPr lang="en-US" smtClean="0"/>
              <a:t>05-Aug-22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226387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CA6A-FB0B-4A41-B275-4EA568BC7C31}" type="datetimeFigureOut">
              <a:rPr lang="en-US" smtClean="0"/>
              <a:t>05-Aug-22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304883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FECA6A-FB0B-4A41-B275-4EA568BC7C31}" type="datetimeFigureOut">
              <a:rPr lang="en-US" smtClean="0"/>
              <a:t>05-Aug-22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11413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FECA6A-FB0B-4A41-B275-4EA568BC7C31}" type="datetimeFigureOut">
              <a:rPr lang="en-US" smtClean="0"/>
              <a:t>05-Aug-22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6CED4-B670-4162-9CD1-C41D325B7CC6}" type="slidenum">
              <a:rPr lang="en-US" smtClean="0"/>
              <a:t>‹#›</a:t>
            </a:fld>
            <a:endParaRPr lang="en-US"/>
          </a:p>
        </p:txBody>
      </p:sp>
    </p:spTree>
    <p:extLst>
      <p:ext uri="{BB962C8B-B14F-4D97-AF65-F5344CB8AC3E}">
        <p14:creationId xmlns:p14="http://schemas.microsoft.com/office/powerpoint/2010/main" val="7457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ECA6A-FB0B-4A41-B275-4EA568BC7C31}" type="datetimeFigureOut">
              <a:rPr lang="en-US" smtClean="0"/>
              <a:t>05-Aug-22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6CED4-B670-4162-9CD1-C41D325B7CC6}" type="slidenum">
              <a:rPr lang="en-US" smtClean="0"/>
              <a:t>‹#›</a:t>
            </a:fld>
            <a:endParaRPr lang="en-US"/>
          </a:p>
        </p:txBody>
      </p:sp>
    </p:spTree>
    <p:extLst>
      <p:ext uri="{BB962C8B-B14F-4D97-AF65-F5344CB8AC3E}">
        <p14:creationId xmlns:p14="http://schemas.microsoft.com/office/powerpoint/2010/main" val="5349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FECA6A-FB0B-4A41-B275-4EA568BC7C31}" type="datetimeFigureOut">
              <a:rPr lang="en-US" smtClean="0"/>
              <a:t>05-Aug-22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6CED4-B670-4162-9CD1-C41D325B7C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391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E254-D417-424E-8F4C-7CAEB7BAD0F0}"/>
              </a:ext>
            </a:extLst>
          </p:cNvPr>
          <p:cNvSpPr>
            <a:spLocks noGrp="1"/>
          </p:cNvSpPr>
          <p:nvPr>
            <p:ph type="ctrTitle"/>
          </p:nvPr>
        </p:nvSpPr>
        <p:spPr/>
        <p:txBody>
          <a:bodyPr/>
          <a:lstStyle/>
          <a:p>
            <a:r>
              <a:rPr lang="en-US" b="1" i="0" dirty="0">
                <a:solidFill>
                  <a:schemeClr val="tx1"/>
                </a:solidFill>
                <a:effectLst/>
                <a:latin typeface="-apple-system"/>
              </a:rPr>
              <a:t>Lists</a:t>
            </a:r>
            <a:endParaRPr lang="en-US" dirty="0">
              <a:solidFill>
                <a:schemeClr val="tx1"/>
              </a:solidFill>
            </a:endParaRPr>
          </a:p>
        </p:txBody>
      </p:sp>
      <p:sp>
        <p:nvSpPr>
          <p:cNvPr id="3" name="Subtitle 2">
            <a:extLst>
              <a:ext uri="{FF2B5EF4-FFF2-40B4-BE49-F238E27FC236}">
                <a16:creationId xmlns:a16="http://schemas.microsoft.com/office/drawing/2014/main" id="{67EB0B7B-7D97-4A1A-B860-36452C3E73B3}"/>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58965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9A49-751E-464F-BD5E-C7E6C6863049}"/>
              </a:ext>
            </a:extLst>
          </p:cNvPr>
          <p:cNvSpPr>
            <a:spLocks noGrp="1"/>
          </p:cNvSpPr>
          <p:nvPr>
            <p:ph type="title"/>
          </p:nvPr>
        </p:nvSpPr>
        <p:spPr/>
        <p:txBody>
          <a:bodyPr/>
          <a:lstStyle/>
          <a:p>
            <a:r>
              <a:rPr lang="en-US" b="1" i="0" dirty="0">
                <a:solidFill>
                  <a:schemeClr val="tx1"/>
                </a:solidFill>
                <a:effectLst/>
                <a:latin typeface="-apple-system"/>
              </a:rPr>
              <a:t>Slicing Items from a List</a:t>
            </a:r>
            <a:endParaRPr lang="en-US" dirty="0">
              <a:solidFill>
                <a:schemeClr val="tx1"/>
              </a:solidFill>
            </a:endParaRPr>
          </a:p>
        </p:txBody>
      </p:sp>
      <p:sp>
        <p:nvSpPr>
          <p:cNvPr id="3" name="Content Placeholder 2">
            <a:extLst>
              <a:ext uri="{FF2B5EF4-FFF2-40B4-BE49-F238E27FC236}">
                <a16:creationId xmlns:a16="http://schemas.microsoft.com/office/drawing/2014/main" id="{9BBBD813-63F7-4ABA-811C-6515DC4FEE0A}"/>
              </a:ext>
            </a:extLst>
          </p:cNvPr>
          <p:cNvSpPr>
            <a:spLocks noGrp="1"/>
          </p:cNvSpPr>
          <p:nvPr>
            <p:ph idx="1"/>
          </p:nvPr>
        </p:nvSpPr>
        <p:spPr/>
        <p:txBody>
          <a:bodyPr/>
          <a:lstStyle/>
          <a:p>
            <a:pPr>
              <a:buFont typeface="Arial" panose="020B0604020202020204" pitchFamily="34" charset="0"/>
              <a:buChar char="•"/>
            </a:pPr>
            <a:r>
              <a:rPr lang="en-US" b="0" i="0" dirty="0">
                <a:solidFill>
                  <a:schemeClr val="tx1"/>
                </a:solidFill>
                <a:effectLst/>
                <a:latin typeface="-apple-system"/>
              </a:rPr>
              <a:t> Positive Indexing: We can specify a range of positive indexes by specifying the start, end and step, the return value will be a new list. (default values for start = 0, end = </a:t>
            </a:r>
            <a:r>
              <a:rPr lang="en-US" b="0" i="0" dirty="0" err="1">
                <a:solidFill>
                  <a:schemeClr val="tx1"/>
                </a:solidFill>
                <a:effectLst/>
                <a:latin typeface="-apple-system"/>
              </a:rPr>
              <a:t>len</a:t>
            </a:r>
            <a:r>
              <a:rPr lang="en-US" b="0" i="0" dirty="0">
                <a:solidFill>
                  <a:schemeClr val="tx1"/>
                </a:solidFill>
                <a:effectLst/>
                <a:latin typeface="-apple-system"/>
              </a:rPr>
              <a:t>(</a:t>
            </a:r>
            <a:r>
              <a:rPr lang="en-US" b="0" i="0" dirty="0" err="1">
                <a:solidFill>
                  <a:schemeClr val="tx1"/>
                </a:solidFill>
                <a:effectLst/>
                <a:latin typeface="-apple-system"/>
              </a:rPr>
              <a:t>lst</a:t>
            </a:r>
            <a:r>
              <a:rPr lang="en-US" b="0" i="0" dirty="0">
                <a:solidFill>
                  <a:schemeClr val="tx1"/>
                </a:solidFill>
                <a:effectLst/>
                <a:latin typeface="-apple-system"/>
              </a:rPr>
              <a:t>) - 1 (last item), step = 1)</a:t>
            </a:r>
          </a:p>
          <a:p>
            <a:endParaRPr lang="en-US" dirty="0">
              <a:solidFill>
                <a:schemeClr val="tx1"/>
              </a:solidFill>
              <a:latin typeface="-apple-system"/>
            </a:endParaRPr>
          </a:p>
          <a:p>
            <a:endParaRPr lang="en-US" b="0" i="0" dirty="0">
              <a:solidFill>
                <a:schemeClr val="tx1"/>
              </a:solidFill>
              <a:effectLst/>
              <a:latin typeface="-apple-system"/>
            </a:endParaRPr>
          </a:p>
          <a:p>
            <a:endParaRPr lang="en-US" dirty="0">
              <a:solidFill>
                <a:schemeClr val="tx1"/>
              </a:solidFill>
              <a:latin typeface="-apple-system"/>
            </a:endParaRPr>
          </a:p>
          <a:p>
            <a:endParaRPr lang="en-US" b="0" i="0" dirty="0">
              <a:solidFill>
                <a:schemeClr val="tx1"/>
              </a:solidFill>
              <a:effectLst/>
              <a:latin typeface="-apple-system"/>
            </a:endParaRPr>
          </a:p>
          <a:p>
            <a:endParaRPr lang="en-US" dirty="0">
              <a:solidFill>
                <a:schemeClr val="tx1"/>
              </a:solidFill>
              <a:latin typeface="-apple-system"/>
            </a:endParaRPr>
          </a:p>
        </p:txBody>
      </p:sp>
      <p:pic>
        <p:nvPicPr>
          <p:cNvPr id="5" name="Picture 4">
            <a:extLst>
              <a:ext uri="{FF2B5EF4-FFF2-40B4-BE49-F238E27FC236}">
                <a16:creationId xmlns:a16="http://schemas.microsoft.com/office/drawing/2014/main" id="{574443C3-E954-4EFD-B15C-C02E5B732B87}"/>
              </a:ext>
            </a:extLst>
          </p:cNvPr>
          <p:cNvPicPr>
            <a:picLocks noChangeAspect="1"/>
          </p:cNvPicPr>
          <p:nvPr/>
        </p:nvPicPr>
        <p:blipFill>
          <a:blip r:embed="rId2"/>
          <a:stretch>
            <a:fillRect/>
          </a:stretch>
        </p:blipFill>
        <p:spPr>
          <a:xfrm>
            <a:off x="1097280" y="2856314"/>
            <a:ext cx="10466043" cy="2002199"/>
          </a:xfrm>
          <a:prstGeom prst="rect">
            <a:avLst/>
          </a:prstGeom>
        </p:spPr>
      </p:pic>
    </p:spTree>
    <p:extLst>
      <p:ext uri="{BB962C8B-B14F-4D97-AF65-F5344CB8AC3E}">
        <p14:creationId xmlns:p14="http://schemas.microsoft.com/office/powerpoint/2010/main" val="20030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DE74-1FCA-444F-BF03-742B238B85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5C1E33C-2167-4A4C-87A6-2EAAABE29CE7}"/>
              </a:ext>
            </a:extLst>
          </p:cNvPr>
          <p:cNvSpPr>
            <a:spLocks noGrp="1"/>
          </p:cNvSpPr>
          <p:nvPr>
            <p:ph idx="1"/>
          </p:nvPr>
        </p:nvSpPr>
        <p:spPr>
          <a:xfrm>
            <a:off x="1173289" y="568172"/>
            <a:ext cx="10058400" cy="5318678"/>
          </a:xfrm>
        </p:spPr>
        <p:txBody>
          <a:bodyPr/>
          <a:lstStyle/>
          <a:p>
            <a:pPr>
              <a:buFont typeface="Arial" panose="020B0604020202020204" pitchFamily="34" charset="0"/>
              <a:buChar char="•"/>
            </a:pPr>
            <a:r>
              <a:rPr lang="en-US" b="0" i="0" dirty="0">
                <a:solidFill>
                  <a:schemeClr val="tx1"/>
                </a:solidFill>
                <a:effectLst/>
                <a:latin typeface="-apple-system"/>
              </a:rPr>
              <a:t> Negative Indexing: We can specify a range of negative indexes by specifying the start, end and step, the return value will be a new list.</a:t>
            </a:r>
          </a:p>
          <a:p>
            <a:endParaRPr lang="en-US" dirty="0"/>
          </a:p>
        </p:txBody>
      </p:sp>
      <p:pic>
        <p:nvPicPr>
          <p:cNvPr id="5" name="Picture 4">
            <a:extLst>
              <a:ext uri="{FF2B5EF4-FFF2-40B4-BE49-F238E27FC236}">
                <a16:creationId xmlns:a16="http://schemas.microsoft.com/office/drawing/2014/main" id="{2198A849-29C3-4415-92FE-9353C89119E9}"/>
              </a:ext>
            </a:extLst>
          </p:cNvPr>
          <p:cNvPicPr>
            <a:picLocks noChangeAspect="1"/>
          </p:cNvPicPr>
          <p:nvPr/>
        </p:nvPicPr>
        <p:blipFill>
          <a:blip r:embed="rId2"/>
          <a:stretch>
            <a:fillRect/>
          </a:stretch>
        </p:blipFill>
        <p:spPr>
          <a:xfrm>
            <a:off x="418241" y="1491427"/>
            <a:ext cx="11161389" cy="1544736"/>
          </a:xfrm>
          <a:prstGeom prst="rect">
            <a:avLst/>
          </a:prstGeom>
        </p:spPr>
      </p:pic>
    </p:spTree>
    <p:extLst>
      <p:ext uri="{BB962C8B-B14F-4D97-AF65-F5344CB8AC3E}">
        <p14:creationId xmlns:p14="http://schemas.microsoft.com/office/powerpoint/2010/main" val="203260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DFE6-48C5-4BD2-9728-1AB2EBC5DA29}"/>
              </a:ext>
            </a:extLst>
          </p:cNvPr>
          <p:cNvSpPr>
            <a:spLocks noGrp="1"/>
          </p:cNvSpPr>
          <p:nvPr>
            <p:ph type="title"/>
          </p:nvPr>
        </p:nvSpPr>
        <p:spPr/>
        <p:txBody>
          <a:bodyPr/>
          <a:lstStyle/>
          <a:p>
            <a:r>
              <a:rPr lang="en-US" b="1" i="0" dirty="0">
                <a:solidFill>
                  <a:schemeClr val="tx1"/>
                </a:solidFill>
                <a:effectLst/>
                <a:latin typeface="-apple-system"/>
              </a:rPr>
              <a:t>Modifying Lists</a:t>
            </a:r>
            <a:endParaRPr lang="en-US" dirty="0">
              <a:solidFill>
                <a:schemeClr val="tx1"/>
              </a:solidFill>
            </a:endParaRPr>
          </a:p>
        </p:txBody>
      </p:sp>
      <p:sp>
        <p:nvSpPr>
          <p:cNvPr id="3" name="Content Placeholder 2">
            <a:extLst>
              <a:ext uri="{FF2B5EF4-FFF2-40B4-BE49-F238E27FC236}">
                <a16:creationId xmlns:a16="http://schemas.microsoft.com/office/drawing/2014/main" id="{A29FFF92-2AC2-43F9-80E5-47D5C346C93D}"/>
              </a:ext>
            </a:extLst>
          </p:cNvPr>
          <p:cNvSpPr>
            <a:spLocks noGrp="1"/>
          </p:cNvSpPr>
          <p:nvPr>
            <p:ph idx="1"/>
          </p:nvPr>
        </p:nvSpPr>
        <p:spPr>
          <a:xfrm>
            <a:off x="1097280" y="1737360"/>
            <a:ext cx="10058400" cy="4023360"/>
          </a:xfrm>
        </p:spPr>
        <p:txBody>
          <a:bodyPr/>
          <a:lstStyle/>
          <a:p>
            <a:r>
              <a:rPr lang="en-US" b="0" i="0" dirty="0">
                <a:solidFill>
                  <a:schemeClr val="tx1"/>
                </a:solidFill>
                <a:effectLst/>
                <a:latin typeface="-apple-system"/>
              </a:rPr>
              <a:t>List is a mutable or modifiable ordered collection of items. Lets modify the fruit list.</a:t>
            </a:r>
          </a:p>
          <a:p>
            <a:endParaRPr lang="en-US" dirty="0">
              <a:solidFill>
                <a:schemeClr val="tx1"/>
              </a:solidFill>
            </a:endParaRPr>
          </a:p>
        </p:txBody>
      </p:sp>
      <p:pic>
        <p:nvPicPr>
          <p:cNvPr id="5" name="Picture 4">
            <a:extLst>
              <a:ext uri="{FF2B5EF4-FFF2-40B4-BE49-F238E27FC236}">
                <a16:creationId xmlns:a16="http://schemas.microsoft.com/office/drawing/2014/main" id="{0F7B383D-9F3B-4823-8F80-31242C6C5385}"/>
              </a:ext>
            </a:extLst>
          </p:cNvPr>
          <p:cNvPicPr>
            <a:picLocks noChangeAspect="1"/>
          </p:cNvPicPr>
          <p:nvPr/>
        </p:nvPicPr>
        <p:blipFill>
          <a:blip r:embed="rId2"/>
          <a:stretch>
            <a:fillRect/>
          </a:stretch>
        </p:blipFill>
        <p:spPr>
          <a:xfrm>
            <a:off x="1180731" y="2200307"/>
            <a:ext cx="8848347" cy="2966497"/>
          </a:xfrm>
          <a:prstGeom prst="rect">
            <a:avLst/>
          </a:prstGeom>
        </p:spPr>
      </p:pic>
    </p:spTree>
    <p:extLst>
      <p:ext uri="{BB962C8B-B14F-4D97-AF65-F5344CB8AC3E}">
        <p14:creationId xmlns:p14="http://schemas.microsoft.com/office/powerpoint/2010/main" val="13848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9038-E50B-4125-A0A4-A3F3ED08C6F0}"/>
              </a:ext>
            </a:extLst>
          </p:cNvPr>
          <p:cNvSpPr>
            <a:spLocks noGrp="1"/>
          </p:cNvSpPr>
          <p:nvPr>
            <p:ph type="title"/>
          </p:nvPr>
        </p:nvSpPr>
        <p:spPr/>
        <p:txBody>
          <a:bodyPr/>
          <a:lstStyle/>
          <a:p>
            <a:r>
              <a:rPr lang="en-US" b="1" i="0" dirty="0">
                <a:solidFill>
                  <a:schemeClr val="tx1"/>
                </a:solidFill>
                <a:effectLst/>
                <a:latin typeface="-apple-system"/>
              </a:rPr>
              <a:t>Checking Items in a List</a:t>
            </a:r>
            <a:endParaRPr lang="en-US" dirty="0">
              <a:solidFill>
                <a:schemeClr val="tx1"/>
              </a:solidFill>
            </a:endParaRPr>
          </a:p>
        </p:txBody>
      </p:sp>
      <p:sp>
        <p:nvSpPr>
          <p:cNvPr id="3" name="Content Placeholder 2">
            <a:extLst>
              <a:ext uri="{FF2B5EF4-FFF2-40B4-BE49-F238E27FC236}">
                <a16:creationId xmlns:a16="http://schemas.microsoft.com/office/drawing/2014/main" id="{454FFBBC-6ABB-45DD-8B28-9FDAD2E672D9}"/>
              </a:ext>
            </a:extLst>
          </p:cNvPr>
          <p:cNvSpPr>
            <a:spLocks noGrp="1"/>
          </p:cNvSpPr>
          <p:nvPr>
            <p:ph idx="1"/>
          </p:nvPr>
        </p:nvSpPr>
        <p:spPr/>
        <p:txBody>
          <a:bodyPr/>
          <a:lstStyle/>
          <a:p>
            <a:r>
              <a:rPr lang="en-US" b="0" i="0" dirty="0">
                <a:solidFill>
                  <a:schemeClr val="tx1"/>
                </a:solidFill>
                <a:effectLst/>
                <a:latin typeface="-apple-system"/>
              </a:rPr>
              <a:t>Checking an item if it is a member of a list using </a:t>
            </a:r>
            <a:r>
              <a:rPr lang="en-US" b="0" i="1" dirty="0">
                <a:solidFill>
                  <a:schemeClr val="tx1"/>
                </a:solidFill>
                <a:effectLst/>
                <a:latin typeface="-apple-system"/>
              </a:rPr>
              <a:t>in</a:t>
            </a:r>
            <a:r>
              <a:rPr lang="en-US" b="0" i="0" dirty="0">
                <a:solidFill>
                  <a:schemeClr val="tx1"/>
                </a:solidFill>
                <a:effectLst/>
                <a:latin typeface="-apple-system"/>
              </a:rPr>
              <a:t> operator. See the example below.</a:t>
            </a:r>
          </a:p>
          <a:p>
            <a:endParaRPr lang="en-US" dirty="0">
              <a:solidFill>
                <a:schemeClr val="tx1"/>
              </a:solidFill>
            </a:endParaRPr>
          </a:p>
        </p:txBody>
      </p:sp>
      <p:pic>
        <p:nvPicPr>
          <p:cNvPr id="5" name="Picture 4">
            <a:extLst>
              <a:ext uri="{FF2B5EF4-FFF2-40B4-BE49-F238E27FC236}">
                <a16:creationId xmlns:a16="http://schemas.microsoft.com/office/drawing/2014/main" id="{52F0C142-E927-48B3-9B4D-E50A319871FE}"/>
              </a:ext>
            </a:extLst>
          </p:cNvPr>
          <p:cNvPicPr>
            <a:picLocks noChangeAspect="1"/>
          </p:cNvPicPr>
          <p:nvPr/>
        </p:nvPicPr>
        <p:blipFill>
          <a:blip r:embed="rId2"/>
          <a:stretch>
            <a:fillRect/>
          </a:stretch>
        </p:blipFill>
        <p:spPr>
          <a:xfrm>
            <a:off x="1097280" y="2440003"/>
            <a:ext cx="7908473" cy="2167507"/>
          </a:xfrm>
          <a:prstGeom prst="rect">
            <a:avLst/>
          </a:prstGeom>
        </p:spPr>
      </p:pic>
    </p:spTree>
    <p:extLst>
      <p:ext uri="{BB962C8B-B14F-4D97-AF65-F5344CB8AC3E}">
        <p14:creationId xmlns:p14="http://schemas.microsoft.com/office/powerpoint/2010/main" val="40597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EEF7-41CC-4A64-B9C7-68D79EBA5767}"/>
              </a:ext>
            </a:extLst>
          </p:cNvPr>
          <p:cNvSpPr>
            <a:spLocks noGrp="1"/>
          </p:cNvSpPr>
          <p:nvPr>
            <p:ph type="title"/>
          </p:nvPr>
        </p:nvSpPr>
        <p:spPr/>
        <p:txBody>
          <a:bodyPr/>
          <a:lstStyle/>
          <a:p>
            <a:r>
              <a:rPr lang="en-US" b="1" i="0" dirty="0">
                <a:solidFill>
                  <a:schemeClr val="tx1"/>
                </a:solidFill>
                <a:effectLst/>
                <a:latin typeface="-apple-system"/>
              </a:rPr>
              <a:t>Adding Items to a List</a:t>
            </a:r>
            <a:endParaRPr lang="en-US" dirty="0">
              <a:solidFill>
                <a:schemeClr val="tx1"/>
              </a:solidFill>
            </a:endParaRPr>
          </a:p>
        </p:txBody>
      </p:sp>
      <p:sp>
        <p:nvSpPr>
          <p:cNvPr id="3" name="Content Placeholder 2">
            <a:extLst>
              <a:ext uri="{FF2B5EF4-FFF2-40B4-BE49-F238E27FC236}">
                <a16:creationId xmlns:a16="http://schemas.microsoft.com/office/drawing/2014/main" id="{7C5DC38F-73E4-43F8-888C-E2F4581D1851}"/>
              </a:ext>
            </a:extLst>
          </p:cNvPr>
          <p:cNvSpPr>
            <a:spLocks noGrp="1"/>
          </p:cNvSpPr>
          <p:nvPr>
            <p:ph idx="1"/>
          </p:nvPr>
        </p:nvSpPr>
        <p:spPr/>
        <p:txBody>
          <a:bodyPr/>
          <a:lstStyle/>
          <a:p>
            <a:r>
              <a:rPr lang="en-US" b="0" i="0" dirty="0">
                <a:solidFill>
                  <a:schemeClr val="tx1"/>
                </a:solidFill>
                <a:effectLst/>
                <a:latin typeface="-apple-system"/>
              </a:rPr>
              <a:t>To add item to the end of an existing list we use the method </a:t>
            </a:r>
            <a:r>
              <a:rPr lang="en-US" b="0" i="1" dirty="0">
                <a:solidFill>
                  <a:schemeClr val="tx1"/>
                </a:solidFill>
                <a:effectLst/>
                <a:latin typeface="-apple-system"/>
              </a:rPr>
              <a:t>append()</a:t>
            </a:r>
            <a:r>
              <a:rPr lang="en-US" b="0" i="0" dirty="0">
                <a:solidFill>
                  <a:schemeClr val="tx1"/>
                </a:solidFill>
                <a:effectLst/>
                <a:latin typeface="-apple-system"/>
              </a:rPr>
              <a:t>.</a:t>
            </a:r>
          </a:p>
          <a:p>
            <a:endParaRPr lang="en-US" dirty="0">
              <a:solidFill>
                <a:schemeClr val="tx1"/>
              </a:solidFill>
            </a:endParaRPr>
          </a:p>
        </p:txBody>
      </p:sp>
      <p:pic>
        <p:nvPicPr>
          <p:cNvPr id="5" name="Picture 4">
            <a:extLst>
              <a:ext uri="{FF2B5EF4-FFF2-40B4-BE49-F238E27FC236}">
                <a16:creationId xmlns:a16="http://schemas.microsoft.com/office/drawing/2014/main" id="{B6BE8DDF-32F1-4C16-B662-21A2EB5F1C96}"/>
              </a:ext>
            </a:extLst>
          </p:cNvPr>
          <p:cNvPicPr>
            <a:picLocks noChangeAspect="1"/>
          </p:cNvPicPr>
          <p:nvPr/>
        </p:nvPicPr>
        <p:blipFill>
          <a:blip r:embed="rId2"/>
          <a:stretch>
            <a:fillRect/>
          </a:stretch>
        </p:blipFill>
        <p:spPr>
          <a:xfrm>
            <a:off x="1036320" y="2278280"/>
            <a:ext cx="10127090" cy="2842361"/>
          </a:xfrm>
          <a:prstGeom prst="rect">
            <a:avLst/>
          </a:prstGeom>
        </p:spPr>
      </p:pic>
    </p:spTree>
    <p:extLst>
      <p:ext uri="{BB962C8B-B14F-4D97-AF65-F5344CB8AC3E}">
        <p14:creationId xmlns:p14="http://schemas.microsoft.com/office/powerpoint/2010/main" val="129383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1D29-B03D-4019-B804-62AF26B8323F}"/>
              </a:ext>
            </a:extLst>
          </p:cNvPr>
          <p:cNvSpPr>
            <a:spLocks noGrp="1"/>
          </p:cNvSpPr>
          <p:nvPr>
            <p:ph type="title"/>
          </p:nvPr>
        </p:nvSpPr>
        <p:spPr/>
        <p:txBody>
          <a:bodyPr/>
          <a:lstStyle/>
          <a:p>
            <a:r>
              <a:rPr lang="en-US" b="1" i="0" dirty="0">
                <a:solidFill>
                  <a:schemeClr val="tx1"/>
                </a:solidFill>
                <a:effectLst/>
                <a:latin typeface="-apple-system"/>
              </a:rPr>
              <a:t>Inserting Items into a List</a:t>
            </a:r>
            <a:endParaRPr lang="en-US" dirty="0">
              <a:solidFill>
                <a:schemeClr val="tx1"/>
              </a:solidFill>
            </a:endParaRPr>
          </a:p>
        </p:txBody>
      </p:sp>
      <p:sp>
        <p:nvSpPr>
          <p:cNvPr id="3" name="Content Placeholder 2">
            <a:extLst>
              <a:ext uri="{FF2B5EF4-FFF2-40B4-BE49-F238E27FC236}">
                <a16:creationId xmlns:a16="http://schemas.microsoft.com/office/drawing/2014/main" id="{0A6CDFA2-41F1-4B0F-B1A8-88A537559040}"/>
              </a:ext>
            </a:extLst>
          </p:cNvPr>
          <p:cNvSpPr>
            <a:spLocks noGrp="1"/>
          </p:cNvSpPr>
          <p:nvPr>
            <p:ph idx="1"/>
          </p:nvPr>
        </p:nvSpPr>
        <p:spPr/>
        <p:txBody>
          <a:bodyPr/>
          <a:lstStyle/>
          <a:p>
            <a:pPr algn="l"/>
            <a:r>
              <a:rPr lang="en-US" b="0" i="0" dirty="0">
                <a:solidFill>
                  <a:schemeClr val="tx1"/>
                </a:solidFill>
                <a:effectLst/>
                <a:latin typeface="-apple-system"/>
              </a:rPr>
              <a:t>We can use </a:t>
            </a:r>
            <a:r>
              <a:rPr lang="en-US" b="0" i="1" dirty="0">
                <a:solidFill>
                  <a:schemeClr val="tx1"/>
                </a:solidFill>
                <a:effectLst/>
                <a:latin typeface="-apple-system"/>
              </a:rPr>
              <a:t>insert()</a:t>
            </a:r>
            <a:r>
              <a:rPr lang="en-US" b="0" i="0" dirty="0">
                <a:solidFill>
                  <a:schemeClr val="tx1"/>
                </a:solidFill>
                <a:effectLst/>
                <a:latin typeface="-apple-system"/>
              </a:rPr>
              <a:t> method to insert a single item at a specified index in a list. Note that other items are shifted to the right. The </a:t>
            </a:r>
            <a:r>
              <a:rPr lang="en-US" b="0" i="1" dirty="0">
                <a:solidFill>
                  <a:schemeClr val="tx1"/>
                </a:solidFill>
                <a:effectLst/>
                <a:latin typeface="-apple-system"/>
              </a:rPr>
              <a:t>insert()</a:t>
            </a:r>
            <a:r>
              <a:rPr lang="en-US" b="0" i="0" dirty="0">
                <a:solidFill>
                  <a:schemeClr val="tx1"/>
                </a:solidFill>
                <a:effectLst/>
                <a:latin typeface="-apple-system"/>
              </a:rPr>
              <a:t> methods takes two </a:t>
            </a:r>
            <a:r>
              <a:rPr lang="en-US" b="0" i="0" dirty="0" err="1">
                <a:solidFill>
                  <a:schemeClr val="tx1"/>
                </a:solidFill>
                <a:effectLst/>
                <a:latin typeface="-apple-system"/>
              </a:rPr>
              <a:t>arguments:index</a:t>
            </a:r>
            <a:r>
              <a:rPr lang="en-US" b="0" i="0" dirty="0">
                <a:solidFill>
                  <a:schemeClr val="tx1"/>
                </a:solidFill>
                <a:effectLst/>
                <a:latin typeface="-apple-system"/>
              </a:rPr>
              <a:t> and an item to insert.</a:t>
            </a:r>
          </a:p>
        </p:txBody>
      </p:sp>
      <p:pic>
        <p:nvPicPr>
          <p:cNvPr id="5" name="Picture 4">
            <a:extLst>
              <a:ext uri="{FF2B5EF4-FFF2-40B4-BE49-F238E27FC236}">
                <a16:creationId xmlns:a16="http://schemas.microsoft.com/office/drawing/2014/main" id="{50896557-D1E1-4A3E-92E9-7B119AC64081}"/>
              </a:ext>
            </a:extLst>
          </p:cNvPr>
          <p:cNvPicPr>
            <a:picLocks noChangeAspect="1"/>
          </p:cNvPicPr>
          <p:nvPr/>
        </p:nvPicPr>
        <p:blipFill>
          <a:blip r:embed="rId2"/>
          <a:stretch>
            <a:fillRect/>
          </a:stretch>
        </p:blipFill>
        <p:spPr>
          <a:xfrm>
            <a:off x="1036320" y="2723987"/>
            <a:ext cx="10518560" cy="3604214"/>
          </a:xfrm>
          <a:prstGeom prst="rect">
            <a:avLst/>
          </a:prstGeom>
        </p:spPr>
      </p:pic>
    </p:spTree>
    <p:extLst>
      <p:ext uri="{BB962C8B-B14F-4D97-AF65-F5344CB8AC3E}">
        <p14:creationId xmlns:p14="http://schemas.microsoft.com/office/powerpoint/2010/main" val="290578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6DF5-3BA4-4806-9350-A199B5BD9D52}"/>
              </a:ext>
            </a:extLst>
          </p:cNvPr>
          <p:cNvSpPr>
            <a:spLocks noGrp="1"/>
          </p:cNvSpPr>
          <p:nvPr>
            <p:ph type="title"/>
          </p:nvPr>
        </p:nvSpPr>
        <p:spPr/>
        <p:txBody>
          <a:bodyPr/>
          <a:lstStyle/>
          <a:p>
            <a:r>
              <a:rPr lang="en-US" b="1" i="0" dirty="0">
                <a:solidFill>
                  <a:schemeClr val="tx1"/>
                </a:solidFill>
                <a:effectLst/>
                <a:latin typeface="-apple-system"/>
              </a:rPr>
              <a:t>Removing Items from a List</a:t>
            </a:r>
            <a:endParaRPr lang="en-US" dirty="0">
              <a:solidFill>
                <a:schemeClr val="tx1"/>
              </a:solidFill>
            </a:endParaRPr>
          </a:p>
        </p:txBody>
      </p:sp>
      <p:sp>
        <p:nvSpPr>
          <p:cNvPr id="3" name="Content Placeholder 2">
            <a:extLst>
              <a:ext uri="{FF2B5EF4-FFF2-40B4-BE49-F238E27FC236}">
                <a16:creationId xmlns:a16="http://schemas.microsoft.com/office/drawing/2014/main" id="{2E17C287-2960-473D-A21B-DEE18ACFB4B6}"/>
              </a:ext>
            </a:extLst>
          </p:cNvPr>
          <p:cNvSpPr>
            <a:spLocks noGrp="1"/>
          </p:cNvSpPr>
          <p:nvPr>
            <p:ph idx="1"/>
          </p:nvPr>
        </p:nvSpPr>
        <p:spPr/>
        <p:txBody>
          <a:bodyPr/>
          <a:lstStyle/>
          <a:p>
            <a:pPr algn="l"/>
            <a:r>
              <a:rPr lang="en-US" b="0" i="0" dirty="0">
                <a:solidFill>
                  <a:schemeClr val="tx1"/>
                </a:solidFill>
                <a:effectLst/>
                <a:latin typeface="-apple-system"/>
              </a:rPr>
              <a:t>The remove method removes a specified item from a list</a:t>
            </a:r>
          </a:p>
        </p:txBody>
      </p:sp>
      <p:pic>
        <p:nvPicPr>
          <p:cNvPr id="5" name="Picture 4">
            <a:extLst>
              <a:ext uri="{FF2B5EF4-FFF2-40B4-BE49-F238E27FC236}">
                <a16:creationId xmlns:a16="http://schemas.microsoft.com/office/drawing/2014/main" id="{2C2276A0-1793-4510-8B25-89FEB639629B}"/>
              </a:ext>
            </a:extLst>
          </p:cNvPr>
          <p:cNvPicPr>
            <a:picLocks noChangeAspect="1"/>
          </p:cNvPicPr>
          <p:nvPr/>
        </p:nvPicPr>
        <p:blipFill>
          <a:blip r:embed="rId2"/>
          <a:stretch>
            <a:fillRect/>
          </a:stretch>
        </p:blipFill>
        <p:spPr>
          <a:xfrm>
            <a:off x="30480" y="2300209"/>
            <a:ext cx="12192000" cy="3979849"/>
          </a:xfrm>
          <a:prstGeom prst="rect">
            <a:avLst/>
          </a:prstGeom>
        </p:spPr>
      </p:pic>
    </p:spTree>
    <p:extLst>
      <p:ext uri="{BB962C8B-B14F-4D97-AF65-F5344CB8AC3E}">
        <p14:creationId xmlns:p14="http://schemas.microsoft.com/office/powerpoint/2010/main" val="380821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91AC-8F93-429E-8E31-7027D79BFEC7}"/>
              </a:ext>
            </a:extLst>
          </p:cNvPr>
          <p:cNvSpPr>
            <a:spLocks noGrp="1"/>
          </p:cNvSpPr>
          <p:nvPr>
            <p:ph type="title"/>
          </p:nvPr>
        </p:nvSpPr>
        <p:spPr/>
        <p:txBody>
          <a:bodyPr/>
          <a:lstStyle/>
          <a:p>
            <a:r>
              <a:rPr lang="en-US" b="1" i="0" dirty="0">
                <a:solidFill>
                  <a:schemeClr val="tx1"/>
                </a:solidFill>
                <a:effectLst/>
                <a:latin typeface="-apple-system"/>
              </a:rPr>
              <a:t>Removing Items Using Pop</a:t>
            </a:r>
            <a:endParaRPr lang="en-US" dirty="0">
              <a:solidFill>
                <a:schemeClr val="tx1"/>
              </a:solidFill>
            </a:endParaRPr>
          </a:p>
        </p:txBody>
      </p:sp>
      <p:sp>
        <p:nvSpPr>
          <p:cNvPr id="3" name="Content Placeholder 2">
            <a:extLst>
              <a:ext uri="{FF2B5EF4-FFF2-40B4-BE49-F238E27FC236}">
                <a16:creationId xmlns:a16="http://schemas.microsoft.com/office/drawing/2014/main" id="{402E6D84-B54D-4A67-8757-C4DE0B2042B5}"/>
              </a:ext>
            </a:extLst>
          </p:cNvPr>
          <p:cNvSpPr>
            <a:spLocks noGrp="1"/>
          </p:cNvSpPr>
          <p:nvPr>
            <p:ph idx="1"/>
          </p:nvPr>
        </p:nvSpPr>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pop()</a:t>
            </a:r>
            <a:r>
              <a:rPr lang="en-US" b="0" i="0" dirty="0">
                <a:solidFill>
                  <a:schemeClr val="tx1"/>
                </a:solidFill>
                <a:effectLst/>
                <a:latin typeface="-apple-system"/>
              </a:rPr>
              <a:t> method removes the specified index, (or the last item if index is not specified):</a:t>
            </a:r>
          </a:p>
        </p:txBody>
      </p:sp>
      <p:pic>
        <p:nvPicPr>
          <p:cNvPr id="5" name="Picture 4">
            <a:extLst>
              <a:ext uri="{FF2B5EF4-FFF2-40B4-BE49-F238E27FC236}">
                <a16:creationId xmlns:a16="http://schemas.microsoft.com/office/drawing/2014/main" id="{455067B7-AC01-4DCF-8AB3-E3272A527519}"/>
              </a:ext>
            </a:extLst>
          </p:cNvPr>
          <p:cNvPicPr>
            <a:picLocks noChangeAspect="1"/>
          </p:cNvPicPr>
          <p:nvPr/>
        </p:nvPicPr>
        <p:blipFill>
          <a:blip r:embed="rId2"/>
          <a:stretch>
            <a:fillRect/>
          </a:stretch>
        </p:blipFill>
        <p:spPr>
          <a:xfrm>
            <a:off x="1757779" y="2197379"/>
            <a:ext cx="8247355" cy="4160829"/>
          </a:xfrm>
          <a:prstGeom prst="rect">
            <a:avLst/>
          </a:prstGeom>
        </p:spPr>
      </p:pic>
    </p:spTree>
    <p:extLst>
      <p:ext uri="{BB962C8B-B14F-4D97-AF65-F5344CB8AC3E}">
        <p14:creationId xmlns:p14="http://schemas.microsoft.com/office/powerpoint/2010/main" val="418548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881-0094-4E28-AC46-A084235D1A89}"/>
              </a:ext>
            </a:extLst>
          </p:cNvPr>
          <p:cNvSpPr>
            <a:spLocks noGrp="1"/>
          </p:cNvSpPr>
          <p:nvPr>
            <p:ph type="title"/>
          </p:nvPr>
        </p:nvSpPr>
        <p:spPr/>
        <p:txBody>
          <a:bodyPr>
            <a:normAutofit/>
          </a:bodyPr>
          <a:lstStyle/>
          <a:p>
            <a:r>
              <a:rPr lang="en-US" b="1" i="0" dirty="0">
                <a:solidFill>
                  <a:schemeClr val="tx1"/>
                </a:solidFill>
                <a:effectLst/>
                <a:latin typeface="-apple-system"/>
              </a:rPr>
              <a:t>Removing Items Using Del</a:t>
            </a:r>
            <a:endParaRPr lang="en-US" dirty="0">
              <a:solidFill>
                <a:schemeClr val="tx1"/>
              </a:solidFill>
            </a:endParaRPr>
          </a:p>
        </p:txBody>
      </p:sp>
      <p:sp>
        <p:nvSpPr>
          <p:cNvPr id="3" name="Content Placeholder 2">
            <a:extLst>
              <a:ext uri="{FF2B5EF4-FFF2-40B4-BE49-F238E27FC236}">
                <a16:creationId xmlns:a16="http://schemas.microsoft.com/office/drawing/2014/main" id="{00C8906A-4C15-4026-B316-91214D261F17}"/>
              </a:ext>
            </a:extLst>
          </p:cNvPr>
          <p:cNvSpPr>
            <a:spLocks noGrp="1"/>
          </p:cNvSpPr>
          <p:nvPr>
            <p:ph idx="1"/>
          </p:nvPr>
        </p:nvSpPr>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del</a:t>
            </a:r>
            <a:r>
              <a:rPr lang="en-US" b="0" i="0" dirty="0">
                <a:solidFill>
                  <a:schemeClr val="tx1"/>
                </a:solidFill>
                <a:effectLst/>
                <a:latin typeface="-apple-system"/>
              </a:rPr>
              <a:t> keyword removes the specified index and it can also be used to delete items within index range. It can also delete the list completely</a:t>
            </a:r>
          </a:p>
        </p:txBody>
      </p:sp>
      <p:pic>
        <p:nvPicPr>
          <p:cNvPr id="5" name="Picture 4">
            <a:extLst>
              <a:ext uri="{FF2B5EF4-FFF2-40B4-BE49-F238E27FC236}">
                <a16:creationId xmlns:a16="http://schemas.microsoft.com/office/drawing/2014/main" id="{13450E59-1CDE-4248-A537-62B8087B006D}"/>
              </a:ext>
            </a:extLst>
          </p:cNvPr>
          <p:cNvPicPr>
            <a:picLocks noChangeAspect="1"/>
          </p:cNvPicPr>
          <p:nvPr/>
        </p:nvPicPr>
        <p:blipFill>
          <a:blip r:embed="rId2"/>
          <a:stretch>
            <a:fillRect/>
          </a:stretch>
        </p:blipFill>
        <p:spPr>
          <a:xfrm>
            <a:off x="1097280" y="2455538"/>
            <a:ext cx="9754703" cy="3978561"/>
          </a:xfrm>
          <a:prstGeom prst="rect">
            <a:avLst/>
          </a:prstGeom>
        </p:spPr>
      </p:pic>
    </p:spTree>
    <p:extLst>
      <p:ext uri="{BB962C8B-B14F-4D97-AF65-F5344CB8AC3E}">
        <p14:creationId xmlns:p14="http://schemas.microsoft.com/office/powerpoint/2010/main" val="339052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1508-595E-43DE-8B67-A5F00A4268FF}"/>
              </a:ext>
            </a:extLst>
          </p:cNvPr>
          <p:cNvSpPr>
            <a:spLocks noGrp="1"/>
          </p:cNvSpPr>
          <p:nvPr>
            <p:ph type="title"/>
          </p:nvPr>
        </p:nvSpPr>
        <p:spPr/>
        <p:txBody>
          <a:bodyPr>
            <a:normAutofit/>
          </a:bodyPr>
          <a:lstStyle/>
          <a:p>
            <a:r>
              <a:rPr lang="en-US" b="1" i="0" dirty="0">
                <a:solidFill>
                  <a:schemeClr val="tx1"/>
                </a:solidFill>
                <a:effectLst/>
                <a:latin typeface="-apple-system"/>
              </a:rPr>
              <a:t>Clearing List Items</a:t>
            </a:r>
            <a:endParaRPr lang="en-US" dirty="0">
              <a:solidFill>
                <a:schemeClr val="tx1"/>
              </a:solidFill>
            </a:endParaRPr>
          </a:p>
        </p:txBody>
      </p:sp>
      <p:sp>
        <p:nvSpPr>
          <p:cNvPr id="3" name="Content Placeholder 2">
            <a:extLst>
              <a:ext uri="{FF2B5EF4-FFF2-40B4-BE49-F238E27FC236}">
                <a16:creationId xmlns:a16="http://schemas.microsoft.com/office/drawing/2014/main" id="{D12FA68A-E06D-4977-8BF5-99D4B3D24DB0}"/>
              </a:ext>
            </a:extLst>
          </p:cNvPr>
          <p:cNvSpPr>
            <a:spLocks noGrp="1"/>
          </p:cNvSpPr>
          <p:nvPr>
            <p:ph idx="1"/>
          </p:nvPr>
        </p:nvSpPr>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clear()</a:t>
            </a:r>
            <a:r>
              <a:rPr lang="en-US" b="0" i="0" dirty="0">
                <a:solidFill>
                  <a:schemeClr val="tx1"/>
                </a:solidFill>
                <a:effectLst/>
                <a:latin typeface="-apple-system"/>
              </a:rPr>
              <a:t> method empties the list:</a:t>
            </a:r>
          </a:p>
        </p:txBody>
      </p:sp>
      <p:pic>
        <p:nvPicPr>
          <p:cNvPr id="5" name="Picture 4">
            <a:extLst>
              <a:ext uri="{FF2B5EF4-FFF2-40B4-BE49-F238E27FC236}">
                <a16:creationId xmlns:a16="http://schemas.microsoft.com/office/drawing/2014/main" id="{7015125B-2613-4E82-BEEC-51EC4558E9CE}"/>
              </a:ext>
            </a:extLst>
          </p:cNvPr>
          <p:cNvPicPr>
            <a:picLocks noChangeAspect="1"/>
          </p:cNvPicPr>
          <p:nvPr/>
        </p:nvPicPr>
        <p:blipFill>
          <a:blip r:embed="rId2"/>
          <a:stretch>
            <a:fillRect/>
          </a:stretch>
        </p:blipFill>
        <p:spPr>
          <a:xfrm>
            <a:off x="1164335" y="2338734"/>
            <a:ext cx="8592224" cy="3989247"/>
          </a:xfrm>
          <a:prstGeom prst="rect">
            <a:avLst/>
          </a:prstGeom>
        </p:spPr>
      </p:pic>
    </p:spTree>
    <p:extLst>
      <p:ext uri="{BB962C8B-B14F-4D97-AF65-F5344CB8AC3E}">
        <p14:creationId xmlns:p14="http://schemas.microsoft.com/office/powerpoint/2010/main" val="394206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A440-89AA-40C1-8948-DCFDA2FF3DE3}"/>
              </a:ext>
            </a:extLst>
          </p:cNvPr>
          <p:cNvSpPr>
            <a:spLocks noGrp="1"/>
          </p:cNvSpPr>
          <p:nvPr>
            <p:ph type="title"/>
          </p:nvPr>
        </p:nvSpPr>
        <p:spPr/>
        <p:txBody>
          <a:bodyPr/>
          <a:lstStyle/>
          <a:p>
            <a:r>
              <a:rPr lang="en-US" b="1" i="0" dirty="0">
                <a:solidFill>
                  <a:schemeClr val="tx1"/>
                </a:solidFill>
                <a:effectLst/>
                <a:latin typeface="-apple-system"/>
              </a:rPr>
              <a:t>Lists</a:t>
            </a:r>
            <a:endParaRPr lang="en-US" dirty="0">
              <a:solidFill>
                <a:schemeClr val="tx1"/>
              </a:solidFill>
            </a:endParaRPr>
          </a:p>
        </p:txBody>
      </p:sp>
      <p:sp>
        <p:nvSpPr>
          <p:cNvPr id="3" name="Content Placeholder 2">
            <a:extLst>
              <a:ext uri="{FF2B5EF4-FFF2-40B4-BE49-F238E27FC236}">
                <a16:creationId xmlns:a16="http://schemas.microsoft.com/office/drawing/2014/main" id="{42C49344-E6C7-4239-8B08-CAD47415CA58}"/>
              </a:ext>
            </a:extLst>
          </p:cNvPr>
          <p:cNvSpPr>
            <a:spLocks noGrp="1"/>
          </p:cNvSpPr>
          <p:nvPr>
            <p:ph idx="1"/>
          </p:nvPr>
        </p:nvSpPr>
        <p:spPr/>
        <p:txBody>
          <a:bodyPr>
            <a:normAutofit fontScale="92500" lnSpcReduction="10000"/>
          </a:bodyPr>
          <a:lstStyle/>
          <a:p>
            <a:pPr algn="l"/>
            <a:r>
              <a:rPr lang="en-US" sz="2400" b="0" i="0" dirty="0">
                <a:solidFill>
                  <a:schemeClr val="tx1"/>
                </a:solidFill>
                <a:effectLst/>
                <a:latin typeface="-apple-system"/>
              </a:rPr>
              <a:t>There are four collection data types in Python :</a:t>
            </a:r>
          </a:p>
          <a:p>
            <a:pPr algn="l">
              <a:buFont typeface="Arial" panose="020B0604020202020204" pitchFamily="34" charset="0"/>
              <a:buChar char="•"/>
            </a:pPr>
            <a:r>
              <a:rPr lang="en-US" sz="2400" b="0" i="0" dirty="0">
                <a:solidFill>
                  <a:schemeClr val="tx1"/>
                </a:solidFill>
                <a:effectLst/>
                <a:latin typeface="-apple-system"/>
              </a:rPr>
              <a:t>List: is a collection which is ordered and changeable(modifiable). Allows duplicate members.</a:t>
            </a:r>
          </a:p>
          <a:p>
            <a:pPr algn="l">
              <a:buFont typeface="Arial" panose="020B0604020202020204" pitchFamily="34" charset="0"/>
              <a:buChar char="•"/>
            </a:pPr>
            <a:r>
              <a:rPr lang="en-US" sz="2400" b="0" i="0" dirty="0">
                <a:solidFill>
                  <a:schemeClr val="tx1"/>
                </a:solidFill>
                <a:effectLst/>
                <a:latin typeface="-apple-system"/>
              </a:rPr>
              <a:t>Tuple: is a collection which is ordered and unchangeable or unmodifiable(immutable). Allows duplicate members.</a:t>
            </a:r>
          </a:p>
          <a:p>
            <a:pPr algn="l">
              <a:buFont typeface="Arial" panose="020B0604020202020204" pitchFamily="34" charset="0"/>
              <a:buChar char="•"/>
            </a:pPr>
            <a:r>
              <a:rPr lang="en-US" sz="2400" b="0" i="0" dirty="0">
                <a:solidFill>
                  <a:schemeClr val="tx1"/>
                </a:solidFill>
                <a:effectLst/>
                <a:latin typeface="-apple-system"/>
              </a:rPr>
              <a:t>Set: is a collection which is unordered, un-indexed and unmodifiable, but we can add new items to the set. Duplicate members are not allowed.</a:t>
            </a:r>
          </a:p>
          <a:p>
            <a:pPr algn="l">
              <a:buFont typeface="Arial" panose="020B0604020202020204" pitchFamily="34" charset="0"/>
              <a:buChar char="•"/>
            </a:pPr>
            <a:r>
              <a:rPr lang="en-US" sz="2400" b="0" i="0" dirty="0">
                <a:solidFill>
                  <a:schemeClr val="tx1"/>
                </a:solidFill>
                <a:effectLst/>
                <a:latin typeface="-apple-system"/>
              </a:rPr>
              <a:t>Dictionary: is a collection which is unordered, changeable(modifiable) and indexed. No duplicate members.</a:t>
            </a:r>
          </a:p>
          <a:p>
            <a:pPr algn="l"/>
            <a:r>
              <a:rPr lang="en-US" sz="2400" b="0" i="0" dirty="0">
                <a:solidFill>
                  <a:schemeClr val="tx1"/>
                </a:solidFill>
                <a:effectLst/>
                <a:latin typeface="-apple-system"/>
              </a:rPr>
              <a:t>A list is collection of different data types which is ordered and modifiable(mutable). A list can be empty </a:t>
            </a:r>
            <a:r>
              <a:rPr lang="en-US" b="0" i="0" dirty="0">
                <a:solidFill>
                  <a:srgbClr val="C9D1D9"/>
                </a:solidFill>
                <a:effectLst/>
                <a:latin typeface="-apple-system"/>
              </a:rPr>
              <a:t>or it may have different data type items.</a:t>
            </a:r>
          </a:p>
          <a:p>
            <a:endParaRPr lang="en-US" dirty="0"/>
          </a:p>
        </p:txBody>
      </p:sp>
    </p:spTree>
    <p:extLst>
      <p:ext uri="{BB962C8B-B14F-4D97-AF65-F5344CB8AC3E}">
        <p14:creationId xmlns:p14="http://schemas.microsoft.com/office/powerpoint/2010/main" val="300868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4483-4F09-4663-8A02-6456D474D6E6}"/>
              </a:ext>
            </a:extLst>
          </p:cNvPr>
          <p:cNvSpPr>
            <a:spLocks noGrp="1"/>
          </p:cNvSpPr>
          <p:nvPr>
            <p:ph type="title"/>
          </p:nvPr>
        </p:nvSpPr>
        <p:spPr>
          <a:xfrm>
            <a:off x="1097280" y="-292964"/>
            <a:ext cx="10058400" cy="1450757"/>
          </a:xfrm>
        </p:spPr>
        <p:txBody>
          <a:bodyPr>
            <a:normAutofit/>
          </a:bodyPr>
          <a:lstStyle/>
          <a:p>
            <a:r>
              <a:rPr lang="en-US" b="1" i="0" dirty="0">
                <a:solidFill>
                  <a:schemeClr val="tx1"/>
                </a:solidFill>
                <a:effectLst/>
                <a:latin typeface="-apple-system"/>
              </a:rPr>
              <a:t>Copying a List</a:t>
            </a:r>
            <a:endParaRPr lang="en-US" dirty="0">
              <a:solidFill>
                <a:schemeClr val="tx1"/>
              </a:solidFill>
            </a:endParaRPr>
          </a:p>
        </p:txBody>
      </p:sp>
      <p:sp>
        <p:nvSpPr>
          <p:cNvPr id="3" name="Content Placeholder 2">
            <a:extLst>
              <a:ext uri="{FF2B5EF4-FFF2-40B4-BE49-F238E27FC236}">
                <a16:creationId xmlns:a16="http://schemas.microsoft.com/office/drawing/2014/main" id="{58E2C651-B671-4F3A-9D88-62C1F4954305}"/>
              </a:ext>
            </a:extLst>
          </p:cNvPr>
          <p:cNvSpPr>
            <a:spLocks noGrp="1"/>
          </p:cNvSpPr>
          <p:nvPr>
            <p:ph idx="1"/>
          </p:nvPr>
        </p:nvSpPr>
        <p:spPr>
          <a:xfrm>
            <a:off x="1097280" y="1157793"/>
            <a:ext cx="10058400" cy="4023360"/>
          </a:xfrm>
        </p:spPr>
        <p:txBody>
          <a:bodyPr/>
          <a:lstStyle/>
          <a:p>
            <a:pPr algn="l"/>
            <a:r>
              <a:rPr lang="en-US" b="0" i="0" dirty="0">
                <a:solidFill>
                  <a:schemeClr val="tx1"/>
                </a:solidFill>
                <a:effectLst/>
                <a:latin typeface="-apple-system"/>
              </a:rPr>
              <a:t>It is possible to copy a list by reassigning it to a new variable in the following way: list2 = list1. Now, list2 is a reference of list1, any changes we make in list2 will also modify the original, list2. But there are lots of case in which we do not like to modify the original instead we like to have a different copy. One of way of avoiding the problem above is using </a:t>
            </a:r>
            <a:r>
              <a:rPr lang="en-US" b="0" i="1" dirty="0">
                <a:solidFill>
                  <a:schemeClr val="tx1"/>
                </a:solidFill>
                <a:effectLst/>
                <a:latin typeface="-apple-system"/>
              </a:rPr>
              <a:t>copy()</a:t>
            </a:r>
            <a:r>
              <a:rPr lang="en-US" b="0" i="0" dirty="0">
                <a:solidFill>
                  <a:schemeClr val="tx1"/>
                </a:solidFill>
                <a:effectLst/>
                <a:latin typeface="-apple-system"/>
              </a:rPr>
              <a:t>.</a:t>
            </a:r>
          </a:p>
        </p:txBody>
      </p:sp>
      <p:pic>
        <p:nvPicPr>
          <p:cNvPr id="7" name="Picture 6">
            <a:extLst>
              <a:ext uri="{FF2B5EF4-FFF2-40B4-BE49-F238E27FC236}">
                <a16:creationId xmlns:a16="http://schemas.microsoft.com/office/drawing/2014/main" id="{A5D56D7B-33A9-4D19-996F-D63354C07978}"/>
              </a:ext>
            </a:extLst>
          </p:cNvPr>
          <p:cNvPicPr>
            <a:picLocks noChangeAspect="1"/>
          </p:cNvPicPr>
          <p:nvPr/>
        </p:nvPicPr>
        <p:blipFill>
          <a:blip r:embed="rId2"/>
          <a:stretch>
            <a:fillRect/>
          </a:stretch>
        </p:blipFill>
        <p:spPr>
          <a:xfrm>
            <a:off x="1097280" y="2322982"/>
            <a:ext cx="7158953" cy="3993428"/>
          </a:xfrm>
          <a:prstGeom prst="rect">
            <a:avLst/>
          </a:prstGeom>
        </p:spPr>
      </p:pic>
    </p:spTree>
    <p:extLst>
      <p:ext uri="{BB962C8B-B14F-4D97-AF65-F5344CB8AC3E}">
        <p14:creationId xmlns:p14="http://schemas.microsoft.com/office/powerpoint/2010/main" val="206624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6850-0DDE-4627-81ED-13A2BB47208E}"/>
              </a:ext>
            </a:extLst>
          </p:cNvPr>
          <p:cNvSpPr>
            <a:spLocks noGrp="1"/>
          </p:cNvSpPr>
          <p:nvPr>
            <p:ph type="title"/>
          </p:nvPr>
        </p:nvSpPr>
        <p:spPr/>
        <p:txBody>
          <a:bodyPr/>
          <a:lstStyle/>
          <a:p>
            <a:r>
              <a:rPr lang="en-US" b="1" i="0" dirty="0">
                <a:solidFill>
                  <a:schemeClr val="tx1"/>
                </a:solidFill>
                <a:effectLst/>
                <a:latin typeface="-apple-system"/>
              </a:rPr>
              <a:t>Joining Lists</a:t>
            </a:r>
            <a:endParaRPr lang="en-US" dirty="0">
              <a:solidFill>
                <a:schemeClr val="tx1"/>
              </a:solidFill>
            </a:endParaRPr>
          </a:p>
        </p:txBody>
      </p:sp>
      <p:sp>
        <p:nvSpPr>
          <p:cNvPr id="3" name="Content Placeholder 2">
            <a:extLst>
              <a:ext uri="{FF2B5EF4-FFF2-40B4-BE49-F238E27FC236}">
                <a16:creationId xmlns:a16="http://schemas.microsoft.com/office/drawing/2014/main" id="{3BCE8231-A5C6-47B8-A5FA-DEEB74FFD699}"/>
              </a:ext>
            </a:extLst>
          </p:cNvPr>
          <p:cNvSpPr>
            <a:spLocks noGrp="1"/>
          </p:cNvSpPr>
          <p:nvPr>
            <p:ph idx="1"/>
          </p:nvPr>
        </p:nvSpPr>
        <p:spPr/>
        <p:txBody>
          <a:bodyPr/>
          <a:lstStyle/>
          <a:p>
            <a:r>
              <a:rPr lang="en-US" b="0" i="0" dirty="0">
                <a:solidFill>
                  <a:schemeClr val="tx1"/>
                </a:solidFill>
                <a:effectLst/>
                <a:latin typeface="-apple-system"/>
              </a:rPr>
              <a:t>There are several ways to join, or concatenate, two or more lists in Python.</a:t>
            </a:r>
          </a:p>
          <a:p>
            <a:pPr>
              <a:buFont typeface="Arial" panose="020B0604020202020204" pitchFamily="34" charset="0"/>
              <a:buChar char="•"/>
            </a:pPr>
            <a:r>
              <a:rPr lang="en-US" dirty="0">
                <a:solidFill>
                  <a:schemeClr val="tx1"/>
                </a:solidFill>
                <a:latin typeface="-apple-system"/>
              </a:rPr>
              <a:t> </a:t>
            </a:r>
            <a:r>
              <a:rPr lang="en-US" b="0" i="0" dirty="0">
                <a:solidFill>
                  <a:schemeClr val="tx1"/>
                </a:solidFill>
                <a:effectLst/>
                <a:latin typeface="-apple-system"/>
              </a:rPr>
              <a:t>Plus Operator (+)</a:t>
            </a:r>
          </a:p>
          <a:p>
            <a:pPr>
              <a:buFont typeface="Arial" panose="020B0604020202020204" pitchFamily="34" charset="0"/>
              <a:buChar char="•"/>
            </a:pPr>
            <a:endParaRPr lang="en-US" dirty="0">
              <a:solidFill>
                <a:schemeClr val="tx1"/>
              </a:solidFill>
            </a:endParaRPr>
          </a:p>
        </p:txBody>
      </p:sp>
      <p:pic>
        <p:nvPicPr>
          <p:cNvPr id="5" name="Picture 4">
            <a:extLst>
              <a:ext uri="{FF2B5EF4-FFF2-40B4-BE49-F238E27FC236}">
                <a16:creationId xmlns:a16="http://schemas.microsoft.com/office/drawing/2014/main" id="{82B3DC8E-1A15-4D25-9B67-7E25C6F58D45}"/>
              </a:ext>
            </a:extLst>
          </p:cNvPr>
          <p:cNvPicPr>
            <a:picLocks noChangeAspect="1"/>
          </p:cNvPicPr>
          <p:nvPr/>
        </p:nvPicPr>
        <p:blipFill>
          <a:blip r:embed="rId2"/>
          <a:stretch>
            <a:fillRect/>
          </a:stretch>
        </p:blipFill>
        <p:spPr>
          <a:xfrm>
            <a:off x="1036320" y="2630962"/>
            <a:ext cx="8010026" cy="2774144"/>
          </a:xfrm>
          <a:prstGeom prst="rect">
            <a:avLst/>
          </a:prstGeom>
        </p:spPr>
      </p:pic>
      <p:pic>
        <p:nvPicPr>
          <p:cNvPr id="7" name="Picture 6">
            <a:extLst>
              <a:ext uri="{FF2B5EF4-FFF2-40B4-BE49-F238E27FC236}">
                <a16:creationId xmlns:a16="http://schemas.microsoft.com/office/drawing/2014/main" id="{C983CD1A-E126-4418-B46E-6E382943E68E}"/>
              </a:ext>
            </a:extLst>
          </p:cNvPr>
          <p:cNvPicPr>
            <a:picLocks noChangeAspect="1"/>
          </p:cNvPicPr>
          <p:nvPr/>
        </p:nvPicPr>
        <p:blipFill>
          <a:blip r:embed="rId3"/>
          <a:stretch>
            <a:fillRect/>
          </a:stretch>
        </p:blipFill>
        <p:spPr>
          <a:xfrm>
            <a:off x="901971" y="5575563"/>
            <a:ext cx="10852064" cy="614771"/>
          </a:xfrm>
          <a:prstGeom prst="rect">
            <a:avLst/>
          </a:prstGeom>
        </p:spPr>
      </p:pic>
    </p:spTree>
    <p:extLst>
      <p:ext uri="{BB962C8B-B14F-4D97-AF65-F5344CB8AC3E}">
        <p14:creationId xmlns:p14="http://schemas.microsoft.com/office/powerpoint/2010/main" val="143655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D1BD-844E-490F-8D69-272040A744A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365554A-CE8A-40DA-9391-887C859FE97C}"/>
              </a:ext>
            </a:extLst>
          </p:cNvPr>
          <p:cNvSpPr>
            <a:spLocks noGrp="1"/>
          </p:cNvSpPr>
          <p:nvPr>
            <p:ph idx="1"/>
          </p:nvPr>
        </p:nvSpPr>
        <p:spPr>
          <a:xfrm>
            <a:off x="1168301" y="354286"/>
            <a:ext cx="10058400" cy="4023360"/>
          </a:xfrm>
        </p:spPr>
        <p:txBody>
          <a:bodyPr/>
          <a:lstStyle/>
          <a:p>
            <a:pPr algn="l">
              <a:buFont typeface="Arial" panose="020B0604020202020204" pitchFamily="34" charset="0"/>
              <a:buChar char="•"/>
            </a:pPr>
            <a:r>
              <a:rPr lang="en-US" b="0" i="0" dirty="0">
                <a:solidFill>
                  <a:schemeClr val="tx1"/>
                </a:solidFill>
                <a:effectLst/>
                <a:latin typeface="-apple-system"/>
              </a:rPr>
              <a:t>Joining using extend() method The </a:t>
            </a:r>
            <a:r>
              <a:rPr lang="en-US" b="0" i="1" dirty="0">
                <a:solidFill>
                  <a:schemeClr val="tx1"/>
                </a:solidFill>
                <a:effectLst/>
                <a:latin typeface="-apple-system"/>
              </a:rPr>
              <a:t>extend()</a:t>
            </a:r>
            <a:r>
              <a:rPr lang="en-US" b="0" i="0" dirty="0">
                <a:solidFill>
                  <a:schemeClr val="tx1"/>
                </a:solidFill>
                <a:effectLst/>
                <a:latin typeface="-apple-system"/>
              </a:rPr>
              <a:t> method allows to append list in a list. See the example below.</a:t>
            </a:r>
          </a:p>
          <a:p>
            <a:br>
              <a:rPr lang="en-US" b="0" i="0" dirty="0">
                <a:solidFill>
                  <a:srgbClr val="C9D1D9"/>
                </a:solidFill>
                <a:effectLst/>
                <a:latin typeface="-apple-system"/>
              </a:rPr>
            </a:br>
            <a:endParaRPr lang="en-US" dirty="0"/>
          </a:p>
        </p:txBody>
      </p:sp>
      <p:pic>
        <p:nvPicPr>
          <p:cNvPr id="5" name="Picture 4">
            <a:extLst>
              <a:ext uri="{FF2B5EF4-FFF2-40B4-BE49-F238E27FC236}">
                <a16:creationId xmlns:a16="http://schemas.microsoft.com/office/drawing/2014/main" id="{B2368F45-612D-4EFB-A01A-05EFC4193944}"/>
              </a:ext>
            </a:extLst>
          </p:cNvPr>
          <p:cNvPicPr>
            <a:picLocks noChangeAspect="1"/>
          </p:cNvPicPr>
          <p:nvPr/>
        </p:nvPicPr>
        <p:blipFill>
          <a:blip r:embed="rId2"/>
          <a:stretch>
            <a:fillRect/>
          </a:stretch>
        </p:blipFill>
        <p:spPr>
          <a:xfrm>
            <a:off x="1168302" y="954233"/>
            <a:ext cx="8668156" cy="4353284"/>
          </a:xfrm>
          <a:prstGeom prst="rect">
            <a:avLst/>
          </a:prstGeom>
        </p:spPr>
      </p:pic>
      <p:pic>
        <p:nvPicPr>
          <p:cNvPr id="7" name="Picture 6">
            <a:extLst>
              <a:ext uri="{FF2B5EF4-FFF2-40B4-BE49-F238E27FC236}">
                <a16:creationId xmlns:a16="http://schemas.microsoft.com/office/drawing/2014/main" id="{B944C886-F721-431B-90E9-21A932C7A6C5}"/>
              </a:ext>
            </a:extLst>
          </p:cNvPr>
          <p:cNvPicPr>
            <a:picLocks noChangeAspect="1"/>
          </p:cNvPicPr>
          <p:nvPr/>
        </p:nvPicPr>
        <p:blipFill>
          <a:blip r:embed="rId3"/>
          <a:stretch>
            <a:fillRect/>
          </a:stretch>
        </p:blipFill>
        <p:spPr>
          <a:xfrm>
            <a:off x="135101" y="5440683"/>
            <a:ext cx="11921797" cy="720420"/>
          </a:xfrm>
          <a:prstGeom prst="rect">
            <a:avLst/>
          </a:prstGeom>
        </p:spPr>
      </p:pic>
    </p:spTree>
    <p:extLst>
      <p:ext uri="{BB962C8B-B14F-4D97-AF65-F5344CB8AC3E}">
        <p14:creationId xmlns:p14="http://schemas.microsoft.com/office/powerpoint/2010/main" val="74294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F568-1705-4F48-A194-34A12A80AC14}"/>
              </a:ext>
            </a:extLst>
          </p:cNvPr>
          <p:cNvSpPr>
            <a:spLocks noGrp="1"/>
          </p:cNvSpPr>
          <p:nvPr>
            <p:ph type="title"/>
          </p:nvPr>
        </p:nvSpPr>
        <p:spPr/>
        <p:txBody>
          <a:bodyPr/>
          <a:lstStyle/>
          <a:p>
            <a:r>
              <a:rPr lang="en-US" b="1" i="0" dirty="0">
                <a:solidFill>
                  <a:schemeClr val="tx1"/>
                </a:solidFill>
                <a:effectLst/>
                <a:latin typeface="-apple-system"/>
              </a:rPr>
              <a:t>Counting Items in a List</a:t>
            </a:r>
            <a:endParaRPr lang="en-US" dirty="0">
              <a:solidFill>
                <a:schemeClr val="tx1"/>
              </a:solidFill>
            </a:endParaRPr>
          </a:p>
        </p:txBody>
      </p:sp>
      <p:sp>
        <p:nvSpPr>
          <p:cNvPr id="3" name="Content Placeholder 2">
            <a:extLst>
              <a:ext uri="{FF2B5EF4-FFF2-40B4-BE49-F238E27FC236}">
                <a16:creationId xmlns:a16="http://schemas.microsoft.com/office/drawing/2014/main" id="{9AF4F304-8FEF-4870-8AF2-B77F6F5B4A0A}"/>
              </a:ext>
            </a:extLst>
          </p:cNvPr>
          <p:cNvSpPr>
            <a:spLocks noGrp="1"/>
          </p:cNvSpPr>
          <p:nvPr>
            <p:ph idx="1"/>
          </p:nvPr>
        </p:nvSpPr>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count()</a:t>
            </a:r>
            <a:r>
              <a:rPr lang="en-US" b="0" i="0" dirty="0">
                <a:solidFill>
                  <a:schemeClr val="tx1"/>
                </a:solidFill>
                <a:effectLst/>
                <a:latin typeface="-apple-system"/>
              </a:rPr>
              <a:t> method returns the number of times an item appears in a list:</a:t>
            </a:r>
          </a:p>
        </p:txBody>
      </p:sp>
      <p:pic>
        <p:nvPicPr>
          <p:cNvPr id="5" name="Picture 4">
            <a:extLst>
              <a:ext uri="{FF2B5EF4-FFF2-40B4-BE49-F238E27FC236}">
                <a16:creationId xmlns:a16="http://schemas.microsoft.com/office/drawing/2014/main" id="{C5942F06-2273-4ABE-AE7D-62B17B826B3D}"/>
              </a:ext>
            </a:extLst>
          </p:cNvPr>
          <p:cNvPicPr>
            <a:picLocks noChangeAspect="1"/>
          </p:cNvPicPr>
          <p:nvPr/>
        </p:nvPicPr>
        <p:blipFill>
          <a:blip r:embed="rId2"/>
          <a:stretch>
            <a:fillRect/>
          </a:stretch>
        </p:blipFill>
        <p:spPr>
          <a:xfrm>
            <a:off x="1219447" y="2309785"/>
            <a:ext cx="8439458" cy="1956976"/>
          </a:xfrm>
          <a:prstGeom prst="rect">
            <a:avLst/>
          </a:prstGeom>
        </p:spPr>
      </p:pic>
    </p:spTree>
    <p:extLst>
      <p:ext uri="{BB962C8B-B14F-4D97-AF65-F5344CB8AC3E}">
        <p14:creationId xmlns:p14="http://schemas.microsoft.com/office/powerpoint/2010/main" val="2086290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88F8-DEF9-4155-85BD-513FE132405C}"/>
              </a:ext>
            </a:extLst>
          </p:cNvPr>
          <p:cNvSpPr>
            <a:spLocks noGrp="1"/>
          </p:cNvSpPr>
          <p:nvPr>
            <p:ph type="title"/>
          </p:nvPr>
        </p:nvSpPr>
        <p:spPr/>
        <p:txBody>
          <a:bodyPr/>
          <a:lstStyle/>
          <a:p>
            <a:r>
              <a:rPr lang="en-US" b="1" i="0" dirty="0">
                <a:solidFill>
                  <a:schemeClr val="tx1"/>
                </a:solidFill>
                <a:effectLst/>
                <a:latin typeface="-apple-system"/>
              </a:rPr>
              <a:t>Finding Index of an Item</a:t>
            </a:r>
            <a:endParaRPr lang="en-US" dirty="0">
              <a:solidFill>
                <a:schemeClr val="tx1"/>
              </a:solidFill>
            </a:endParaRPr>
          </a:p>
        </p:txBody>
      </p:sp>
      <p:sp>
        <p:nvSpPr>
          <p:cNvPr id="3" name="Content Placeholder 2">
            <a:extLst>
              <a:ext uri="{FF2B5EF4-FFF2-40B4-BE49-F238E27FC236}">
                <a16:creationId xmlns:a16="http://schemas.microsoft.com/office/drawing/2014/main" id="{A3299241-B21B-43A6-AC5B-5983D7429232}"/>
              </a:ext>
            </a:extLst>
          </p:cNvPr>
          <p:cNvSpPr>
            <a:spLocks noGrp="1"/>
          </p:cNvSpPr>
          <p:nvPr>
            <p:ph idx="1"/>
          </p:nvPr>
        </p:nvSpPr>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index()</a:t>
            </a:r>
            <a:r>
              <a:rPr lang="en-US" b="0" i="0" dirty="0">
                <a:solidFill>
                  <a:schemeClr val="tx1"/>
                </a:solidFill>
                <a:effectLst/>
                <a:latin typeface="-apple-system"/>
              </a:rPr>
              <a:t> method returns the index of an item in the list:</a:t>
            </a:r>
          </a:p>
          <a:p>
            <a:pPr algn="l"/>
            <a:endParaRPr lang="en-US" b="0" i="0" dirty="0">
              <a:solidFill>
                <a:schemeClr val="tx1"/>
              </a:solidFill>
              <a:effectLst/>
              <a:latin typeface="-apple-system"/>
            </a:endParaRPr>
          </a:p>
        </p:txBody>
      </p:sp>
      <p:pic>
        <p:nvPicPr>
          <p:cNvPr id="5" name="Picture 4">
            <a:extLst>
              <a:ext uri="{FF2B5EF4-FFF2-40B4-BE49-F238E27FC236}">
                <a16:creationId xmlns:a16="http://schemas.microsoft.com/office/drawing/2014/main" id="{B5207BF4-E58F-4144-959F-75CFDE4C1D5D}"/>
              </a:ext>
            </a:extLst>
          </p:cNvPr>
          <p:cNvPicPr>
            <a:picLocks noChangeAspect="1"/>
          </p:cNvPicPr>
          <p:nvPr/>
        </p:nvPicPr>
        <p:blipFill>
          <a:blip r:embed="rId2"/>
          <a:stretch>
            <a:fillRect/>
          </a:stretch>
        </p:blipFill>
        <p:spPr>
          <a:xfrm>
            <a:off x="1097280" y="2479884"/>
            <a:ext cx="9525057" cy="1898232"/>
          </a:xfrm>
          <a:prstGeom prst="rect">
            <a:avLst/>
          </a:prstGeom>
        </p:spPr>
      </p:pic>
    </p:spTree>
    <p:extLst>
      <p:ext uri="{BB962C8B-B14F-4D97-AF65-F5344CB8AC3E}">
        <p14:creationId xmlns:p14="http://schemas.microsoft.com/office/powerpoint/2010/main" val="390706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C6A3-7BE4-4D1A-8B9A-BAEA64AE1196}"/>
              </a:ext>
            </a:extLst>
          </p:cNvPr>
          <p:cNvSpPr>
            <a:spLocks noGrp="1"/>
          </p:cNvSpPr>
          <p:nvPr>
            <p:ph type="title"/>
          </p:nvPr>
        </p:nvSpPr>
        <p:spPr/>
        <p:txBody>
          <a:bodyPr/>
          <a:lstStyle/>
          <a:p>
            <a:r>
              <a:rPr lang="en-US" b="1" i="0" dirty="0">
                <a:solidFill>
                  <a:schemeClr val="tx1"/>
                </a:solidFill>
                <a:effectLst/>
                <a:latin typeface="-apple-system"/>
              </a:rPr>
              <a:t>Reversing a List</a:t>
            </a:r>
            <a:endParaRPr lang="en-US" dirty="0">
              <a:solidFill>
                <a:schemeClr val="tx1"/>
              </a:solidFill>
            </a:endParaRPr>
          </a:p>
        </p:txBody>
      </p:sp>
      <p:sp>
        <p:nvSpPr>
          <p:cNvPr id="3" name="Content Placeholder 2">
            <a:extLst>
              <a:ext uri="{FF2B5EF4-FFF2-40B4-BE49-F238E27FC236}">
                <a16:creationId xmlns:a16="http://schemas.microsoft.com/office/drawing/2014/main" id="{AAF7107B-CEAE-4CD9-8718-7050691FA3A2}"/>
              </a:ext>
            </a:extLst>
          </p:cNvPr>
          <p:cNvSpPr>
            <a:spLocks noGrp="1"/>
          </p:cNvSpPr>
          <p:nvPr>
            <p:ph idx="1"/>
          </p:nvPr>
        </p:nvSpPr>
        <p:spPr>
          <a:xfrm>
            <a:off x="1066800" y="1772049"/>
            <a:ext cx="10058400" cy="4023360"/>
          </a:xfrm>
        </p:spPr>
        <p:txBody>
          <a:bodyPr/>
          <a:lstStyle/>
          <a:p>
            <a:pPr algn="l"/>
            <a:r>
              <a:rPr lang="en-US" b="0" i="0" dirty="0">
                <a:solidFill>
                  <a:schemeClr val="tx1"/>
                </a:solidFill>
                <a:effectLst/>
                <a:latin typeface="-apple-system"/>
              </a:rPr>
              <a:t>The </a:t>
            </a:r>
            <a:r>
              <a:rPr lang="en-US" b="0" i="1" dirty="0">
                <a:solidFill>
                  <a:schemeClr val="tx1"/>
                </a:solidFill>
                <a:effectLst/>
                <a:latin typeface="-apple-system"/>
              </a:rPr>
              <a:t>reverse()</a:t>
            </a:r>
            <a:r>
              <a:rPr lang="en-US" b="0" i="0" dirty="0">
                <a:solidFill>
                  <a:schemeClr val="tx1"/>
                </a:solidFill>
                <a:effectLst/>
                <a:latin typeface="-apple-system"/>
              </a:rPr>
              <a:t> method reverses the order of a list.</a:t>
            </a: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r>
              <a:rPr lang="en-US" b="1" i="0" u="sng" dirty="0">
                <a:solidFill>
                  <a:schemeClr val="tx1"/>
                </a:solidFill>
                <a:effectLst/>
                <a:latin typeface="-apple-system"/>
              </a:rPr>
              <a:t>O/p:-</a:t>
            </a:r>
          </a:p>
          <a:p>
            <a:pPr marL="0" indent="0" algn="l">
              <a:buNone/>
            </a:pPr>
            <a:endParaRPr lang="en-US" dirty="0">
              <a:solidFill>
                <a:schemeClr val="tx1"/>
              </a:solidFill>
              <a:latin typeface="-apple-system"/>
            </a:endParaRPr>
          </a:p>
        </p:txBody>
      </p:sp>
      <p:pic>
        <p:nvPicPr>
          <p:cNvPr id="5" name="Picture 4">
            <a:extLst>
              <a:ext uri="{FF2B5EF4-FFF2-40B4-BE49-F238E27FC236}">
                <a16:creationId xmlns:a16="http://schemas.microsoft.com/office/drawing/2014/main" id="{A1ECE986-1842-4497-B096-79BC3CA26E0A}"/>
              </a:ext>
            </a:extLst>
          </p:cNvPr>
          <p:cNvPicPr>
            <a:picLocks noChangeAspect="1"/>
          </p:cNvPicPr>
          <p:nvPr/>
        </p:nvPicPr>
        <p:blipFill>
          <a:blip r:embed="rId2"/>
          <a:stretch>
            <a:fillRect/>
          </a:stretch>
        </p:blipFill>
        <p:spPr>
          <a:xfrm>
            <a:off x="1863038" y="5138537"/>
            <a:ext cx="10058400" cy="1120565"/>
          </a:xfrm>
          <a:prstGeom prst="rect">
            <a:avLst/>
          </a:prstGeom>
        </p:spPr>
      </p:pic>
      <p:pic>
        <p:nvPicPr>
          <p:cNvPr id="7" name="Picture 6">
            <a:extLst>
              <a:ext uri="{FF2B5EF4-FFF2-40B4-BE49-F238E27FC236}">
                <a16:creationId xmlns:a16="http://schemas.microsoft.com/office/drawing/2014/main" id="{023664FA-90B6-482C-8AA0-C9F883AD249E}"/>
              </a:ext>
            </a:extLst>
          </p:cNvPr>
          <p:cNvPicPr>
            <a:picLocks noChangeAspect="1"/>
          </p:cNvPicPr>
          <p:nvPr/>
        </p:nvPicPr>
        <p:blipFill>
          <a:blip r:embed="rId3"/>
          <a:stretch>
            <a:fillRect/>
          </a:stretch>
        </p:blipFill>
        <p:spPr>
          <a:xfrm>
            <a:off x="1819626" y="2196681"/>
            <a:ext cx="8552747" cy="2862845"/>
          </a:xfrm>
          <a:prstGeom prst="rect">
            <a:avLst/>
          </a:prstGeom>
        </p:spPr>
      </p:pic>
    </p:spTree>
    <p:extLst>
      <p:ext uri="{BB962C8B-B14F-4D97-AF65-F5344CB8AC3E}">
        <p14:creationId xmlns:p14="http://schemas.microsoft.com/office/powerpoint/2010/main" val="126758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8418-7DE4-4D7F-B267-29708F2338E7}"/>
              </a:ext>
            </a:extLst>
          </p:cNvPr>
          <p:cNvSpPr>
            <a:spLocks noGrp="1"/>
          </p:cNvSpPr>
          <p:nvPr>
            <p:ph type="title"/>
          </p:nvPr>
        </p:nvSpPr>
        <p:spPr/>
        <p:txBody>
          <a:bodyPr/>
          <a:lstStyle/>
          <a:p>
            <a:r>
              <a:rPr lang="en-US" b="1" i="0" dirty="0">
                <a:solidFill>
                  <a:schemeClr val="tx1"/>
                </a:solidFill>
                <a:effectLst/>
                <a:latin typeface="-apple-system"/>
              </a:rPr>
              <a:t>Sorting List Items</a:t>
            </a:r>
            <a:endParaRPr lang="en-US" dirty="0">
              <a:solidFill>
                <a:schemeClr val="tx1"/>
              </a:solidFill>
            </a:endParaRPr>
          </a:p>
        </p:txBody>
      </p:sp>
      <p:sp>
        <p:nvSpPr>
          <p:cNvPr id="3" name="Content Placeholder 2">
            <a:extLst>
              <a:ext uri="{FF2B5EF4-FFF2-40B4-BE49-F238E27FC236}">
                <a16:creationId xmlns:a16="http://schemas.microsoft.com/office/drawing/2014/main" id="{17E52295-C002-4392-8B2D-7DE161E4BE1C}"/>
              </a:ext>
            </a:extLst>
          </p:cNvPr>
          <p:cNvSpPr>
            <a:spLocks noGrp="1"/>
          </p:cNvSpPr>
          <p:nvPr>
            <p:ph idx="1"/>
          </p:nvPr>
        </p:nvSpPr>
        <p:spPr/>
        <p:txBody>
          <a:bodyPr/>
          <a:lstStyle/>
          <a:p>
            <a:r>
              <a:rPr lang="en-US" b="0" i="0" dirty="0">
                <a:solidFill>
                  <a:schemeClr val="tx1"/>
                </a:solidFill>
                <a:effectLst/>
                <a:latin typeface="-apple-system"/>
              </a:rPr>
              <a:t>To sort lists we can use </a:t>
            </a:r>
            <a:r>
              <a:rPr lang="en-US" b="0" i="1" dirty="0">
                <a:solidFill>
                  <a:schemeClr val="tx1"/>
                </a:solidFill>
                <a:effectLst/>
                <a:latin typeface="-apple-system"/>
              </a:rPr>
              <a:t>sort()</a:t>
            </a:r>
            <a:r>
              <a:rPr lang="en-US" b="0" i="0" dirty="0">
                <a:solidFill>
                  <a:schemeClr val="tx1"/>
                </a:solidFill>
                <a:effectLst/>
                <a:latin typeface="-apple-system"/>
              </a:rPr>
              <a:t> method or </a:t>
            </a:r>
            <a:r>
              <a:rPr lang="en-US" b="0" i="1" dirty="0">
                <a:solidFill>
                  <a:schemeClr val="tx1"/>
                </a:solidFill>
                <a:effectLst/>
                <a:latin typeface="-apple-system"/>
              </a:rPr>
              <a:t>sorted()</a:t>
            </a:r>
            <a:r>
              <a:rPr lang="en-US" b="0" i="0" dirty="0">
                <a:solidFill>
                  <a:schemeClr val="tx1"/>
                </a:solidFill>
                <a:effectLst/>
                <a:latin typeface="-apple-system"/>
              </a:rPr>
              <a:t> built-in functions. The </a:t>
            </a:r>
            <a:r>
              <a:rPr lang="en-US" b="0" i="1" dirty="0">
                <a:solidFill>
                  <a:schemeClr val="tx1"/>
                </a:solidFill>
                <a:effectLst/>
                <a:latin typeface="-apple-system"/>
              </a:rPr>
              <a:t>sort()</a:t>
            </a:r>
            <a:r>
              <a:rPr lang="en-US" b="0" i="0" dirty="0">
                <a:solidFill>
                  <a:schemeClr val="tx1"/>
                </a:solidFill>
                <a:effectLst/>
                <a:latin typeface="-apple-system"/>
              </a:rPr>
              <a:t> method reorders the list items in ascending order and modifies the original list. If an argument of </a:t>
            </a:r>
            <a:r>
              <a:rPr lang="en-US" b="0" i="1" dirty="0">
                <a:solidFill>
                  <a:schemeClr val="tx1"/>
                </a:solidFill>
                <a:effectLst/>
                <a:latin typeface="-apple-system"/>
              </a:rPr>
              <a:t>sort()</a:t>
            </a:r>
            <a:r>
              <a:rPr lang="en-US" b="0" i="0" dirty="0">
                <a:solidFill>
                  <a:schemeClr val="tx1"/>
                </a:solidFill>
                <a:effectLst/>
                <a:latin typeface="-apple-system"/>
              </a:rPr>
              <a:t> method reverse is equal to true, it will arrange the list in descending order.</a:t>
            </a:r>
          </a:p>
          <a:p>
            <a:pPr>
              <a:buFont typeface="Arial" panose="020B0604020202020204" pitchFamily="34" charset="0"/>
              <a:buChar char="•"/>
            </a:pPr>
            <a:r>
              <a:rPr lang="en-US" b="0" i="0" dirty="0">
                <a:solidFill>
                  <a:schemeClr val="tx1"/>
                </a:solidFill>
                <a:effectLst/>
                <a:latin typeface="-apple-system"/>
              </a:rPr>
              <a:t> sort(): this method modifies the original list</a:t>
            </a:r>
          </a:p>
          <a:p>
            <a:pPr>
              <a:buFont typeface="Arial" panose="020B0604020202020204" pitchFamily="34" charset="0"/>
              <a:buChar char="•"/>
            </a:pPr>
            <a:endParaRPr lang="en-US" dirty="0">
              <a:solidFill>
                <a:schemeClr val="tx1"/>
              </a:solidFill>
              <a:latin typeface="-apple-system"/>
            </a:endParaRPr>
          </a:p>
          <a:p>
            <a:pPr>
              <a:buFont typeface="Arial" panose="020B0604020202020204" pitchFamily="34" charset="0"/>
              <a:buChar char="•"/>
            </a:pPr>
            <a:endParaRPr lang="en-US" dirty="0">
              <a:solidFill>
                <a:schemeClr val="tx1"/>
              </a:solidFill>
              <a:latin typeface="-apple-system"/>
            </a:endParaRPr>
          </a:p>
          <a:p>
            <a:pPr>
              <a:buFont typeface="Arial" panose="020B0604020202020204" pitchFamily="34" charset="0"/>
              <a:buChar char="•"/>
            </a:pPr>
            <a:endParaRPr lang="en-US" dirty="0">
              <a:solidFill>
                <a:schemeClr val="tx1"/>
              </a:solidFill>
              <a:latin typeface="-apple-system"/>
            </a:endParaRPr>
          </a:p>
          <a:p>
            <a:pPr lvl="8">
              <a:buFont typeface="Arial" panose="020B0604020202020204" pitchFamily="34" charset="0"/>
              <a:buChar char="•"/>
            </a:pPr>
            <a:r>
              <a:rPr lang="en-US" dirty="0">
                <a:solidFill>
                  <a:schemeClr val="tx1"/>
                </a:solidFill>
                <a:latin typeface="-apple-system"/>
              </a:rPr>
              <a:t>                				             </a:t>
            </a:r>
            <a:r>
              <a:rPr lang="en-US" b="1" u="sng" dirty="0">
                <a:solidFill>
                  <a:schemeClr val="tx1"/>
                </a:solidFill>
                <a:latin typeface="-apple-system"/>
              </a:rPr>
              <a:t>O/P:-</a:t>
            </a:r>
          </a:p>
        </p:txBody>
      </p:sp>
      <p:pic>
        <p:nvPicPr>
          <p:cNvPr id="5" name="Picture 4">
            <a:extLst>
              <a:ext uri="{FF2B5EF4-FFF2-40B4-BE49-F238E27FC236}">
                <a16:creationId xmlns:a16="http://schemas.microsoft.com/office/drawing/2014/main" id="{C70F7062-404A-49B5-9464-163A317842D3}"/>
              </a:ext>
            </a:extLst>
          </p:cNvPr>
          <p:cNvPicPr>
            <a:picLocks noChangeAspect="1"/>
          </p:cNvPicPr>
          <p:nvPr/>
        </p:nvPicPr>
        <p:blipFill>
          <a:blip r:embed="rId2"/>
          <a:stretch>
            <a:fillRect/>
          </a:stretch>
        </p:blipFill>
        <p:spPr>
          <a:xfrm>
            <a:off x="1302960" y="3267629"/>
            <a:ext cx="5692644" cy="3083057"/>
          </a:xfrm>
          <a:prstGeom prst="rect">
            <a:avLst/>
          </a:prstGeom>
        </p:spPr>
      </p:pic>
      <p:pic>
        <p:nvPicPr>
          <p:cNvPr id="7" name="Picture 6">
            <a:extLst>
              <a:ext uri="{FF2B5EF4-FFF2-40B4-BE49-F238E27FC236}">
                <a16:creationId xmlns:a16="http://schemas.microsoft.com/office/drawing/2014/main" id="{ACE7194B-90A3-4387-886F-908AA48FC5B0}"/>
              </a:ext>
            </a:extLst>
          </p:cNvPr>
          <p:cNvPicPr>
            <a:picLocks noChangeAspect="1"/>
          </p:cNvPicPr>
          <p:nvPr/>
        </p:nvPicPr>
        <p:blipFill>
          <a:blip r:embed="rId3"/>
          <a:stretch>
            <a:fillRect/>
          </a:stretch>
        </p:blipFill>
        <p:spPr>
          <a:xfrm>
            <a:off x="6862317" y="5035296"/>
            <a:ext cx="5089986" cy="1315390"/>
          </a:xfrm>
          <a:prstGeom prst="rect">
            <a:avLst/>
          </a:prstGeom>
        </p:spPr>
      </p:pic>
    </p:spTree>
    <p:extLst>
      <p:ext uri="{BB962C8B-B14F-4D97-AF65-F5344CB8AC3E}">
        <p14:creationId xmlns:p14="http://schemas.microsoft.com/office/powerpoint/2010/main" val="56396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2F16-1253-4BBF-B856-10B3E229F7E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53EA16A-C7CD-406C-BE53-AAF06AA2FB5F}"/>
              </a:ext>
            </a:extLst>
          </p:cNvPr>
          <p:cNvSpPr>
            <a:spLocks noGrp="1"/>
          </p:cNvSpPr>
          <p:nvPr>
            <p:ph idx="1"/>
          </p:nvPr>
        </p:nvSpPr>
        <p:spPr>
          <a:xfrm>
            <a:off x="1066800" y="1417320"/>
            <a:ext cx="10058400" cy="4023360"/>
          </a:xfrm>
        </p:spPr>
        <p:txBody>
          <a:bodyPr/>
          <a:lstStyle/>
          <a:p>
            <a:pPr algn="l"/>
            <a:r>
              <a:rPr lang="en-US" b="0" i="0" dirty="0">
                <a:solidFill>
                  <a:schemeClr val="tx1"/>
                </a:solidFill>
                <a:effectLst/>
                <a:latin typeface="-apple-system"/>
              </a:rPr>
              <a:t>sorted(): returns the ordered list without modifying the original list </a:t>
            </a:r>
            <a:r>
              <a:rPr lang="en-US" b="1" i="0" dirty="0">
                <a:solidFill>
                  <a:schemeClr val="tx1"/>
                </a:solidFill>
                <a:effectLst/>
                <a:latin typeface="-apple-system"/>
              </a:rPr>
              <a:t>Example:</a:t>
            </a: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endParaRPr lang="en-US" dirty="0">
              <a:solidFill>
                <a:schemeClr val="tx1"/>
              </a:solidFill>
              <a:latin typeface="-apple-system"/>
            </a:endParaRPr>
          </a:p>
          <a:p>
            <a:pPr algn="l"/>
            <a:endParaRPr lang="en-US" b="0" i="0" dirty="0">
              <a:solidFill>
                <a:schemeClr val="tx1"/>
              </a:solidFill>
              <a:effectLst/>
              <a:latin typeface="-apple-system"/>
            </a:endParaRPr>
          </a:p>
          <a:p>
            <a:pPr algn="l"/>
            <a:r>
              <a:rPr lang="en-US" b="1" i="0" u="sng" dirty="0">
                <a:solidFill>
                  <a:schemeClr val="tx1"/>
                </a:solidFill>
                <a:effectLst/>
                <a:latin typeface="-apple-system"/>
              </a:rPr>
              <a:t>O/P:-</a:t>
            </a:r>
          </a:p>
        </p:txBody>
      </p:sp>
      <p:pic>
        <p:nvPicPr>
          <p:cNvPr id="5" name="Picture 4">
            <a:extLst>
              <a:ext uri="{FF2B5EF4-FFF2-40B4-BE49-F238E27FC236}">
                <a16:creationId xmlns:a16="http://schemas.microsoft.com/office/drawing/2014/main" id="{5EC9BE0E-391E-4A0A-A721-FD3A53B87061}"/>
              </a:ext>
            </a:extLst>
          </p:cNvPr>
          <p:cNvPicPr>
            <a:picLocks noChangeAspect="1"/>
          </p:cNvPicPr>
          <p:nvPr/>
        </p:nvPicPr>
        <p:blipFill>
          <a:blip r:embed="rId2"/>
          <a:stretch>
            <a:fillRect/>
          </a:stretch>
        </p:blipFill>
        <p:spPr>
          <a:xfrm>
            <a:off x="1066800" y="1795413"/>
            <a:ext cx="9227450" cy="3000797"/>
          </a:xfrm>
          <a:prstGeom prst="rect">
            <a:avLst/>
          </a:prstGeom>
        </p:spPr>
      </p:pic>
      <p:pic>
        <p:nvPicPr>
          <p:cNvPr id="7" name="Picture 6">
            <a:extLst>
              <a:ext uri="{FF2B5EF4-FFF2-40B4-BE49-F238E27FC236}">
                <a16:creationId xmlns:a16="http://schemas.microsoft.com/office/drawing/2014/main" id="{36488D58-9B60-4BF8-929B-CADB90E08A16}"/>
              </a:ext>
            </a:extLst>
          </p:cNvPr>
          <p:cNvPicPr>
            <a:picLocks noChangeAspect="1"/>
          </p:cNvPicPr>
          <p:nvPr/>
        </p:nvPicPr>
        <p:blipFill>
          <a:blip r:embed="rId3"/>
          <a:stretch>
            <a:fillRect/>
          </a:stretch>
        </p:blipFill>
        <p:spPr>
          <a:xfrm>
            <a:off x="1177384" y="5361569"/>
            <a:ext cx="6777869" cy="960913"/>
          </a:xfrm>
          <a:prstGeom prst="rect">
            <a:avLst/>
          </a:prstGeom>
        </p:spPr>
      </p:pic>
    </p:spTree>
    <p:extLst>
      <p:ext uri="{BB962C8B-B14F-4D97-AF65-F5344CB8AC3E}">
        <p14:creationId xmlns:p14="http://schemas.microsoft.com/office/powerpoint/2010/main" val="3031826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0FF1-6278-40A4-8146-41BC2EAEBFD8}"/>
              </a:ext>
            </a:extLst>
          </p:cNvPr>
          <p:cNvSpPr>
            <a:spLocks noGrp="1"/>
          </p:cNvSpPr>
          <p:nvPr>
            <p:ph type="title"/>
          </p:nvPr>
        </p:nvSpPr>
        <p:spPr/>
        <p:txBody>
          <a:bodyPr/>
          <a:lstStyle/>
          <a:p>
            <a:r>
              <a:rPr lang="en-US" b="1" i="0" dirty="0">
                <a:solidFill>
                  <a:schemeClr val="tx1"/>
                </a:solidFill>
                <a:effectLst/>
                <a:latin typeface="-apple-system"/>
              </a:rPr>
              <a:t>Exercises: Day 5</a:t>
            </a:r>
            <a:endParaRPr lang="en-US" dirty="0">
              <a:solidFill>
                <a:schemeClr val="tx1"/>
              </a:solidFill>
            </a:endParaRPr>
          </a:p>
        </p:txBody>
      </p:sp>
      <p:sp>
        <p:nvSpPr>
          <p:cNvPr id="3" name="Content Placeholder 2">
            <a:extLst>
              <a:ext uri="{FF2B5EF4-FFF2-40B4-BE49-F238E27FC236}">
                <a16:creationId xmlns:a16="http://schemas.microsoft.com/office/drawing/2014/main" id="{56B35247-DC64-4D6D-B075-5C31A0EBDE4E}"/>
              </a:ext>
            </a:extLst>
          </p:cNvPr>
          <p:cNvSpPr>
            <a:spLocks noGrp="1"/>
          </p:cNvSpPr>
          <p:nvPr>
            <p:ph idx="1"/>
          </p:nvPr>
        </p:nvSpPr>
        <p:spPr>
          <a:xfrm>
            <a:off x="1097280" y="1845733"/>
            <a:ext cx="10058400" cy="4404147"/>
          </a:xfrm>
        </p:spPr>
        <p:txBody>
          <a:bodyPr>
            <a:normAutofit lnSpcReduction="10000"/>
          </a:bodyPr>
          <a:lstStyle/>
          <a:p>
            <a:r>
              <a:rPr lang="en-US" sz="3200" b="1" i="0" dirty="0">
                <a:solidFill>
                  <a:schemeClr val="tx1"/>
                </a:solidFill>
                <a:effectLst/>
                <a:latin typeface="-apple-system"/>
              </a:rPr>
              <a:t>Exercises: Level 1</a:t>
            </a:r>
          </a:p>
          <a:p>
            <a:pPr algn="l">
              <a:buFont typeface="+mj-lt"/>
              <a:buAutoNum type="arabicPeriod"/>
            </a:pPr>
            <a:r>
              <a:rPr lang="en-US" sz="2800" b="0" i="0" dirty="0">
                <a:solidFill>
                  <a:schemeClr val="tx1"/>
                </a:solidFill>
                <a:effectLst/>
                <a:latin typeface="-apple-system"/>
              </a:rPr>
              <a:t>Declare an empty list</a:t>
            </a:r>
          </a:p>
          <a:p>
            <a:pPr algn="l">
              <a:buFont typeface="+mj-lt"/>
              <a:buAutoNum type="arabicPeriod"/>
            </a:pPr>
            <a:r>
              <a:rPr lang="en-US" sz="2800" b="0" i="0" dirty="0">
                <a:solidFill>
                  <a:schemeClr val="tx1"/>
                </a:solidFill>
                <a:effectLst/>
                <a:latin typeface="-apple-system"/>
              </a:rPr>
              <a:t>Declare a list with more than 5 items</a:t>
            </a:r>
          </a:p>
          <a:p>
            <a:pPr algn="l">
              <a:buFont typeface="+mj-lt"/>
              <a:buAutoNum type="arabicPeriod"/>
            </a:pPr>
            <a:r>
              <a:rPr lang="en-US" sz="2800" b="0" i="0" dirty="0">
                <a:solidFill>
                  <a:schemeClr val="tx1"/>
                </a:solidFill>
                <a:effectLst/>
                <a:latin typeface="-apple-system"/>
              </a:rPr>
              <a:t>Find the length of your list</a:t>
            </a:r>
          </a:p>
          <a:p>
            <a:pPr algn="l">
              <a:buFont typeface="+mj-lt"/>
              <a:buAutoNum type="arabicPeriod"/>
            </a:pPr>
            <a:r>
              <a:rPr lang="en-US" sz="2800" b="0" i="0" dirty="0">
                <a:solidFill>
                  <a:schemeClr val="tx1"/>
                </a:solidFill>
                <a:effectLst/>
                <a:latin typeface="-apple-system"/>
              </a:rPr>
              <a:t>Get the first item, the middle item and the last item of the list</a:t>
            </a:r>
          </a:p>
          <a:p>
            <a:pPr algn="l">
              <a:buFont typeface="+mj-lt"/>
              <a:buAutoNum type="arabicPeriod"/>
            </a:pPr>
            <a:r>
              <a:rPr lang="en-US" sz="2800" b="0" i="0" dirty="0">
                <a:solidFill>
                  <a:schemeClr val="tx1"/>
                </a:solidFill>
                <a:effectLst/>
                <a:latin typeface="-apple-system"/>
              </a:rPr>
              <a:t>Declare a list called </a:t>
            </a:r>
            <a:r>
              <a:rPr lang="en-US" sz="2800" b="0" i="0" dirty="0" err="1">
                <a:solidFill>
                  <a:schemeClr val="tx1"/>
                </a:solidFill>
                <a:effectLst/>
                <a:latin typeface="-apple-system"/>
              </a:rPr>
              <a:t>mixed_data_types</a:t>
            </a:r>
            <a:r>
              <a:rPr lang="en-US" sz="2800" b="0" i="0" dirty="0">
                <a:solidFill>
                  <a:schemeClr val="tx1"/>
                </a:solidFill>
                <a:effectLst/>
                <a:latin typeface="-apple-system"/>
              </a:rPr>
              <a:t>, put your(name, age, height, marital status, address)</a:t>
            </a:r>
          </a:p>
          <a:p>
            <a:pPr algn="l">
              <a:buFont typeface="+mj-lt"/>
              <a:buAutoNum type="arabicPeriod"/>
            </a:pPr>
            <a:r>
              <a:rPr lang="en-US" sz="2800" b="0" i="0" dirty="0">
                <a:solidFill>
                  <a:schemeClr val="tx1"/>
                </a:solidFill>
                <a:effectLst/>
                <a:latin typeface="-apple-system"/>
              </a:rPr>
              <a:t>Declare a list variable named </a:t>
            </a:r>
            <a:r>
              <a:rPr lang="en-US" sz="2800" b="0" i="0" dirty="0" err="1">
                <a:solidFill>
                  <a:schemeClr val="tx1"/>
                </a:solidFill>
                <a:effectLst/>
                <a:latin typeface="-apple-system"/>
              </a:rPr>
              <a:t>it_companies</a:t>
            </a:r>
            <a:r>
              <a:rPr lang="en-US" sz="2800" b="0" i="0" dirty="0">
                <a:solidFill>
                  <a:schemeClr val="tx1"/>
                </a:solidFill>
                <a:effectLst/>
                <a:latin typeface="-apple-system"/>
              </a:rPr>
              <a:t> and assign initial values Facebook, Google, Microsoft, Apple, IBM, Oracle and Amazon.</a:t>
            </a:r>
          </a:p>
          <a:p>
            <a:endParaRPr lang="en-US" b="1" i="0" dirty="0">
              <a:solidFill>
                <a:schemeClr val="tx1"/>
              </a:solidFill>
              <a:effectLst/>
              <a:latin typeface="-apple-system"/>
            </a:endParaRPr>
          </a:p>
        </p:txBody>
      </p:sp>
    </p:spTree>
    <p:extLst>
      <p:ext uri="{BB962C8B-B14F-4D97-AF65-F5344CB8AC3E}">
        <p14:creationId xmlns:p14="http://schemas.microsoft.com/office/powerpoint/2010/main" val="1108780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003F-660A-4E5C-9D3A-060F9172237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BF9880F-4852-4BC7-A218-0AADB18E5087}"/>
              </a:ext>
            </a:extLst>
          </p:cNvPr>
          <p:cNvSpPr>
            <a:spLocks noGrp="1"/>
          </p:cNvSpPr>
          <p:nvPr>
            <p:ph idx="1"/>
          </p:nvPr>
        </p:nvSpPr>
        <p:spPr>
          <a:xfrm>
            <a:off x="910849" y="286603"/>
            <a:ext cx="10058400" cy="5894773"/>
          </a:xfrm>
        </p:spPr>
        <p:txBody>
          <a:bodyPr>
            <a:noAutofit/>
          </a:bodyPr>
          <a:lstStyle/>
          <a:p>
            <a:pPr marL="514350" indent="-514350" algn="l">
              <a:buFont typeface="+mj-lt"/>
              <a:buAutoNum type="arabicPeriod" startAt="7"/>
            </a:pPr>
            <a:r>
              <a:rPr lang="en-US" sz="2800" b="0" i="0" dirty="0">
                <a:solidFill>
                  <a:schemeClr val="tx1"/>
                </a:solidFill>
                <a:effectLst/>
                <a:latin typeface="-apple-system"/>
              </a:rPr>
              <a:t>Print the list using </a:t>
            </a:r>
            <a:r>
              <a:rPr lang="en-US" sz="2800" b="0" i="1" dirty="0">
                <a:solidFill>
                  <a:schemeClr val="tx1"/>
                </a:solidFill>
                <a:effectLst/>
                <a:latin typeface="-apple-system"/>
              </a:rPr>
              <a:t>print()</a:t>
            </a:r>
            <a:endParaRPr lang="en-US" sz="2800" b="0" i="0" dirty="0">
              <a:solidFill>
                <a:schemeClr val="tx1"/>
              </a:solidFill>
              <a:effectLst/>
              <a:latin typeface="-apple-system"/>
            </a:endParaRPr>
          </a:p>
          <a:p>
            <a:pPr marL="514350" indent="-514350" algn="l">
              <a:buFont typeface="+mj-lt"/>
              <a:buAutoNum type="arabicPeriod" startAt="7"/>
            </a:pPr>
            <a:r>
              <a:rPr lang="en-US" sz="2800" b="0" i="0" dirty="0">
                <a:solidFill>
                  <a:schemeClr val="tx1"/>
                </a:solidFill>
                <a:effectLst/>
                <a:latin typeface="-apple-system"/>
              </a:rPr>
              <a:t>Print the number of companies in the list</a:t>
            </a:r>
          </a:p>
          <a:p>
            <a:pPr marL="514350" indent="-514350" algn="l">
              <a:buFont typeface="+mj-lt"/>
              <a:buAutoNum type="arabicPeriod" startAt="7"/>
            </a:pPr>
            <a:r>
              <a:rPr lang="en-US" sz="2800" b="0" i="0" dirty="0">
                <a:solidFill>
                  <a:schemeClr val="tx1"/>
                </a:solidFill>
                <a:effectLst/>
                <a:latin typeface="-apple-system"/>
              </a:rPr>
              <a:t>Print the first, middle and last company</a:t>
            </a:r>
          </a:p>
          <a:p>
            <a:pPr marL="514350" indent="-514350" algn="l">
              <a:buFont typeface="+mj-lt"/>
              <a:buAutoNum type="arabicPeriod" startAt="7"/>
            </a:pPr>
            <a:r>
              <a:rPr lang="en-US" sz="2800" b="0" i="0" dirty="0">
                <a:solidFill>
                  <a:schemeClr val="tx1"/>
                </a:solidFill>
                <a:effectLst/>
                <a:latin typeface="-apple-system"/>
              </a:rPr>
              <a:t>Print the list after modifying one of the companies</a:t>
            </a:r>
          </a:p>
          <a:p>
            <a:pPr marL="514350" indent="-514350" algn="l">
              <a:buFont typeface="+mj-lt"/>
              <a:buAutoNum type="arabicPeriod" startAt="7"/>
            </a:pPr>
            <a:r>
              <a:rPr lang="en-US" sz="2800" b="0" i="0" dirty="0">
                <a:solidFill>
                  <a:schemeClr val="tx1"/>
                </a:solidFill>
                <a:effectLst/>
                <a:latin typeface="-apple-system"/>
              </a:rPr>
              <a:t>Add an IT company to </a:t>
            </a:r>
            <a:r>
              <a:rPr lang="en-US" sz="2800" b="0" i="0" dirty="0" err="1">
                <a:solidFill>
                  <a:schemeClr val="tx1"/>
                </a:solidFill>
                <a:effectLst/>
                <a:latin typeface="-apple-system"/>
              </a:rPr>
              <a:t>it_companies</a:t>
            </a:r>
            <a:endParaRPr lang="en-US" sz="2800" b="0" i="0" dirty="0">
              <a:solidFill>
                <a:schemeClr val="tx1"/>
              </a:solidFill>
              <a:effectLst/>
              <a:latin typeface="-apple-system"/>
            </a:endParaRPr>
          </a:p>
          <a:p>
            <a:pPr marL="514350" indent="-514350" algn="l">
              <a:buFont typeface="+mj-lt"/>
              <a:buAutoNum type="arabicPeriod" startAt="7"/>
            </a:pPr>
            <a:r>
              <a:rPr lang="en-US" sz="2800" b="0" i="0" dirty="0">
                <a:solidFill>
                  <a:schemeClr val="tx1"/>
                </a:solidFill>
                <a:effectLst/>
                <a:latin typeface="-apple-system"/>
              </a:rPr>
              <a:t>Insert an IT company in the middle of the companies list</a:t>
            </a:r>
          </a:p>
          <a:p>
            <a:pPr marL="514350" indent="-514350" algn="l">
              <a:buFont typeface="+mj-lt"/>
              <a:buAutoNum type="arabicPeriod" startAt="7"/>
            </a:pPr>
            <a:r>
              <a:rPr lang="en-US" sz="2800" b="0" i="0" dirty="0">
                <a:solidFill>
                  <a:schemeClr val="tx1"/>
                </a:solidFill>
                <a:effectLst/>
                <a:latin typeface="-apple-system"/>
              </a:rPr>
              <a:t>Change one of the </a:t>
            </a:r>
            <a:r>
              <a:rPr lang="en-US" sz="2800" b="0" i="0" dirty="0" err="1">
                <a:solidFill>
                  <a:schemeClr val="tx1"/>
                </a:solidFill>
                <a:effectLst/>
                <a:latin typeface="-apple-system"/>
              </a:rPr>
              <a:t>it_companies</a:t>
            </a:r>
            <a:r>
              <a:rPr lang="en-US" sz="2800" b="0" i="0" dirty="0">
                <a:solidFill>
                  <a:schemeClr val="tx1"/>
                </a:solidFill>
                <a:effectLst/>
                <a:latin typeface="-apple-system"/>
              </a:rPr>
              <a:t> names to uppercase (IBM excluded!)</a:t>
            </a:r>
          </a:p>
          <a:p>
            <a:pPr marL="514350" indent="-514350" algn="l">
              <a:buFont typeface="+mj-lt"/>
              <a:buAutoNum type="arabicPeriod" startAt="7"/>
            </a:pPr>
            <a:r>
              <a:rPr lang="en-US" sz="2800" b="0" i="0" dirty="0">
                <a:solidFill>
                  <a:schemeClr val="tx1"/>
                </a:solidFill>
                <a:effectLst/>
                <a:latin typeface="-apple-system"/>
              </a:rPr>
              <a:t>Join the </a:t>
            </a:r>
            <a:r>
              <a:rPr lang="en-US" sz="2800" b="0" i="0" dirty="0" err="1">
                <a:solidFill>
                  <a:schemeClr val="tx1"/>
                </a:solidFill>
                <a:effectLst/>
                <a:latin typeface="-apple-system"/>
              </a:rPr>
              <a:t>it_companies</a:t>
            </a:r>
            <a:r>
              <a:rPr lang="en-US" sz="2800" b="0" i="0" dirty="0">
                <a:solidFill>
                  <a:schemeClr val="tx1"/>
                </a:solidFill>
                <a:effectLst/>
                <a:latin typeface="-apple-system"/>
              </a:rPr>
              <a:t> with a string '#;  '</a:t>
            </a:r>
          </a:p>
          <a:p>
            <a:pPr marL="514350" indent="-514350">
              <a:buFont typeface="+mj-lt"/>
              <a:buAutoNum type="arabicPeriod" startAt="7"/>
            </a:pPr>
            <a:r>
              <a:rPr lang="en-US" sz="2800" b="0" i="0" dirty="0">
                <a:solidFill>
                  <a:schemeClr val="tx1"/>
                </a:solidFill>
                <a:effectLst/>
                <a:latin typeface="-apple-system"/>
              </a:rPr>
              <a:t>Check if a certain company exists in the </a:t>
            </a:r>
            <a:r>
              <a:rPr lang="en-US" sz="2800" b="0" i="0" dirty="0" err="1">
                <a:solidFill>
                  <a:schemeClr val="tx1"/>
                </a:solidFill>
                <a:effectLst/>
                <a:latin typeface="-apple-system"/>
              </a:rPr>
              <a:t>it_companies</a:t>
            </a:r>
            <a:r>
              <a:rPr lang="en-US" sz="2800" b="0" i="0" dirty="0">
                <a:solidFill>
                  <a:schemeClr val="tx1"/>
                </a:solidFill>
                <a:effectLst/>
                <a:latin typeface="-apple-system"/>
              </a:rPr>
              <a:t> list.</a:t>
            </a:r>
          </a:p>
          <a:p>
            <a:pPr marL="514350" indent="-514350">
              <a:buFont typeface="+mj-lt"/>
              <a:buAutoNum type="arabicPeriod" startAt="7"/>
            </a:pPr>
            <a:r>
              <a:rPr lang="en-US" sz="2800" b="0" i="0" dirty="0">
                <a:solidFill>
                  <a:schemeClr val="tx1"/>
                </a:solidFill>
                <a:effectLst/>
                <a:latin typeface="-apple-system"/>
              </a:rPr>
              <a:t>Sort the list using sort() method</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179493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F031-A189-4736-8322-306E0BFBF321}"/>
              </a:ext>
            </a:extLst>
          </p:cNvPr>
          <p:cNvSpPr>
            <a:spLocks noGrp="1"/>
          </p:cNvSpPr>
          <p:nvPr>
            <p:ph type="title"/>
          </p:nvPr>
        </p:nvSpPr>
        <p:spPr/>
        <p:txBody>
          <a:bodyPr/>
          <a:lstStyle/>
          <a:p>
            <a:r>
              <a:rPr lang="en-US" b="1" i="0" dirty="0">
                <a:solidFill>
                  <a:schemeClr val="tx1"/>
                </a:solidFill>
                <a:effectLst/>
                <a:latin typeface="-apple-system"/>
              </a:rPr>
              <a:t>How to Create a List</a:t>
            </a:r>
            <a:endParaRPr lang="en-US" dirty="0">
              <a:solidFill>
                <a:schemeClr val="tx1"/>
              </a:solidFill>
            </a:endParaRPr>
          </a:p>
        </p:txBody>
      </p:sp>
      <p:sp>
        <p:nvSpPr>
          <p:cNvPr id="3" name="Content Placeholder 2">
            <a:extLst>
              <a:ext uri="{FF2B5EF4-FFF2-40B4-BE49-F238E27FC236}">
                <a16:creationId xmlns:a16="http://schemas.microsoft.com/office/drawing/2014/main" id="{4C361024-D082-4BF7-8683-7A92FF680295}"/>
              </a:ext>
            </a:extLst>
          </p:cNvPr>
          <p:cNvSpPr>
            <a:spLocks noGrp="1"/>
          </p:cNvSpPr>
          <p:nvPr>
            <p:ph idx="1"/>
          </p:nvPr>
        </p:nvSpPr>
        <p:spPr>
          <a:xfrm>
            <a:off x="1097280" y="1819101"/>
            <a:ext cx="10058400" cy="4023360"/>
          </a:xfrm>
        </p:spPr>
        <p:txBody>
          <a:bodyPr/>
          <a:lstStyle/>
          <a:p>
            <a:pPr algn="l"/>
            <a:r>
              <a:rPr lang="en-US" b="0" i="0" dirty="0">
                <a:solidFill>
                  <a:schemeClr val="tx1"/>
                </a:solidFill>
                <a:effectLst/>
                <a:latin typeface="-apple-system"/>
              </a:rPr>
              <a:t>In Python we can create lists in two ways:</a:t>
            </a:r>
          </a:p>
          <a:p>
            <a:pPr algn="l">
              <a:buFont typeface="Arial" panose="020B0604020202020204" pitchFamily="34" charset="0"/>
              <a:buChar char="•"/>
            </a:pPr>
            <a:r>
              <a:rPr lang="en-US" b="0" i="0" dirty="0">
                <a:solidFill>
                  <a:schemeClr val="tx1"/>
                </a:solidFill>
                <a:effectLst/>
                <a:latin typeface="-apple-system"/>
              </a:rPr>
              <a:t>Using list built-in function</a:t>
            </a:r>
          </a:p>
          <a:p>
            <a:pPr algn="l">
              <a:buFont typeface="Arial" panose="020B0604020202020204" pitchFamily="34" charset="0"/>
              <a:buChar char="•"/>
            </a:pPr>
            <a:endParaRPr lang="en-US" dirty="0">
              <a:solidFill>
                <a:schemeClr val="tx1"/>
              </a:solidFill>
              <a:latin typeface="-apple-system"/>
            </a:endParaRPr>
          </a:p>
          <a:p>
            <a:pPr algn="l">
              <a:buFont typeface="Arial" panose="020B0604020202020204" pitchFamily="34" charset="0"/>
              <a:buChar char="•"/>
            </a:pPr>
            <a:endParaRPr lang="en-US" b="0" i="0" dirty="0">
              <a:solidFill>
                <a:schemeClr val="tx1"/>
              </a:solidFill>
              <a:effectLst/>
              <a:latin typeface="-apple-system"/>
            </a:endParaRPr>
          </a:p>
          <a:p>
            <a:pPr algn="l">
              <a:buFont typeface="Arial" panose="020B0604020202020204" pitchFamily="34" charset="0"/>
              <a:buChar char="•"/>
            </a:pPr>
            <a:endParaRPr lang="en-US" dirty="0">
              <a:solidFill>
                <a:schemeClr val="tx1"/>
              </a:solidFill>
              <a:latin typeface="-apple-system"/>
            </a:endParaRPr>
          </a:p>
          <a:p>
            <a:pPr marL="0" indent="0" algn="l">
              <a:buNone/>
            </a:pPr>
            <a:endParaRPr lang="en-US" dirty="0">
              <a:solidFill>
                <a:schemeClr val="tx1"/>
              </a:solidFill>
              <a:latin typeface="-apple-system"/>
            </a:endParaRPr>
          </a:p>
          <a:p>
            <a:pPr>
              <a:buFont typeface="Arial" panose="020B0604020202020204" pitchFamily="34" charset="0"/>
              <a:buChar char="•"/>
            </a:pPr>
            <a:r>
              <a:rPr lang="en-US" b="0" i="0" dirty="0">
                <a:solidFill>
                  <a:schemeClr val="tx1"/>
                </a:solidFill>
                <a:effectLst/>
                <a:latin typeface="-apple-system"/>
              </a:rPr>
              <a:t>Using square brackets, []</a:t>
            </a:r>
          </a:p>
          <a:p>
            <a:pPr algn="l">
              <a:buFont typeface="Arial" panose="020B0604020202020204" pitchFamily="34" charset="0"/>
              <a:buChar char="•"/>
            </a:pPr>
            <a:endParaRPr lang="en-US" b="0" i="0" dirty="0">
              <a:solidFill>
                <a:schemeClr val="tx1"/>
              </a:solidFill>
              <a:effectLst/>
              <a:latin typeface="-apple-system"/>
            </a:endParaRPr>
          </a:p>
          <a:p>
            <a:endParaRPr lang="en-US" dirty="0">
              <a:solidFill>
                <a:schemeClr val="tx1"/>
              </a:solidFill>
            </a:endParaRPr>
          </a:p>
        </p:txBody>
      </p:sp>
      <p:pic>
        <p:nvPicPr>
          <p:cNvPr id="5" name="Picture 4">
            <a:extLst>
              <a:ext uri="{FF2B5EF4-FFF2-40B4-BE49-F238E27FC236}">
                <a16:creationId xmlns:a16="http://schemas.microsoft.com/office/drawing/2014/main" id="{0CEE81CB-F42B-476A-83A4-83738D7179D0}"/>
              </a:ext>
            </a:extLst>
          </p:cNvPr>
          <p:cNvPicPr>
            <a:picLocks noChangeAspect="1"/>
          </p:cNvPicPr>
          <p:nvPr/>
        </p:nvPicPr>
        <p:blipFill>
          <a:blip r:embed="rId2"/>
          <a:stretch>
            <a:fillRect/>
          </a:stretch>
        </p:blipFill>
        <p:spPr>
          <a:xfrm>
            <a:off x="1097280" y="2655909"/>
            <a:ext cx="7984576" cy="1741492"/>
          </a:xfrm>
          <a:prstGeom prst="rect">
            <a:avLst/>
          </a:prstGeom>
        </p:spPr>
      </p:pic>
      <p:pic>
        <p:nvPicPr>
          <p:cNvPr id="7" name="Picture 6">
            <a:extLst>
              <a:ext uri="{FF2B5EF4-FFF2-40B4-BE49-F238E27FC236}">
                <a16:creationId xmlns:a16="http://schemas.microsoft.com/office/drawing/2014/main" id="{21C2341E-7C8D-4EAC-9B14-7330D7F708A2}"/>
              </a:ext>
            </a:extLst>
          </p:cNvPr>
          <p:cNvPicPr>
            <a:picLocks noChangeAspect="1"/>
          </p:cNvPicPr>
          <p:nvPr/>
        </p:nvPicPr>
        <p:blipFill>
          <a:blip r:embed="rId3"/>
          <a:stretch>
            <a:fillRect/>
          </a:stretch>
        </p:blipFill>
        <p:spPr>
          <a:xfrm>
            <a:off x="1097280" y="4934512"/>
            <a:ext cx="9405789" cy="1569856"/>
          </a:xfrm>
          <a:prstGeom prst="rect">
            <a:avLst/>
          </a:prstGeom>
        </p:spPr>
      </p:pic>
    </p:spTree>
    <p:extLst>
      <p:ext uri="{BB962C8B-B14F-4D97-AF65-F5344CB8AC3E}">
        <p14:creationId xmlns:p14="http://schemas.microsoft.com/office/powerpoint/2010/main" val="74029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C3FB-AE32-48A8-BFB1-56004FB40609}"/>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1750D902-A2C4-41B6-9D5D-B4CF8FA8ACA7}"/>
              </a:ext>
            </a:extLst>
          </p:cNvPr>
          <p:cNvSpPr>
            <a:spLocks noGrp="1"/>
          </p:cNvSpPr>
          <p:nvPr>
            <p:ph idx="1"/>
          </p:nvPr>
        </p:nvSpPr>
        <p:spPr>
          <a:xfrm>
            <a:off x="1097280" y="355107"/>
            <a:ext cx="10058400" cy="5948039"/>
          </a:xfrm>
        </p:spPr>
        <p:txBody>
          <a:bodyPr>
            <a:noAutofit/>
          </a:bodyPr>
          <a:lstStyle/>
          <a:p>
            <a:pPr marL="514350" indent="-514350" algn="l">
              <a:buFont typeface="+mj-lt"/>
              <a:buAutoNum type="arabicPeriod" startAt="17"/>
            </a:pPr>
            <a:r>
              <a:rPr lang="en-US" sz="3000" b="0" i="0" dirty="0">
                <a:solidFill>
                  <a:schemeClr val="tx1"/>
                </a:solidFill>
                <a:effectLst/>
                <a:latin typeface="-apple-system"/>
              </a:rPr>
              <a:t>Reverse the list in descending order using reverse() method</a:t>
            </a:r>
          </a:p>
          <a:p>
            <a:pPr marL="514350" indent="-514350" algn="l">
              <a:buFont typeface="+mj-lt"/>
              <a:buAutoNum type="arabicPeriod" startAt="17"/>
            </a:pPr>
            <a:r>
              <a:rPr lang="en-US" sz="3000" b="0" i="0" dirty="0">
                <a:solidFill>
                  <a:schemeClr val="tx1"/>
                </a:solidFill>
                <a:effectLst/>
                <a:latin typeface="-apple-system"/>
              </a:rPr>
              <a:t>Slice out the first 3 companies from the list</a:t>
            </a:r>
          </a:p>
          <a:p>
            <a:pPr marL="514350" indent="-514350" algn="l">
              <a:buFont typeface="+mj-lt"/>
              <a:buAutoNum type="arabicPeriod" startAt="17"/>
            </a:pPr>
            <a:r>
              <a:rPr lang="en-US" sz="3000" b="0" i="0" dirty="0">
                <a:solidFill>
                  <a:schemeClr val="tx1"/>
                </a:solidFill>
                <a:effectLst/>
                <a:latin typeface="-apple-system"/>
              </a:rPr>
              <a:t>Slice out the last 3 companies from the list</a:t>
            </a:r>
          </a:p>
          <a:p>
            <a:pPr marL="514350" indent="-514350" algn="l">
              <a:buFont typeface="+mj-lt"/>
              <a:buAutoNum type="arabicPeriod" startAt="17"/>
            </a:pPr>
            <a:r>
              <a:rPr lang="en-US" sz="3000" b="0" i="0" dirty="0">
                <a:solidFill>
                  <a:schemeClr val="tx1"/>
                </a:solidFill>
                <a:effectLst/>
                <a:latin typeface="-apple-system"/>
              </a:rPr>
              <a:t>Slice out the middle IT company or companies from the list</a:t>
            </a:r>
          </a:p>
          <a:p>
            <a:pPr marL="514350" indent="-514350" algn="l">
              <a:buFont typeface="+mj-lt"/>
              <a:buAutoNum type="arabicPeriod" startAt="17"/>
            </a:pPr>
            <a:r>
              <a:rPr lang="en-US" sz="3000" b="0" i="0" dirty="0">
                <a:solidFill>
                  <a:schemeClr val="tx1"/>
                </a:solidFill>
                <a:effectLst/>
                <a:latin typeface="-apple-system"/>
              </a:rPr>
              <a:t>Remove the first IT company from the list</a:t>
            </a:r>
          </a:p>
          <a:p>
            <a:pPr marL="514350" indent="-514350" algn="l">
              <a:buFont typeface="+mj-lt"/>
              <a:buAutoNum type="arabicPeriod" startAt="17"/>
            </a:pPr>
            <a:r>
              <a:rPr lang="en-US" sz="3000" b="0" i="0" dirty="0">
                <a:solidFill>
                  <a:schemeClr val="tx1"/>
                </a:solidFill>
                <a:effectLst/>
                <a:latin typeface="-apple-system"/>
              </a:rPr>
              <a:t>Remove the middle IT company or companies from the list</a:t>
            </a:r>
          </a:p>
          <a:p>
            <a:pPr marL="514350" indent="-514350" algn="l">
              <a:buFont typeface="+mj-lt"/>
              <a:buAutoNum type="arabicPeriod" startAt="17"/>
            </a:pPr>
            <a:r>
              <a:rPr lang="en-US" sz="3000" b="0" i="0" dirty="0">
                <a:solidFill>
                  <a:schemeClr val="tx1"/>
                </a:solidFill>
                <a:effectLst/>
                <a:latin typeface="-apple-system"/>
              </a:rPr>
              <a:t>Remove the last IT company from the list</a:t>
            </a:r>
          </a:p>
          <a:p>
            <a:pPr marL="514350" indent="-514350" algn="l">
              <a:buFont typeface="+mj-lt"/>
              <a:buAutoNum type="arabicPeriod" startAt="17"/>
            </a:pPr>
            <a:r>
              <a:rPr lang="en-US" sz="3000" b="0" i="0" dirty="0">
                <a:solidFill>
                  <a:schemeClr val="tx1"/>
                </a:solidFill>
                <a:effectLst/>
                <a:latin typeface="-apple-system"/>
              </a:rPr>
              <a:t>Remove all IT companies from the list</a:t>
            </a:r>
          </a:p>
          <a:p>
            <a:pPr marL="514350" indent="-514350" algn="l">
              <a:buFont typeface="+mj-lt"/>
              <a:buAutoNum type="arabicPeriod" startAt="17"/>
            </a:pPr>
            <a:r>
              <a:rPr lang="en-US" sz="3000" b="0" i="0" dirty="0">
                <a:solidFill>
                  <a:schemeClr val="tx1"/>
                </a:solidFill>
                <a:effectLst/>
                <a:latin typeface="-apple-system"/>
              </a:rPr>
              <a:t>Destroy the IT companies list</a:t>
            </a:r>
          </a:p>
          <a:p>
            <a:pPr marL="0" indent="0">
              <a:buNone/>
            </a:pPr>
            <a:endParaRPr lang="en-US" sz="3000" dirty="0">
              <a:solidFill>
                <a:schemeClr val="tx1"/>
              </a:solidFill>
            </a:endParaRPr>
          </a:p>
        </p:txBody>
      </p:sp>
    </p:spTree>
    <p:extLst>
      <p:ext uri="{BB962C8B-B14F-4D97-AF65-F5344CB8AC3E}">
        <p14:creationId xmlns:p14="http://schemas.microsoft.com/office/powerpoint/2010/main" val="1846566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3AA5-F996-43D8-B9B2-E06246A0CC20}"/>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2E620B6A-6AA6-46B7-A374-A320B4D5408E}"/>
              </a:ext>
            </a:extLst>
          </p:cNvPr>
          <p:cNvSpPr>
            <a:spLocks noGrp="1"/>
          </p:cNvSpPr>
          <p:nvPr>
            <p:ph idx="1"/>
          </p:nvPr>
        </p:nvSpPr>
        <p:spPr>
          <a:xfrm>
            <a:off x="798989" y="186431"/>
            <a:ext cx="11230253" cy="6054571"/>
          </a:xfrm>
        </p:spPr>
        <p:txBody>
          <a:bodyPr>
            <a:normAutofit/>
          </a:bodyPr>
          <a:lstStyle/>
          <a:p>
            <a:pPr marL="514350" indent="-514350">
              <a:buFont typeface="+mj-lt"/>
              <a:buAutoNum type="arabicPeriod" startAt="26"/>
            </a:pPr>
            <a:r>
              <a:rPr lang="en-US" sz="2800" b="0" i="0" dirty="0">
                <a:solidFill>
                  <a:schemeClr val="tx1"/>
                </a:solidFill>
                <a:effectLst/>
                <a:latin typeface="-apple-system"/>
              </a:rPr>
              <a:t>Join the following lists:</a:t>
            </a:r>
          </a:p>
          <a:p>
            <a:pPr marL="514350" indent="-514350">
              <a:buFont typeface="+mj-lt"/>
              <a:buAutoNum type="arabicPeriod" startAt="26"/>
            </a:pPr>
            <a:endParaRPr lang="en-US" sz="2800" dirty="0">
              <a:solidFill>
                <a:schemeClr val="tx1"/>
              </a:solidFill>
              <a:latin typeface="-apple-system"/>
            </a:endParaRPr>
          </a:p>
          <a:p>
            <a:pPr marL="514350" indent="-514350">
              <a:buFont typeface="+mj-lt"/>
              <a:buAutoNum type="arabicPeriod" startAt="26"/>
            </a:pPr>
            <a:endParaRPr lang="en-US" sz="2800" dirty="0">
              <a:solidFill>
                <a:schemeClr val="tx1"/>
              </a:solidFill>
              <a:latin typeface="-apple-system"/>
            </a:endParaRPr>
          </a:p>
          <a:p>
            <a:pPr marL="514350" indent="-514350">
              <a:buFont typeface="+mj-lt"/>
              <a:buAutoNum type="arabicPeriod" startAt="26"/>
            </a:pPr>
            <a:r>
              <a:rPr lang="en-US" sz="2800" dirty="0">
                <a:solidFill>
                  <a:schemeClr val="tx1"/>
                </a:solidFill>
                <a:latin typeface="-apple-system"/>
              </a:rPr>
              <a:t>After joining the lists in question 26. Copy the joined list and assign it to a variable </a:t>
            </a:r>
            <a:r>
              <a:rPr lang="en-US" sz="2800" dirty="0" err="1">
                <a:solidFill>
                  <a:schemeClr val="tx1"/>
                </a:solidFill>
                <a:latin typeface="-apple-system"/>
              </a:rPr>
              <a:t>full_stack</a:t>
            </a:r>
            <a:r>
              <a:rPr lang="en-US" sz="2800" dirty="0">
                <a:solidFill>
                  <a:schemeClr val="tx1"/>
                </a:solidFill>
                <a:latin typeface="-apple-system"/>
              </a:rPr>
              <a:t>. Then insert Python and SQL after Redux.</a:t>
            </a:r>
          </a:p>
        </p:txBody>
      </p:sp>
      <p:pic>
        <p:nvPicPr>
          <p:cNvPr id="5" name="Picture 4">
            <a:extLst>
              <a:ext uri="{FF2B5EF4-FFF2-40B4-BE49-F238E27FC236}">
                <a16:creationId xmlns:a16="http://schemas.microsoft.com/office/drawing/2014/main" id="{21F46AFA-C441-4B77-81ED-90A38E1D4BB5}"/>
              </a:ext>
            </a:extLst>
          </p:cNvPr>
          <p:cNvPicPr>
            <a:picLocks noChangeAspect="1"/>
          </p:cNvPicPr>
          <p:nvPr/>
        </p:nvPicPr>
        <p:blipFill>
          <a:blip r:embed="rId2"/>
          <a:stretch>
            <a:fillRect/>
          </a:stretch>
        </p:blipFill>
        <p:spPr>
          <a:xfrm>
            <a:off x="1036320" y="726692"/>
            <a:ext cx="7690430" cy="1110840"/>
          </a:xfrm>
          <a:prstGeom prst="rect">
            <a:avLst/>
          </a:prstGeom>
        </p:spPr>
      </p:pic>
    </p:spTree>
    <p:extLst>
      <p:ext uri="{BB962C8B-B14F-4D97-AF65-F5344CB8AC3E}">
        <p14:creationId xmlns:p14="http://schemas.microsoft.com/office/powerpoint/2010/main" val="1307289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33AB-D7E0-495B-8E10-B893E4E4C721}"/>
              </a:ext>
            </a:extLst>
          </p:cNvPr>
          <p:cNvSpPr>
            <a:spLocks noGrp="1"/>
          </p:cNvSpPr>
          <p:nvPr>
            <p:ph type="title"/>
          </p:nvPr>
        </p:nvSpPr>
        <p:spPr/>
        <p:txBody>
          <a:bodyPr/>
          <a:lstStyle/>
          <a:p>
            <a:r>
              <a:rPr lang="en-US" b="1" i="0" dirty="0">
                <a:solidFill>
                  <a:schemeClr val="tx1"/>
                </a:solidFill>
                <a:effectLst/>
                <a:latin typeface="-apple-system"/>
              </a:rPr>
              <a:t>Exercises: Level 2</a:t>
            </a:r>
            <a:endParaRPr lang="en-US" dirty="0">
              <a:solidFill>
                <a:schemeClr val="tx1"/>
              </a:solidFill>
            </a:endParaRPr>
          </a:p>
        </p:txBody>
      </p:sp>
      <p:sp>
        <p:nvSpPr>
          <p:cNvPr id="3" name="Content Placeholder 2">
            <a:extLst>
              <a:ext uri="{FF2B5EF4-FFF2-40B4-BE49-F238E27FC236}">
                <a16:creationId xmlns:a16="http://schemas.microsoft.com/office/drawing/2014/main" id="{E15F5350-E55D-4A2F-8D86-158CB6167EDF}"/>
              </a:ext>
            </a:extLst>
          </p:cNvPr>
          <p:cNvSpPr>
            <a:spLocks noGrp="1"/>
          </p:cNvSpPr>
          <p:nvPr>
            <p:ph idx="1"/>
          </p:nvPr>
        </p:nvSpPr>
        <p:spPr>
          <a:xfrm>
            <a:off x="1097280" y="1845733"/>
            <a:ext cx="10834308" cy="4590577"/>
          </a:xfrm>
        </p:spPr>
        <p:txBody>
          <a:bodyPr>
            <a:normAutofit lnSpcReduction="10000"/>
          </a:bodyPr>
          <a:lstStyle/>
          <a:p>
            <a:pPr algn="l">
              <a:buFont typeface="+mj-lt"/>
              <a:buAutoNum type="arabicPeriod"/>
            </a:pPr>
            <a:r>
              <a:rPr lang="en-US" sz="2800" b="0" i="0" dirty="0">
                <a:solidFill>
                  <a:schemeClr val="tx1"/>
                </a:solidFill>
                <a:effectLst/>
                <a:latin typeface="-apple-system"/>
              </a:rPr>
              <a:t>The following is a list of 10 students ages:</a:t>
            </a:r>
          </a:p>
          <a:p>
            <a:pPr algn="l">
              <a:buFont typeface="+mj-lt"/>
              <a:buAutoNum type="arabicPeriod"/>
            </a:pPr>
            <a:endParaRPr lang="en-US" sz="2800" dirty="0">
              <a:solidFill>
                <a:schemeClr val="tx1"/>
              </a:solidFill>
              <a:latin typeface="-apple-system"/>
            </a:endParaRPr>
          </a:p>
          <a:p>
            <a:pPr algn="l">
              <a:buFont typeface="+mj-lt"/>
              <a:buAutoNum type="arabicPeriod"/>
            </a:pPr>
            <a:endParaRPr lang="en-US" sz="2800" b="0" i="0" dirty="0">
              <a:solidFill>
                <a:schemeClr val="tx1"/>
              </a:solidFill>
              <a:effectLst/>
              <a:latin typeface="-apple-system"/>
            </a:endParaRPr>
          </a:p>
          <a:p>
            <a:pPr algn="l">
              <a:buFont typeface="Arial" panose="020B0604020202020204" pitchFamily="34" charset="0"/>
              <a:buChar char="•"/>
            </a:pPr>
            <a:r>
              <a:rPr lang="en-US" sz="2400" b="0" i="0" dirty="0">
                <a:solidFill>
                  <a:schemeClr val="tx1"/>
                </a:solidFill>
                <a:effectLst/>
                <a:latin typeface="-apple-system"/>
              </a:rPr>
              <a:t> Sort the list and find the min and max age</a:t>
            </a:r>
          </a:p>
          <a:p>
            <a:pPr algn="l">
              <a:buFont typeface="Arial" panose="020B0604020202020204" pitchFamily="34" charset="0"/>
              <a:buChar char="•"/>
            </a:pPr>
            <a:r>
              <a:rPr lang="en-US" sz="2400" b="0" i="0" dirty="0">
                <a:solidFill>
                  <a:schemeClr val="tx1"/>
                </a:solidFill>
                <a:effectLst/>
                <a:latin typeface="-apple-system"/>
              </a:rPr>
              <a:t> Add the min age and the max age again to the list</a:t>
            </a:r>
          </a:p>
          <a:p>
            <a:pPr algn="l">
              <a:buFont typeface="Arial" panose="020B0604020202020204" pitchFamily="34" charset="0"/>
              <a:buChar char="•"/>
            </a:pPr>
            <a:r>
              <a:rPr lang="en-US" sz="2400" b="0" i="0" dirty="0">
                <a:solidFill>
                  <a:schemeClr val="tx1"/>
                </a:solidFill>
                <a:effectLst/>
                <a:latin typeface="-apple-system"/>
              </a:rPr>
              <a:t> Find the median age (one middle item or two middle items divided by two)</a:t>
            </a:r>
          </a:p>
          <a:p>
            <a:pPr algn="l">
              <a:buFont typeface="Arial" panose="020B0604020202020204" pitchFamily="34" charset="0"/>
              <a:buChar char="•"/>
            </a:pPr>
            <a:r>
              <a:rPr lang="en-US" sz="2400" b="0" i="0" dirty="0">
                <a:solidFill>
                  <a:schemeClr val="tx1"/>
                </a:solidFill>
                <a:effectLst/>
                <a:latin typeface="-apple-system"/>
              </a:rPr>
              <a:t> Find the average age (sum of all items divided by their number )</a:t>
            </a:r>
          </a:p>
          <a:p>
            <a:pPr algn="l">
              <a:buFont typeface="Arial" panose="020B0604020202020204" pitchFamily="34" charset="0"/>
              <a:buChar char="•"/>
            </a:pPr>
            <a:r>
              <a:rPr lang="en-US" sz="2400" b="0" i="0" dirty="0">
                <a:solidFill>
                  <a:schemeClr val="tx1"/>
                </a:solidFill>
                <a:effectLst/>
                <a:latin typeface="-apple-system"/>
              </a:rPr>
              <a:t> Find the range of the ages (max minus min)</a:t>
            </a:r>
          </a:p>
          <a:p>
            <a:pPr algn="l">
              <a:buFont typeface="Arial" panose="020B0604020202020204" pitchFamily="34" charset="0"/>
              <a:buChar char="•"/>
            </a:pPr>
            <a:r>
              <a:rPr lang="en-US" sz="2400" b="0" i="0" dirty="0">
                <a:solidFill>
                  <a:schemeClr val="tx1"/>
                </a:solidFill>
                <a:effectLst/>
                <a:latin typeface="-apple-system"/>
              </a:rPr>
              <a:t> Compare the value of (min - average) and (max - average), use </a:t>
            </a:r>
            <a:r>
              <a:rPr lang="en-US" sz="2400" b="0" i="1" dirty="0">
                <a:solidFill>
                  <a:schemeClr val="tx1"/>
                </a:solidFill>
                <a:effectLst/>
                <a:latin typeface="-apple-system"/>
              </a:rPr>
              <a:t>abs()</a:t>
            </a:r>
            <a:r>
              <a:rPr lang="en-US" sz="2400" b="0" i="0" dirty="0">
                <a:solidFill>
                  <a:schemeClr val="tx1"/>
                </a:solidFill>
                <a:effectLst/>
                <a:latin typeface="-apple-system"/>
              </a:rPr>
              <a:t> method</a:t>
            </a:r>
          </a:p>
          <a:p>
            <a:pPr marL="0" indent="0" algn="l">
              <a:buNone/>
            </a:pPr>
            <a:endParaRPr lang="en-US" sz="2800" b="0" i="0" dirty="0">
              <a:solidFill>
                <a:schemeClr val="tx1"/>
              </a:solidFill>
              <a:effectLst/>
              <a:latin typeface="-apple-system"/>
            </a:endParaRPr>
          </a:p>
        </p:txBody>
      </p:sp>
      <p:pic>
        <p:nvPicPr>
          <p:cNvPr id="5" name="Picture 4">
            <a:extLst>
              <a:ext uri="{FF2B5EF4-FFF2-40B4-BE49-F238E27FC236}">
                <a16:creationId xmlns:a16="http://schemas.microsoft.com/office/drawing/2014/main" id="{08D56CC9-3641-4C19-8DE4-02CF25EFDC8A}"/>
              </a:ext>
            </a:extLst>
          </p:cNvPr>
          <p:cNvPicPr>
            <a:picLocks noChangeAspect="1"/>
          </p:cNvPicPr>
          <p:nvPr/>
        </p:nvPicPr>
        <p:blipFill>
          <a:blip r:embed="rId2"/>
          <a:stretch>
            <a:fillRect/>
          </a:stretch>
        </p:blipFill>
        <p:spPr>
          <a:xfrm>
            <a:off x="1445238" y="2469700"/>
            <a:ext cx="6189558" cy="803495"/>
          </a:xfrm>
          <a:prstGeom prst="rect">
            <a:avLst/>
          </a:prstGeom>
        </p:spPr>
      </p:pic>
    </p:spTree>
    <p:extLst>
      <p:ext uri="{BB962C8B-B14F-4D97-AF65-F5344CB8AC3E}">
        <p14:creationId xmlns:p14="http://schemas.microsoft.com/office/powerpoint/2010/main" val="286536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C93-92AE-4EE2-8580-B1902DB1692F}"/>
              </a:ext>
            </a:extLst>
          </p:cNvPr>
          <p:cNvSpPr>
            <a:spLocks noGrp="1"/>
          </p:cNvSpPr>
          <p:nvPr>
            <p:ph type="title"/>
          </p:nvPr>
        </p:nvSpPr>
        <p:spPr/>
        <p:txBody>
          <a:bodyPr/>
          <a:lstStyle/>
          <a:p>
            <a:r>
              <a:rPr lang="en-US" b="1" dirty="0">
                <a:latin typeface="-apple-system"/>
              </a:rPr>
              <a:t>Task:</a:t>
            </a:r>
          </a:p>
        </p:txBody>
      </p:sp>
      <p:sp>
        <p:nvSpPr>
          <p:cNvPr id="3" name="Content Placeholder 2">
            <a:extLst>
              <a:ext uri="{FF2B5EF4-FFF2-40B4-BE49-F238E27FC236}">
                <a16:creationId xmlns:a16="http://schemas.microsoft.com/office/drawing/2014/main" id="{1A94B6F6-E747-4310-958A-D756CADBB2E4}"/>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 </a:t>
            </a:r>
          </a:p>
        </p:txBody>
      </p:sp>
      <p:pic>
        <p:nvPicPr>
          <p:cNvPr id="5" name="Picture 4">
            <a:extLst>
              <a:ext uri="{FF2B5EF4-FFF2-40B4-BE49-F238E27FC236}">
                <a16:creationId xmlns:a16="http://schemas.microsoft.com/office/drawing/2014/main" id="{868EF2CB-A660-497B-B3C5-5577EFE068EA}"/>
              </a:ext>
            </a:extLst>
          </p:cNvPr>
          <p:cNvPicPr>
            <a:picLocks noChangeAspect="1"/>
          </p:cNvPicPr>
          <p:nvPr/>
        </p:nvPicPr>
        <p:blipFill>
          <a:blip r:embed="rId2"/>
          <a:stretch>
            <a:fillRect/>
          </a:stretch>
        </p:blipFill>
        <p:spPr>
          <a:xfrm>
            <a:off x="1635166" y="1845734"/>
            <a:ext cx="5899169" cy="1012876"/>
          </a:xfrm>
          <a:prstGeom prst="rect">
            <a:avLst/>
          </a:prstGeom>
        </p:spPr>
      </p:pic>
      <p:pic>
        <p:nvPicPr>
          <p:cNvPr id="11" name="Picture 10">
            <a:extLst>
              <a:ext uri="{FF2B5EF4-FFF2-40B4-BE49-F238E27FC236}">
                <a16:creationId xmlns:a16="http://schemas.microsoft.com/office/drawing/2014/main" id="{8ACBAB73-60D9-416B-BA43-9E8B721D3182}"/>
              </a:ext>
            </a:extLst>
          </p:cNvPr>
          <p:cNvPicPr>
            <a:picLocks noChangeAspect="1"/>
          </p:cNvPicPr>
          <p:nvPr/>
        </p:nvPicPr>
        <p:blipFill>
          <a:blip r:embed="rId3"/>
          <a:stretch>
            <a:fillRect/>
          </a:stretch>
        </p:blipFill>
        <p:spPr>
          <a:xfrm>
            <a:off x="1635165" y="4207336"/>
            <a:ext cx="5537991" cy="1210490"/>
          </a:xfrm>
          <a:prstGeom prst="rect">
            <a:avLst/>
          </a:prstGeom>
        </p:spPr>
      </p:pic>
      <p:pic>
        <p:nvPicPr>
          <p:cNvPr id="13" name="Picture 12">
            <a:extLst>
              <a:ext uri="{FF2B5EF4-FFF2-40B4-BE49-F238E27FC236}">
                <a16:creationId xmlns:a16="http://schemas.microsoft.com/office/drawing/2014/main" id="{C90DBEDF-4A41-4106-8ECA-A76D16B0EA9B}"/>
              </a:ext>
            </a:extLst>
          </p:cNvPr>
          <p:cNvPicPr>
            <a:picLocks noChangeAspect="1"/>
          </p:cNvPicPr>
          <p:nvPr/>
        </p:nvPicPr>
        <p:blipFill>
          <a:blip r:embed="rId4"/>
          <a:stretch>
            <a:fillRect/>
          </a:stretch>
        </p:blipFill>
        <p:spPr>
          <a:xfrm>
            <a:off x="1635165" y="2881575"/>
            <a:ext cx="4533727" cy="1302796"/>
          </a:xfrm>
          <a:prstGeom prst="rect">
            <a:avLst/>
          </a:prstGeom>
        </p:spPr>
      </p:pic>
      <p:pic>
        <p:nvPicPr>
          <p:cNvPr id="15" name="Picture 14">
            <a:extLst>
              <a:ext uri="{FF2B5EF4-FFF2-40B4-BE49-F238E27FC236}">
                <a16:creationId xmlns:a16="http://schemas.microsoft.com/office/drawing/2014/main" id="{383C4DAD-C40E-4098-9983-CCCBC9227606}"/>
              </a:ext>
            </a:extLst>
          </p:cNvPr>
          <p:cNvPicPr>
            <a:picLocks noChangeAspect="1"/>
          </p:cNvPicPr>
          <p:nvPr/>
        </p:nvPicPr>
        <p:blipFill>
          <a:blip r:embed="rId5"/>
          <a:stretch>
            <a:fillRect/>
          </a:stretch>
        </p:blipFill>
        <p:spPr>
          <a:xfrm>
            <a:off x="1635165" y="5440791"/>
            <a:ext cx="3771336" cy="1099338"/>
          </a:xfrm>
          <a:prstGeom prst="rect">
            <a:avLst/>
          </a:prstGeom>
        </p:spPr>
      </p:pic>
    </p:spTree>
    <p:extLst>
      <p:ext uri="{BB962C8B-B14F-4D97-AF65-F5344CB8AC3E}">
        <p14:creationId xmlns:p14="http://schemas.microsoft.com/office/powerpoint/2010/main" val="374018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97BA-9751-44B4-AC15-80DB039EFCE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9CFFEE7-EAF7-4E47-9445-5C8DBCB70FD8}"/>
              </a:ext>
            </a:extLst>
          </p:cNvPr>
          <p:cNvSpPr>
            <a:spLocks noGrp="1"/>
          </p:cNvSpPr>
          <p:nvPr>
            <p:ph idx="1"/>
          </p:nvPr>
        </p:nvSpPr>
        <p:spPr>
          <a:xfrm>
            <a:off x="1097280" y="204186"/>
            <a:ext cx="10058400" cy="5664908"/>
          </a:xfrm>
        </p:spPr>
        <p:txBody>
          <a:bodyPr>
            <a:normAutofit fontScale="92500" lnSpcReduction="10000"/>
          </a:bodyPr>
          <a:lstStyle/>
          <a:p>
            <a:r>
              <a:rPr lang="en-US" b="0" i="0" dirty="0">
                <a:solidFill>
                  <a:schemeClr val="tx1"/>
                </a:solidFill>
                <a:effectLst/>
                <a:latin typeface="-apple-system"/>
              </a:rPr>
              <a:t>Lists with initial values. We use </a:t>
            </a:r>
            <a:r>
              <a:rPr lang="en-US" b="0" i="1" dirty="0" err="1">
                <a:solidFill>
                  <a:schemeClr val="tx1"/>
                </a:solidFill>
                <a:effectLst/>
                <a:latin typeface="-apple-system"/>
              </a:rPr>
              <a:t>len</a:t>
            </a:r>
            <a:r>
              <a:rPr lang="en-US" b="0" i="1" dirty="0">
                <a:solidFill>
                  <a:schemeClr val="tx1"/>
                </a:solidFill>
                <a:effectLst/>
                <a:latin typeface="-apple-system"/>
              </a:rPr>
              <a:t>()</a:t>
            </a:r>
            <a:r>
              <a:rPr lang="en-US" b="0" i="0" dirty="0">
                <a:solidFill>
                  <a:schemeClr val="tx1"/>
                </a:solidFill>
                <a:effectLst/>
                <a:latin typeface="-apple-system"/>
              </a:rPr>
              <a:t> to find the length of a list.</a:t>
            </a: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r>
              <a:rPr lang="en-US" dirty="0">
                <a:solidFill>
                  <a:schemeClr val="tx1"/>
                </a:solidFill>
                <a:latin typeface="-apple-system"/>
              </a:rPr>
              <a:t>Find Outputs for the given example.</a:t>
            </a:r>
          </a:p>
        </p:txBody>
      </p:sp>
      <p:pic>
        <p:nvPicPr>
          <p:cNvPr id="5" name="Picture 4">
            <a:extLst>
              <a:ext uri="{FF2B5EF4-FFF2-40B4-BE49-F238E27FC236}">
                <a16:creationId xmlns:a16="http://schemas.microsoft.com/office/drawing/2014/main" id="{65394A37-37F6-4745-8EC2-CD1D7EB8C135}"/>
              </a:ext>
            </a:extLst>
          </p:cNvPr>
          <p:cNvPicPr>
            <a:picLocks noChangeAspect="1"/>
          </p:cNvPicPr>
          <p:nvPr/>
        </p:nvPicPr>
        <p:blipFill>
          <a:blip r:embed="rId2"/>
          <a:stretch>
            <a:fillRect/>
          </a:stretch>
        </p:blipFill>
        <p:spPr>
          <a:xfrm>
            <a:off x="1036320" y="892682"/>
            <a:ext cx="10807318" cy="4442797"/>
          </a:xfrm>
          <a:prstGeom prst="rect">
            <a:avLst/>
          </a:prstGeom>
        </p:spPr>
      </p:pic>
    </p:spTree>
    <p:extLst>
      <p:ext uri="{BB962C8B-B14F-4D97-AF65-F5344CB8AC3E}">
        <p14:creationId xmlns:p14="http://schemas.microsoft.com/office/powerpoint/2010/main" val="297165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8DCB-47AC-408C-A21C-879C6E5A10C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BA2E566-478D-44FA-A8A2-7AB4CF45E71A}"/>
              </a:ext>
            </a:extLst>
          </p:cNvPr>
          <p:cNvSpPr>
            <a:spLocks noGrp="1"/>
          </p:cNvSpPr>
          <p:nvPr>
            <p:ph idx="1"/>
          </p:nvPr>
        </p:nvSpPr>
        <p:spPr>
          <a:xfrm>
            <a:off x="1097280" y="286603"/>
            <a:ext cx="10058400" cy="5582491"/>
          </a:xfrm>
        </p:spPr>
        <p:txBody>
          <a:bodyPr/>
          <a:lstStyle/>
          <a:p>
            <a:endParaRPr lang="en-US" b="0" i="0" dirty="0">
              <a:solidFill>
                <a:schemeClr val="tx1"/>
              </a:solidFill>
              <a:effectLst/>
              <a:latin typeface="-apple-system"/>
            </a:endParaRPr>
          </a:p>
          <a:p>
            <a:r>
              <a:rPr lang="en-US" b="0" i="0" dirty="0">
                <a:solidFill>
                  <a:schemeClr val="tx1"/>
                </a:solidFill>
                <a:effectLst/>
                <a:latin typeface="-apple-system"/>
              </a:rPr>
              <a:t>Lists can have items of different data types</a:t>
            </a:r>
          </a:p>
          <a:p>
            <a:endParaRPr lang="en-US" dirty="0">
              <a:solidFill>
                <a:schemeClr val="tx1"/>
              </a:solidFill>
              <a:latin typeface="-apple-system"/>
            </a:endParaRPr>
          </a:p>
          <a:p>
            <a:endParaRPr lang="en-US" b="0" i="0" dirty="0">
              <a:solidFill>
                <a:schemeClr val="tx1"/>
              </a:solidFill>
              <a:effectLst/>
              <a:latin typeface="-apple-system"/>
            </a:endParaRPr>
          </a:p>
          <a:p>
            <a:pPr marL="0" indent="0">
              <a:buNone/>
            </a:pPr>
            <a:r>
              <a:rPr lang="en-US" b="1" i="0" u="sng" dirty="0">
                <a:solidFill>
                  <a:schemeClr val="tx1"/>
                </a:solidFill>
                <a:effectLst/>
                <a:latin typeface="-apple-system"/>
              </a:rPr>
              <a:t>Accessing List Items Using Positive Indexing:</a:t>
            </a:r>
          </a:p>
          <a:p>
            <a:pPr>
              <a:buFont typeface="Arial" panose="020B0604020202020204" pitchFamily="34" charset="0"/>
              <a:buChar char="•"/>
            </a:pPr>
            <a:r>
              <a:rPr lang="en-US" b="0" i="0" dirty="0">
                <a:solidFill>
                  <a:schemeClr val="tx1"/>
                </a:solidFill>
                <a:effectLst/>
                <a:latin typeface="-apple-system"/>
              </a:rPr>
              <a:t> We access each item in a list using their index. A list index starts from 0. The picture below shows clearly where the index starts </a:t>
            </a:r>
          </a:p>
          <a:p>
            <a:pPr>
              <a:buFont typeface="Arial" panose="020B0604020202020204" pitchFamily="34" charset="0"/>
              <a:buChar char="•"/>
            </a:pPr>
            <a:endParaRPr lang="en-US" b="0" i="0" dirty="0">
              <a:solidFill>
                <a:schemeClr val="tx1"/>
              </a:solidFill>
              <a:effectLst/>
              <a:latin typeface="-apple-system"/>
            </a:endParaRPr>
          </a:p>
          <a:p>
            <a:endParaRPr lang="en-US" dirty="0">
              <a:solidFill>
                <a:schemeClr val="tx1"/>
              </a:solidFill>
            </a:endParaRPr>
          </a:p>
        </p:txBody>
      </p:sp>
      <p:pic>
        <p:nvPicPr>
          <p:cNvPr id="5" name="Picture 4">
            <a:extLst>
              <a:ext uri="{FF2B5EF4-FFF2-40B4-BE49-F238E27FC236}">
                <a16:creationId xmlns:a16="http://schemas.microsoft.com/office/drawing/2014/main" id="{A1DCE751-ADF6-49F5-B3C3-327B0FE48A29}"/>
              </a:ext>
            </a:extLst>
          </p:cNvPr>
          <p:cNvPicPr>
            <a:picLocks noChangeAspect="1"/>
          </p:cNvPicPr>
          <p:nvPr/>
        </p:nvPicPr>
        <p:blipFill>
          <a:blip r:embed="rId2"/>
          <a:stretch>
            <a:fillRect/>
          </a:stretch>
        </p:blipFill>
        <p:spPr>
          <a:xfrm>
            <a:off x="1097280" y="1123956"/>
            <a:ext cx="10625421" cy="805860"/>
          </a:xfrm>
          <a:prstGeom prst="rect">
            <a:avLst/>
          </a:prstGeom>
        </p:spPr>
      </p:pic>
      <p:pic>
        <p:nvPicPr>
          <p:cNvPr id="6" name="Picture 5">
            <a:extLst>
              <a:ext uri="{FF2B5EF4-FFF2-40B4-BE49-F238E27FC236}">
                <a16:creationId xmlns:a16="http://schemas.microsoft.com/office/drawing/2014/main" id="{485ED4B8-028A-4907-A7DE-EC92B2FE3644}"/>
              </a:ext>
            </a:extLst>
          </p:cNvPr>
          <p:cNvPicPr>
            <a:picLocks noChangeAspect="1"/>
          </p:cNvPicPr>
          <p:nvPr/>
        </p:nvPicPr>
        <p:blipFill>
          <a:blip r:embed="rId3"/>
          <a:stretch>
            <a:fillRect/>
          </a:stretch>
        </p:blipFill>
        <p:spPr>
          <a:xfrm>
            <a:off x="3053919" y="3077848"/>
            <a:ext cx="5436878" cy="1305597"/>
          </a:xfrm>
          <a:prstGeom prst="rect">
            <a:avLst/>
          </a:prstGeom>
        </p:spPr>
      </p:pic>
      <p:pic>
        <p:nvPicPr>
          <p:cNvPr id="12" name="Picture 11">
            <a:extLst>
              <a:ext uri="{FF2B5EF4-FFF2-40B4-BE49-F238E27FC236}">
                <a16:creationId xmlns:a16="http://schemas.microsoft.com/office/drawing/2014/main" id="{EFF5E14E-57C0-410D-8D66-6BB59A918803}"/>
              </a:ext>
            </a:extLst>
          </p:cNvPr>
          <p:cNvPicPr>
            <a:picLocks noChangeAspect="1"/>
          </p:cNvPicPr>
          <p:nvPr/>
        </p:nvPicPr>
        <p:blipFill>
          <a:blip r:embed="rId4"/>
          <a:stretch>
            <a:fillRect/>
          </a:stretch>
        </p:blipFill>
        <p:spPr>
          <a:xfrm>
            <a:off x="2681056" y="3891318"/>
            <a:ext cx="6977849" cy="2715756"/>
          </a:xfrm>
          <a:prstGeom prst="rect">
            <a:avLst/>
          </a:prstGeom>
        </p:spPr>
      </p:pic>
    </p:spTree>
    <p:extLst>
      <p:ext uri="{BB962C8B-B14F-4D97-AF65-F5344CB8AC3E}">
        <p14:creationId xmlns:p14="http://schemas.microsoft.com/office/powerpoint/2010/main" val="363055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98B-E034-4770-879D-15973E31A277}"/>
              </a:ext>
            </a:extLst>
          </p:cNvPr>
          <p:cNvSpPr>
            <a:spLocks noGrp="1"/>
          </p:cNvSpPr>
          <p:nvPr>
            <p:ph type="title"/>
          </p:nvPr>
        </p:nvSpPr>
        <p:spPr/>
        <p:txBody>
          <a:bodyPr/>
          <a:lstStyle/>
          <a:p>
            <a:pPr algn="l"/>
            <a:r>
              <a:rPr lang="en-US" b="1" i="0" dirty="0">
                <a:solidFill>
                  <a:schemeClr val="tx1"/>
                </a:solidFill>
                <a:effectLst/>
                <a:latin typeface="-apple-system"/>
              </a:rPr>
              <a:t>Accessing List Items Using Negative Indexing</a:t>
            </a:r>
          </a:p>
        </p:txBody>
      </p:sp>
      <p:sp>
        <p:nvSpPr>
          <p:cNvPr id="3" name="Content Placeholder 2">
            <a:extLst>
              <a:ext uri="{FF2B5EF4-FFF2-40B4-BE49-F238E27FC236}">
                <a16:creationId xmlns:a16="http://schemas.microsoft.com/office/drawing/2014/main" id="{D52D1631-7DDB-4D14-92DA-71DAE61327F6}"/>
              </a:ext>
            </a:extLst>
          </p:cNvPr>
          <p:cNvSpPr>
            <a:spLocks noGrp="1"/>
          </p:cNvSpPr>
          <p:nvPr>
            <p:ph idx="1"/>
          </p:nvPr>
        </p:nvSpPr>
        <p:spPr/>
        <p:txBody>
          <a:bodyPr/>
          <a:lstStyle/>
          <a:p>
            <a:r>
              <a:rPr lang="en-US" b="0" i="0" dirty="0">
                <a:solidFill>
                  <a:schemeClr val="tx1"/>
                </a:solidFill>
                <a:effectLst/>
                <a:latin typeface="-apple-system"/>
              </a:rPr>
              <a:t>Negative indexing means beginning from the end, -1 refers to the last item, -2 refers to the second last item.</a:t>
            </a:r>
            <a:endParaRPr lang="en-US" dirty="0">
              <a:solidFill>
                <a:schemeClr val="tx1"/>
              </a:solidFill>
            </a:endParaRPr>
          </a:p>
        </p:txBody>
      </p:sp>
      <p:pic>
        <p:nvPicPr>
          <p:cNvPr id="4" name="Picture 3">
            <a:extLst>
              <a:ext uri="{FF2B5EF4-FFF2-40B4-BE49-F238E27FC236}">
                <a16:creationId xmlns:a16="http://schemas.microsoft.com/office/drawing/2014/main" id="{DEF6C43B-AB3A-457D-9479-503882AC8089}"/>
              </a:ext>
            </a:extLst>
          </p:cNvPr>
          <p:cNvPicPr>
            <a:picLocks noChangeAspect="1"/>
          </p:cNvPicPr>
          <p:nvPr/>
        </p:nvPicPr>
        <p:blipFill>
          <a:blip r:embed="rId2"/>
          <a:stretch>
            <a:fillRect/>
          </a:stretch>
        </p:blipFill>
        <p:spPr>
          <a:xfrm>
            <a:off x="3281362" y="2331775"/>
            <a:ext cx="5702840" cy="1215834"/>
          </a:xfrm>
          <a:prstGeom prst="rect">
            <a:avLst/>
          </a:prstGeom>
        </p:spPr>
      </p:pic>
      <p:pic>
        <p:nvPicPr>
          <p:cNvPr id="6" name="Picture 5">
            <a:extLst>
              <a:ext uri="{FF2B5EF4-FFF2-40B4-BE49-F238E27FC236}">
                <a16:creationId xmlns:a16="http://schemas.microsoft.com/office/drawing/2014/main" id="{7CD72395-A431-476C-ACB4-437439E0FAFF}"/>
              </a:ext>
            </a:extLst>
          </p:cNvPr>
          <p:cNvPicPr>
            <a:picLocks noChangeAspect="1"/>
          </p:cNvPicPr>
          <p:nvPr/>
        </p:nvPicPr>
        <p:blipFill>
          <a:blip r:embed="rId3"/>
          <a:stretch>
            <a:fillRect/>
          </a:stretch>
        </p:blipFill>
        <p:spPr>
          <a:xfrm>
            <a:off x="2459492" y="3429000"/>
            <a:ext cx="7723195" cy="2916047"/>
          </a:xfrm>
          <a:prstGeom prst="rect">
            <a:avLst/>
          </a:prstGeom>
        </p:spPr>
      </p:pic>
    </p:spTree>
    <p:extLst>
      <p:ext uri="{BB962C8B-B14F-4D97-AF65-F5344CB8AC3E}">
        <p14:creationId xmlns:p14="http://schemas.microsoft.com/office/powerpoint/2010/main" val="114675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7D-21F6-4BFF-AC5A-886ED696A054}"/>
              </a:ext>
            </a:extLst>
          </p:cNvPr>
          <p:cNvSpPr>
            <a:spLocks noGrp="1"/>
          </p:cNvSpPr>
          <p:nvPr>
            <p:ph type="title"/>
          </p:nvPr>
        </p:nvSpPr>
        <p:spPr/>
        <p:txBody>
          <a:bodyPr/>
          <a:lstStyle/>
          <a:p>
            <a:r>
              <a:rPr lang="en-US" b="1" i="0" dirty="0">
                <a:solidFill>
                  <a:schemeClr val="tx1"/>
                </a:solidFill>
                <a:effectLst/>
                <a:latin typeface="-apple-system"/>
              </a:rPr>
              <a:t>Unpacking List Items</a:t>
            </a:r>
            <a:endParaRPr lang="en-US" dirty="0">
              <a:solidFill>
                <a:schemeClr val="tx1"/>
              </a:solidFill>
            </a:endParaRPr>
          </a:p>
        </p:txBody>
      </p:sp>
      <p:sp>
        <p:nvSpPr>
          <p:cNvPr id="3" name="Content Placeholder 2">
            <a:extLst>
              <a:ext uri="{FF2B5EF4-FFF2-40B4-BE49-F238E27FC236}">
                <a16:creationId xmlns:a16="http://schemas.microsoft.com/office/drawing/2014/main" id="{FC6B2068-5406-42BD-95E3-DF0FFF38FB5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094282A-9DF8-494E-AF6F-F65CD82ABBF2}"/>
              </a:ext>
            </a:extLst>
          </p:cNvPr>
          <p:cNvPicPr>
            <a:picLocks noChangeAspect="1"/>
          </p:cNvPicPr>
          <p:nvPr/>
        </p:nvPicPr>
        <p:blipFill>
          <a:blip r:embed="rId2"/>
          <a:stretch>
            <a:fillRect/>
          </a:stretch>
        </p:blipFill>
        <p:spPr>
          <a:xfrm>
            <a:off x="1097280" y="1845733"/>
            <a:ext cx="6333330" cy="2374999"/>
          </a:xfrm>
          <a:prstGeom prst="rect">
            <a:avLst/>
          </a:prstGeom>
        </p:spPr>
      </p:pic>
    </p:spTree>
    <p:extLst>
      <p:ext uri="{BB962C8B-B14F-4D97-AF65-F5344CB8AC3E}">
        <p14:creationId xmlns:p14="http://schemas.microsoft.com/office/powerpoint/2010/main" val="130477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8849-B614-4B49-AD71-9E4B6BBAFC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58476-F946-4A81-A739-987FB65701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1D6D68-BFED-497F-875A-954E6BA826C7}"/>
              </a:ext>
            </a:extLst>
          </p:cNvPr>
          <p:cNvPicPr>
            <a:picLocks noChangeAspect="1"/>
          </p:cNvPicPr>
          <p:nvPr/>
        </p:nvPicPr>
        <p:blipFill>
          <a:blip r:embed="rId2"/>
          <a:stretch>
            <a:fillRect/>
          </a:stretch>
        </p:blipFill>
        <p:spPr>
          <a:xfrm>
            <a:off x="561271" y="124287"/>
            <a:ext cx="10855411" cy="6256721"/>
          </a:xfrm>
          <a:prstGeom prst="rect">
            <a:avLst/>
          </a:prstGeom>
        </p:spPr>
      </p:pic>
    </p:spTree>
    <p:extLst>
      <p:ext uri="{BB962C8B-B14F-4D97-AF65-F5344CB8AC3E}">
        <p14:creationId xmlns:p14="http://schemas.microsoft.com/office/powerpoint/2010/main" val="2428621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1322</TotalTime>
  <Words>1233</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Calibri Light</vt:lpstr>
      <vt:lpstr>Retrospect</vt:lpstr>
      <vt:lpstr>Lists</vt:lpstr>
      <vt:lpstr>Lists</vt:lpstr>
      <vt:lpstr>How to Create a List</vt:lpstr>
      <vt:lpstr>Task:</vt:lpstr>
      <vt:lpstr> </vt:lpstr>
      <vt:lpstr> </vt:lpstr>
      <vt:lpstr>Accessing List Items Using Negative Indexing</vt:lpstr>
      <vt:lpstr>Unpacking List Items</vt:lpstr>
      <vt:lpstr>PowerPoint Presentation</vt:lpstr>
      <vt:lpstr>Slicing Items from a List</vt:lpstr>
      <vt:lpstr> </vt:lpstr>
      <vt:lpstr>Modifying Lists</vt:lpstr>
      <vt:lpstr>Checking Items in a List</vt:lpstr>
      <vt:lpstr>Adding Items to a List</vt:lpstr>
      <vt:lpstr>Inserting Items into a List</vt:lpstr>
      <vt:lpstr>Removing Items from a List</vt:lpstr>
      <vt:lpstr>Removing Items Using Pop</vt:lpstr>
      <vt:lpstr>Removing Items Using Del</vt:lpstr>
      <vt:lpstr>Clearing List Items</vt:lpstr>
      <vt:lpstr>Copying a List</vt:lpstr>
      <vt:lpstr>Joining Lists</vt:lpstr>
      <vt:lpstr> </vt:lpstr>
      <vt:lpstr>Counting Items in a List</vt:lpstr>
      <vt:lpstr>Finding Index of an Item</vt:lpstr>
      <vt:lpstr>Reversing a List</vt:lpstr>
      <vt:lpstr>Sorting List Items</vt:lpstr>
      <vt:lpstr> </vt:lpstr>
      <vt:lpstr>Exercises: Day 5</vt:lpstr>
      <vt:lpstr> </vt:lpstr>
      <vt:lpstr> </vt:lpstr>
      <vt:lpstr> </vt:lpstr>
      <vt:lpstr>Exercises: Level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dc:title>
  <dc:creator>Harshendra Vobbilisetty</dc:creator>
  <cp:lastModifiedBy>Harshendra Vobbilisetty</cp:lastModifiedBy>
  <cp:revision>23</cp:revision>
  <dcterms:created xsi:type="dcterms:W3CDTF">2022-08-02T09:14:59Z</dcterms:created>
  <dcterms:modified xsi:type="dcterms:W3CDTF">2022-08-05T16:11:30Z</dcterms:modified>
</cp:coreProperties>
</file>