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E31D-82E9-4C34-9662-C593A6E06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D92CF-48BD-48AC-84F5-7127E683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347D-F5D0-4682-8EA9-B098B859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F1C4-ED9B-42A1-AC9A-338313EB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AE50-B566-4AEF-B90B-1E1B0DD8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AA7C-D586-455B-9EE6-C94A382D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7BC33-10CA-417A-9A6E-8073A377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6DBE-694D-4396-8D2E-2E881119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962D-0112-4DA9-B9FC-347539E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1053E-9C3B-4B06-8967-F4436A70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707AE-4FF2-49AB-9220-A12A6F22B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CB1A2-D3B9-4669-B1B5-4B9AF09D1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AFE1-0EE2-4755-99FC-2B5D0B79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1F20-C5D2-4780-96C3-F8CDC3F9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859C-A652-4F20-8CDB-72543FFA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4DBA-729B-4D1A-AC85-BC9ED32A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83A6-1B04-4257-87E3-D3E094130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4575-3A23-4D22-81F7-9B3D4FB2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F7AD-F98E-41A2-BE59-66061B6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0173-3EEB-4E23-8FAF-16B967ED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4A5F-CFDC-43F7-9377-E7BB0DE4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FCE5-9F70-404A-ACEB-80A96A80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7ED9-B415-4506-B719-1F9C27D4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29BE-A36B-4D68-9D51-0EB66A7D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F05B-5145-45B5-877A-DF890A99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7B7A-5A48-4C6B-AC09-91E9AAF9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B35C-AD03-46F1-A49D-41129B47E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76896-1F56-4F61-BD3E-3D17F533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892A2-A47F-4FFA-B2A0-A808B006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38F2F-1834-4138-BCAA-5CBBE489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DCB4F-3EDE-438C-964D-5FFAF7B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86B0-FA65-4722-B5FE-5E56ECB3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F9A74-E4E4-4320-BAB7-DA3B8CCBA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C45B1-DAD7-4264-A109-9B5CCDAA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4608-FB00-4A11-8128-8218DB0EF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16812-AAA6-43F6-9AC7-6B96AFD8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9124F-16D5-47DD-B196-D7E65FBD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03650-EFDD-41AB-8230-97942F4E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9C726-103A-459A-8E04-ADABF427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794-BA5A-4EB4-91FB-AACC3525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578EC-0F19-4E22-B320-2ECA95B0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B2EBD-3C61-4CF5-8D90-7D5685F9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22CB-BF0D-4CFE-BC29-A5B62963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A6BE9-AE90-4C34-AB57-57F2D6CA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270D-2F92-43A0-9855-544417ED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47AF-5E32-4720-9DEF-0E60C61F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1BD-58F8-40C8-9BA5-3297CB76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7170-9E4D-4FED-8902-368342F3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16EC3-0AD9-4CD3-A98F-42DD2BDBD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C5892-2F76-4669-9201-75480B61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D14B-CDD2-463C-AEAF-3F4322E8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E27DF-09B6-4D30-AF5A-407724B6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DAB4-0B0E-48EE-8642-FCA47E11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904E4-C56B-4240-AC39-CD417543E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778A7-54E7-4F63-A97E-D09D946F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D7E0D-B338-4D15-99AC-599D4DAE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4FAA-F166-4A9F-8B4B-D318C93C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C1F23-2FB5-4B90-8AD3-0A2A332C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77A67-4A48-4BD1-B45C-CCE8658F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00EAF-0D4C-409E-B3CA-93E76BD3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3F63-7C31-4CDE-80D5-82C7A318D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F331-1D97-4F0C-A286-E045789F5736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E082-A2A7-46BD-A188-E8E9B4994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9B9F-61A7-4FAE-A9BB-0E02E364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0A91-672C-4CBF-B668-38A015BD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7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4657-44FC-4C36-822A-C9FE099A8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B054-407B-471C-AF4C-0EF418970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37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E18B-655C-4E41-8084-602B738F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51F3-1D2D-4D96-9853-CC09498AF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2032"/>
            <a:ext cx="11128899" cy="635070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r>
              <a:rPr lang="en-US" sz="3600" b="1" i="0" dirty="0">
                <a:effectLst/>
                <a:latin typeface="-apple-system"/>
              </a:rPr>
              <a:t>Deleting a Set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If we want to delete the set itself we use </a:t>
            </a:r>
            <a:r>
              <a:rPr lang="en-US" b="0" i="1" dirty="0">
                <a:effectLst/>
                <a:latin typeface="-apple-system"/>
              </a:rPr>
              <a:t>del</a:t>
            </a:r>
            <a:r>
              <a:rPr lang="en-US" b="0" i="0" dirty="0">
                <a:effectLst/>
                <a:latin typeface="-apple-system"/>
              </a:rPr>
              <a:t> operator.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US" dirty="0"/>
            </a:b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A9D73-DCFE-44BA-8AED-60E57EFC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3" y="815956"/>
            <a:ext cx="6327320" cy="1241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F93E5-9C25-41FF-8DE8-6973A746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33" y="3428999"/>
            <a:ext cx="5901192" cy="1335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46718-541D-4D3A-9FE6-8D25241F5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33" y="5491807"/>
            <a:ext cx="6674362" cy="124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9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38F7-D979-47FE-AA33-8BF54BE7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042"/>
            <a:ext cx="10515600" cy="13760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Converting List to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A0D1-471D-444D-AB14-EA55DE75B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97"/>
            <a:ext cx="11253186" cy="5910309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We can convert list to set and set to list. Converting list to set removes duplicates and only unique items will be reserved.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2C9A6-922E-4F28-9D39-418B7EFE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947"/>
            <a:ext cx="12192000" cy="1293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50E55-24AA-4A61-8851-9C7ADD00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9584"/>
            <a:ext cx="8909482" cy="11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7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DC31-8E61-4D70-B7FA-744B9802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Joining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FC0F-9836-4670-ACCB-87A8C647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We can join two sets using the </a:t>
            </a:r>
            <a:r>
              <a:rPr lang="en-US" b="0" i="1" dirty="0">
                <a:effectLst/>
                <a:latin typeface="-apple-system"/>
              </a:rPr>
              <a:t>union()</a:t>
            </a:r>
            <a:r>
              <a:rPr lang="en-US" b="0" i="0" dirty="0">
                <a:effectLst/>
                <a:latin typeface="-apple-system"/>
              </a:rPr>
              <a:t> or </a:t>
            </a:r>
            <a:r>
              <a:rPr lang="en-US" b="0" i="1" dirty="0">
                <a:effectLst/>
                <a:latin typeface="-apple-system"/>
              </a:rPr>
              <a:t>update()</a:t>
            </a:r>
            <a:r>
              <a:rPr lang="en-US" b="0" i="0" dirty="0">
                <a:effectLst/>
                <a:latin typeface="-apple-system"/>
              </a:rPr>
              <a:t> method.</a:t>
            </a:r>
          </a:p>
          <a:p>
            <a:r>
              <a:rPr lang="en-US" b="0" i="0" dirty="0">
                <a:effectLst/>
                <a:latin typeface="-apple-system"/>
              </a:rPr>
              <a:t>Union This method returns a new set</a:t>
            </a:r>
          </a:p>
          <a:p>
            <a:endParaRPr lang="en-US" dirty="0">
              <a:latin typeface="-apple-system"/>
            </a:endParaRPr>
          </a:p>
          <a:p>
            <a:endParaRPr lang="en-US" b="0" i="0" dirty="0">
              <a:effectLst/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7B529-0BEE-41A0-B69B-9787E62D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7" y="2930866"/>
            <a:ext cx="7741972" cy="1889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A478D-DF4F-4753-AF2A-39B559FE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2" y="5382775"/>
            <a:ext cx="11892378" cy="12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6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A5D4-5DDF-4D0D-A122-C4C39CF4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78CB-409D-4B36-95A2-8F2DA977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4" y="9000"/>
            <a:ext cx="11128899" cy="64838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Update This method inserts a set into a given set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Finding Intersection Items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Intersection returns a set of items which are in both the sets. See the example</a:t>
            </a:r>
            <a:br>
              <a:rPr lang="en-US" dirty="0"/>
            </a:br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398CB-434D-4BDA-9F73-66F7D063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38" y="385475"/>
            <a:ext cx="6460760" cy="166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A0127-53C0-4F2F-96DB-8C7AB0A3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40" y="2434937"/>
            <a:ext cx="10841525" cy="1478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00CD2-204D-479F-828F-47A428EBB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887" y="4987844"/>
            <a:ext cx="6310187" cy="18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8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1DF7-56AE-4D0A-8E6A-DCA96358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DD5A-9810-4962-9C3A-E11A17B8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marL="0" indent="0" algn="l">
              <a:buNone/>
            </a:pPr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1" dirty="0">
              <a:latin typeface="-apple-system"/>
            </a:endParaRPr>
          </a:p>
          <a:p>
            <a:pPr algn="l"/>
            <a:r>
              <a:rPr lang="en-US" sz="3600" b="1" i="0" dirty="0">
                <a:effectLst/>
                <a:latin typeface="-apple-system"/>
              </a:rPr>
              <a:t>Checking Subset and Super Set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A set can be a subset or super set of other sets: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Subset: </a:t>
            </a:r>
            <a:r>
              <a:rPr lang="en-US" b="0" i="1" dirty="0" err="1">
                <a:effectLst/>
                <a:latin typeface="-apple-system"/>
              </a:rPr>
              <a:t>issubset</a:t>
            </a:r>
            <a:r>
              <a:rPr lang="en-US" b="0" i="1" dirty="0">
                <a:effectLst/>
                <a:latin typeface="-apple-system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Super set: </a:t>
            </a:r>
            <a:r>
              <a:rPr lang="en-US" b="0" i="1" dirty="0" err="1">
                <a:effectLst/>
                <a:latin typeface="-apple-system"/>
              </a:rPr>
              <a:t>issuperset</a:t>
            </a:r>
            <a:br>
              <a:rPr lang="en-US" dirty="0"/>
            </a:b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EDBB3-1428-4622-A60B-BA9557F7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5024"/>
            <a:ext cx="7719874" cy="2657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D329B-F92B-47A6-918C-B45B8433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42" y="4394298"/>
            <a:ext cx="6485244" cy="23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8D68-3C67-4EA6-80F7-2D4D09A5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BDDA-C115-4372-B9E8-571676C9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6" y="103357"/>
            <a:ext cx="11182165" cy="6652550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marL="0" indent="0" algn="l">
              <a:buNone/>
            </a:pPr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r>
              <a:rPr lang="en-US" sz="3600" b="1" i="0" dirty="0">
                <a:effectLst/>
                <a:latin typeface="-apple-system"/>
              </a:rPr>
              <a:t>Checking the Difference Between Two Sets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It returns the difference between two sets.</a:t>
            </a:r>
            <a:endParaRPr lang="en-US" sz="36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3600" b="1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DAB2F-997E-4110-B8E6-CA883ABD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6" y="568295"/>
            <a:ext cx="8359067" cy="2768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024B9-1074-4B85-A042-E2431824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15" y="4689366"/>
            <a:ext cx="7592036" cy="21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3BD5-3787-4297-B757-03017523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618B-69B0-4313-92C0-6B04FAD3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33"/>
            <a:ext cx="11353800" cy="664367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198B0-C443-474F-8F40-DB44E4BF9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6157"/>
            <a:ext cx="10515600" cy="26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74AB-1405-4CF6-A9F8-19E441A7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Finding Symmetric Difference Between Two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C3A4-216E-4075-9667-7A4B2EE9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It returns the </a:t>
            </a:r>
            <a:r>
              <a:rPr lang="en-US" b="0" i="0" dirty="0" err="1">
                <a:effectLst/>
                <a:latin typeface="-apple-system"/>
              </a:rPr>
              <a:t>the</a:t>
            </a:r>
            <a:r>
              <a:rPr lang="en-US" b="0" i="0" dirty="0">
                <a:effectLst/>
                <a:latin typeface="-apple-system"/>
              </a:rPr>
              <a:t> symmetric difference between two sets. It means that it returns a set that contains all items from both sets, except items that are present in both sets, mathematically: (A\B) ∪ (B\A)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E7066-5B3A-4CC7-9117-5C86E111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5" y="3104492"/>
            <a:ext cx="7070883" cy="20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355D-1C92-424C-9967-8AB9456C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ED9-9273-4424-9409-27615484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42"/>
            <a:ext cx="11270942" cy="6625916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r>
              <a:rPr lang="en-US" sz="3600" b="1" i="0" dirty="0">
                <a:effectLst/>
                <a:latin typeface="-apple-system"/>
              </a:rPr>
              <a:t>Joining Sets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If two sets do not have a common item or items we call them disjoint sets. We can check if two sets are joint or disjoint using </a:t>
            </a:r>
            <a:r>
              <a:rPr lang="en-US" sz="2400" b="0" i="1" dirty="0" err="1">
                <a:effectLst/>
                <a:latin typeface="-apple-system"/>
              </a:rPr>
              <a:t>isdisjoint</a:t>
            </a:r>
            <a:r>
              <a:rPr lang="en-US" sz="2400" b="0" i="1" dirty="0">
                <a:effectLst/>
                <a:latin typeface="-apple-system"/>
              </a:rPr>
              <a:t>()</a:t>
            </a:r>
            <a:r>
              <a:rPr lang="en-US" sz="2400" b="0" i="0" dirty="0">
                <a:effectLst/>
                <a:latin typeface="-apple-system"/>
              </a:rPr>
              <a:t> method.</a:t>
            </a:r>
          </a:p>
          <a:p>
            <a:pPr marL="0" indent="0">
              <a:buNone/>
            </a:pPr>
            <a:endParaRPr lang="en-US" sz="3600" b="1" i="0" dirty="0">
              <a:effectLst/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39591-EC6D-4AB9-8CE6-AABB86F3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8122"/>
            <a:ext cx="9539796" cy="2413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D0ED3-46BF-4B02-81A2-55FB80DC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69426"/>
            <a:ext cx="8184025" cy="21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5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83CA-2C9C-45DE-8F6A-AFB56BAE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DF36-59A4-4846-8FD2-7EAA6E8F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989"/>
            <a:ext cx="11279819" cy="6625917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marL="0" indent="0">
              <a:buNone/>
            </a:pPr>
            <a:r>
              <a:rPr lang="en-US" sz="4000" b="1" i="0" dirty="0">
                <a:effectLst/>
                <a:latin typeface="-apple-system"/>
              </a:rPr>
              <a:t>Exercises: Day 7</a:t>
            </a:r>
          </a:p>
          <a:p>
            <a:pPr marL="0" indent="0">
              <a:buNone/>
            </a:pPr>
            <a:endParaRPr lang="en-US" sz="4000" b="1" dirty="0">
              <a:latin typeface="-apple-system"/>
            </a:endParaRPr>
          </a:p>
          <a:p>
            <a:pPr marL="0" indent="0">
              <a:buNone/>
            </a:pPr>
            <a:endParaRPr lang="en-US" sz="4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4000" b="1" dirty="0">
              <a:latin typeface="-apple-system"/>
            </a:endParaRPr>
          </a:p>
          <a:p>
            <a:pPr marL="0" indent="0">
              <a:buNone/>
            </a:pPr>
            <a:endParaRPr lang="en-US" sz="4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4000" b="1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E3600-90F8-4FE2-94C5-15BE4729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640450"/>
            <a:ext cx="8563254" cy="2483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D927A-503F-4626-A7DB-BEA04B92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847704"/>
            <a:ext cx="9029644" cy="16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19DB-D215-4030-B679-FF87793B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580F-D515-4A1F-AC45-6E6EC175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52"/>
            <a:ext cx="10942468" cy="4948037"/>
          </a:xfrm>
        </p:spPr>
        <p:txBody>
          <a:bodyPr>
            <a:noAutofit/>
          </a:bodyPr>
          <a:lstStyle/>
          <a:p>
            <a:pPr algn="l"/>
            <a:r>
              <a:rPr lang="en-US" sz="3200" b="0" i="0" dirty="0">
                <a:effectLst/>
                <a:latin typeface="-apple-system"/>
              </a:rPr>
              <a:t>Set is a collection of items. Let me take you back to your elementary or high school Mathematics lesson. The Mathematics definition of a set can be applied also in Python. Set is a collection of unordered and un-indexed distinct elements. In Python set is used to store unique items, and it is possible to find the </a:t>
            </a:r>
            <a:r>
              <a:rPr lang="en-US" sz="3200" b="0" i="1" dirty="0">
                <a:effectLst/>
                <a:latin typeface="-apple-system"/>
              </a:rPr>
              <a:t>union</a:t>
            </a:r>
            <a:r>
              <a:rPr lang="en-US" sz="3200" b="0" i="0" dirty="0">
                <a:effectLst/>
                <a:latin typeface="-apple-system"/>
              </a:rPr>
              <a:t>, </a:t>
            </a:r>
            <a:r>
              <a:rPr lang="en-US" sz="3200" b="0" i="1" dirty="0">
                <a:effectLst/>
                <a:latin typeface="-apple-system"/>
              </a:rPr>
              <a:t>intersection</a:t>
            </a:r>
            <a:r>
              <a:rPr lang="en-US" sz="3200" b="0" i="0" dirty="0">
                <a:effectLst/>
                <a:latin typeface="-apple-system"/>
              </a:rPr>
              <a:t>, </a:t>
            </a:r>
            <a:r>
              <a:rPr lang="en-US" sz="3200" b="0" i="1" dirty="0">
                <a:effectLst/>
                <a:latin typeface="-apple-system"/>
              </a:rPr>
              <a:t>difference</a:t>
            </a:r>
            <a:r>
              <a:rPr lang="en-US" sz="3200" b="0" i="0" dirty="0">
                <a:effectLst/>
                <a:latin typeface="-apple-system"/>
              </a:rPr>
              <a:t>, </a:t>
            </a:r>
            <a:r>
              <a:rPr lang="en-US" sz="3200" b="0" i="1" dirty="0">
                <a:effectLst/>
                <a:latin typeface="-apple-system"/>
              </a:rPr>
              <a:t>symmetric difference</a:t>
            </a:r>
            <a:r>
              <a:rPr lang="en-US" sz="3200" b="0" i="0" dirty="0">
                <a:effectLst/>
                <a:latin typeface="-apple-system"/>
              </a:rPr>
              <a:t>, </a:t>
            </a:r>
            <a:r>
              <a:rPr lang="en-US" sz="3200" b="0" i="1" dirty="0">
                <a:effectLst/>
                <a:latin typeface="-apple-system"/>
              </a:rPr>
              <a:t>subset</a:t>
            </a:r>
            <a:r>
              <a:rPr lang="en-US" sz="3200" b="0" i="0" dirty="0">
                <a:effectLst/>
                <a:latin typeface="-apple-system"/>
              </a:rPr>
              <a:t>, </a:t>
            </a:r>
            <a:r>
              <a:rPr lang="en-US" sz="3200" b="0" i="1" dirty="0">
                <a:effectLst/>
                <a:latin typeface="-apple-system"/>
              </a:rPr>
              <a:t>super set</a:t>
            </a:r>
            <a:r>
              <a:rPr lang="en-US" sz="3200" b="0" i="0" dirty="0">
                <a:effectLst/>
                <a:latin typeface="-apple-system"/>
              </a:rPr>
              <a:t> and </a:t>
            </a:r>
            <a:r>
              <a:rPr lang="en-US" sz="3200" b="0" i="1" dirty="0">
                <a:effectLst/>
                <a:latin typeface="-apple-system"/>
              </a:rPr>
              <a:t>disjoint set</a:t>
            </a:r>
            <a:r>
              <a:rPr lang="en-US" sz="3200" b="0" i="0" dirty="0">
                <a:effectLst/>
                <a:latin typeface="-apple-system"/>
              </a:rPr>
              <a:t> among sets.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87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1C55-6454-4FF4-A49A-5ACFF077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Exercises: Level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4E26-F446-4534-8784-B0FF00C4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Find the length of the set </a:t>
            </a:r>
            <a:r>
              <a:rPr lang="en-US" sz="3600" b="0" i="0" dirty="0" err="1">
                <a:effectLst/>
                <a:latin typeface="-apple-system"/>
              </a:rPr>
              <a:t>it_companies</a:t>
            </a:r>
            <a:endParaRPr lang="en-US" sz="36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Add 'Twitter' to </a:t>
            </a:r>
            <a:r>
              <a:rPr lang="en-US" sz="3600" b="0" i="0" dirty="0" err="1">
                <a:effectLst/>
                <a:latin typeface="-apple-system"/>
              </a:rPr>
              <a:t>it_companies</a:t>
            </a:r>
            <a:endParaRPr lang="en-US" sz="36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Insert multiple IT companies at once to the set </a:t>
            </a:r>
            <a:r>
              <a:rPr lang="en-US" sz="3600" b="0" i="0" dirty="0" err="1">
                <a:effectLst/>
                <a:latin typeface="-apple-system"/>
              </a:rPr>
              <a:t>it_companies</a:t>
            </a:r>
            <a:endParaRPr lang="en-US" sz="36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Remove one of the companies from the set </a:t>
            </a:r>
            <a:r>
              <a:rPr lang="en-US" sz="3600" b="0" i="0" dirty="0" err="1">
                <a:effectLst/>
                <a:latin typeface="-apple-system"/>
              </a:rPr>
              <a:t>it_companies</a:t>
            </a:r>
            <a:endParaRPr lang="en-US" sz="36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What is the difference between remove and discard</a:t>
            </a:r>
          </a:p>
        </p:txBody>
      </p:sp>
    </p:spTree>
    <p:extLst>
      <p:ext uri="{BB962C8B-B14F-4D97-AF65-F5344CB8AC3E}">
        <p14:creationId xmlns:p14="http://schemas.microsoft.com/office/powerpoint/2010/main" val="277634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A496-4C8D-44AA-B6F3-DE7F8788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Exercises: Level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870C-A438-41FD-91C2-9E5AB11F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Join A and B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Find A intersection B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Is A subset of B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Are A and B disjoint sets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Join A with B and B with A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What is the symmetric difference between A and B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Delete the sets completely</a:t>
            </a:r>
          </a:p>
        </p:txBody>
      </p:sp>
    </p:spTree>
    <p:extLst>
      <p:ext uri="{BB962C8B-B14F-4D97-AF65-F5344CB8AC3E}">
        <p14:creationId xmlns:p14="http://schemas.microsoft.com/office/powerpoint/2010/main" val="70887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BACF-38A3-4C98-9E7C-5A67CA0A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Exercises: Level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AF2D-81CB-4809-9EEC-6EA903D6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Convert the ages to a set and compare the length of the list and the set, which one is bigger?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Explain the difference between the following data types: string, list, tuple and set</a:t>
            </a:r>
          </a:p>
          <a:p>
            <a:pPr algn="l">
              <a:buFont typeface="+mj-lt"/>
              <a:buAutoNum type="arabicPeriod"/>
            </a:pPr>
            <a:r>
              <a:rPr lang="en-US" sz="3600" b="0" i="1" dirty="0">
                <a:effectLst/>
                <a:latin typeface="-apple-system"/>
              </a:rPr>
              <a:t>I am a teacher and I love to inspire and teach people.</a:t>
            </a:r>
            <a:r>
              <a:rPr lang="en-US" sz="3600" b="0" i="0" dirty="0">
                <a:effectLst/>
                <a:latin typeface="-apple-system"/>
              </a:rPr>
              <a:t> How many unique words have been used in the sentence? Use the split methods and set to get the unique words.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296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533D-052F-4B68-9C8C-BB346EFD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Creating 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9D4E-B146-4D3E-BE7D-833407F4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We use curly brackets, {} to create a set or the </a:t>
            </a:r>
            <a:r>
              <a:rPr lang="en-US" b="0" i="1" dirty="0">
                <a:effectLst/>
                <a:latin typeface="-apple-system"/>
              </a:rPr>
              <a:t>set()</a:t>
            </a:r>
            <a:r>
              <a:rPr lang="en-US" b="0" i="0" dirty="0">
                <a:effectLst/>
                <a:latin typeface="-apple-system"/>
              </a:rPr>
              <a:t> built-in function.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Creating an empty set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Creating a set with initial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82044-7784-4E85-8642-5CF983E8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21" y="2921793"/>
            <a:ext cx="7793393" cy="1948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E6203-ADD5-496D-B975-91D6FDBA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21" y="5350082"/>
            <a:ext cx="7793393" cy="10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1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B297-09E9-40BE-8DF1-93A5B8B1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7F74-FF2E-42CE-96B9-5BAD51E7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6522"/>
            <a:ext cx="11084511" cy="6332954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r>
              <a:rPr lang="en-US" sz="3600" b="1" i="0" u="sng" dirty="0">
                <a:effectLst/>
                <a:latin typeface="-apple-system"/>
              </a:rPr>
              <a:t>Getting Set's Length: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We use </a:t>
            </a:r>
            <a:r>
              <a:rPr lang="en-US" b="1" i="0" dirty="0" err="1">
                <a:effectLst/>
                <a:latin typeface="-apple-system"/>
              </a:rPr>
              <a:t>len</a:t>
            </a:r>
            <a:r>
              <a:rPr lang="en-US" b="1" i="0" dirty="0">
                <a:effectLst/>
                <a:latin typeface="-apple-system"/>
              </a:rPr>
              <a:t>()</a:t>
            </a:r>
            <a:r>
              <a:rPr lang="en-US" b="0" i="0" dirty="0">
                <a:effectLst/>
                <a:latin typeface="-apple-system"/>
              </a:rPr>
              <a:t> method to find the length of a set.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FBD59-D842-4D24-93C1-0F84F0A1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46" y="897191"/>
            <a:ext cx="6495406" cy="106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A4023-1D52-4740-B0DC-61B56B4F8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46" y="3402999"/>
            <a:ext cx="6495405" cy="1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EE6F1-CB03-4015-A2CA-26F3BABE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46" y="5405603"/>
            <a:ext cx="6495405" cy="11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7D7E-2CA8-4788-A526-7804D542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Accessing Items in 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3522-00AE-4851-9A68-4C54007A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We use loops to access items. We will see this in loop section</a:t>
            </a:r>
          </a:p>
          <a:p>
            <a:pPr marL="0" indent="0" algn="l">
              <a:buNone/>
            </a:pPr>
            <a:r>
              <a:rPr lang="en-US" sz="3600" b="1" i="0" dirty="0">
                <a:effectLst/>
                <a:latin typeface="-apple-system"/>
              </a:rPr>
              <a:t>Checking an Item: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To check if an item exist in a list we use </a:t>
            </a:r>
            <a:r>
              <a:rPr lang="en-US" b="0" i="1" dirty="0">
                <a:effectLst/>
                <a:latin typeface="-apple-system"/>
              </a:rPr>
              <a:t>in</a:t>
            </a:r>
            <a:r>
              <a:rPr lang="en-US" b="0" i="0" dirty="0">
                <a:effectLst/>
                <a:latin typeface="-apple-system"/>
              </a:rPr>
              <a:t> membership operator.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  <a:endParaRPr lang="en-US" b="0" i="0" dirty="0">
              <a:effectLst/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D17C4-9340-4846-B9B0-B91314C0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2707"/>
            <a:ext cx="10903524" cy="141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B7724-EF8F-4250-A223-6D3554A6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9548"/>
            <a:ext cx="7790895" cy="12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3977-91EA-4267-B2A0-B0E24F90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Adding Items to 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A3E9-6130-46B1-8C48-876DBC66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74385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Once a set is created we cannot change any items and we can also add additional items.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Add one item using </a:t>
            </a:r>
            <a:r>
              <a:rPr lang="en-US" b="0" i="1" dirty="0">
                <a:effectLst/>
                <a:latin typeface="-apple-system"/>
              </a:rPr>
              <a:t>add()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1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1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1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1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</a:t>
            </a:r>
            <a:r>
              <a:rPr lang="en-US" b="1" dirty="0">
                <a:latin typeface="-apple-system"/>
              </a:rPr>
              <a:t>: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b="0" i="1" dirty="0"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B4A83-18C5-4B3B-B224-C0028761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8" y="3042468"/>
            <a:ext cx="5660315" cy="1576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2FD91-B32B-4EA9-933C-33CC636B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57" y="5355499"/>
            <a:ext cx="5962157" cy="10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8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57CB-CFD2-4EF5-8289-1069051F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6A34-A537-4552-A8A0-E0BDC2CB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745"/>
            <a:ext cx="11173287" cy="582217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Add multiple items using </a:t>
            </a:r>
            <a:r>
              <a:rPr lang="en-US" b="0" i="1" dirty="0">
                <a:effectLst/>
                <a:latin typeface="-apple-system"/>
              </a:rPr>
              <a:t>update()</a:t>
            </a:r>
            <a:r>
              <a:rPr lang="en-US" b="0" i="0" dirty="0">
                <a:effectLst/>
                <a:latin typeface="-apple-system"/>
              </a:rPr>
              <a:t> The </a:t>
            </a:r>
            <a:r>
              <a:rPr lang="en-US" b="0" i="1" dirty="0">
                <a:effectLst/>
                <a:latin typeface="-apple-system"/>
              </a:rPr>
              <a:t>update()</a:t>
            </a:r>
            <a:r>
              <a:rPr lang="en-US" b="0" i="0" dirty="0">
                <a:effectLst/>
                <a:latin typeface="-apple-system"/>
              </a:rPr>
              <a:t> allows to add multiple items to a set. The </a:t>
            </a:r>
            <a:r>
              <a:rPr lang="en-US" b="0" i="1" dirty="0">
                <a:effectLst/>
                <a:latin typeface="-apple-system"/>
              </a:rPr>
              <a:t>update()</a:t>
            </a:r>
            <a:r>
              <a:rPr lang="en-US" b="0" i="0" dirty="0">
                <a:effectLst/>
                <a:latin typeface="-apple-system"/>
              </a:rPr>
              <a:t> takes a list argument.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18DE1-28C2-4174-A75B-0F0A6357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1" y="940012"/>
            <a:ext cx="5808801" cy="1501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8332A-87AC-4CD8-AE91-06CCF21A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53" y="3045830"/>
            <a:ext cx="799532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5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DB31-66C6-4014-84B4-BDC347C2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Removing Items from 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EA25-82CD-4356-8E38-F98BAFFA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We can remove an item from a set using </a:t>
            </a:r>
            <a:r>
              <a:rPr lang="en-US" b="0" i="1" dirty="0">
                <a:effectLst/>
                <a:latin typeface="-apple-system"/>
              </a:rPr>
              <a:t>remove()</a:t>
            </a:r>
            <a:r>
              <a:rPr lang="en-US" b="0" i="0" dirty="0">
                <a:effectLst/>
                <a:latin typeface="-apple-system"/>
              </a:rPr>
              <a:t> method. If the item is not found </a:t>
            </a:r>
            <a:r>
              <a:rPr lang="en-US" b="0" i="1" dirty="0">
                <a:effectLst/>
                <a:latin typeface="-apple-system"/>
              </a:rPr>
              <a:t>remove()</a:t>
            </a:r>
            <a:r>
              <a:rPr lang="en-US" b="0" i="0" dirty="0">
                <a:effectLst/>
                <a:latin typeface="-apple-system"/>
              </a:rPr>
              <a:t> method will raise errors, so it is good to check if the item exist in the given set. However, </a:t>
            </a:r>
            <a:r>
              <a:rPr lang="en-US" b="0" i="1" dirty="0">
                <a:effectLst/>
                <a:latin typeface="-apple-system"/>
              </a:rPr>
              <a:t>discard()</a:t>
            </a:r>
            <a:r>
              <a:rPr lang="en-US" b="0" i="0" dirty="0">
                <a:effectLst/>
                <a:latin typeface="-apple-system"/>
              </a:rPr>
              <a:t> method doesn't raise any errors.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The pop() methods remove a random item from a list and it returns the removed item.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9EC43-56E9-490E-9249-F3C5A2E5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441489" cy="14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CDC8-3053-450E-9577-28DE193D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DF02-F2C7-4F09-8B96-40B698C3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1"/>
            <a:ext cx="11164410" cy="6454066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If we are interested in the removed item.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Clearing Items in a Set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If we want to clear or empty the set we use </a:t>
            </a:r>
            <a:r>
              <a:rPr lang="en-US" b="0" i="1" dirty="0">
                <a:effectLst/>
                <a:latin typeface="-apple-system"/>
              </a:rPr>
              <a:t>clear</a:t>
            </a:r>
            <a:r>
              <a:rPr lang="en-US" b="0" i="0" dirty="0">
                <a:effectLst/>
                <a:latin typeface="-apple-system"/>
              </a:rPr>
              <a:t> method.</a:t>
            </a:r>
          </a:p>
          <a:p>
            <a:pPr marL="0" indent="0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80FD2-89EB-4180-B9BB-BEA9D042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58" y="753347"/>
            <a:ext cx="7613992" cy="1270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EC765-1457-4E0C-86D7-79FFFFB7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58" y="2795464"/>
            <a:ext cx="7613992" cy="126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0CBAC-95D5-4B24-910A-449C4D8B7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58" y="5248058"/>
            <a:ext cx="6273464" cy="15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6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775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Sets</vt:lpstr>
      <vt:lpstr>Sets</vt:lpstr>
      <vt:lpstr>Creating a Set</vt:lpstr>
      <vt:lpstr> </vt:lpstr>
      <vt:lpstr>Accessing Items in a Set</vt:lpstr>
      <vt:lpstr>Adding Items to a Set</vt:lpstr>
      <vt:lpstr> </vt:lpstr>
      <vt:lpstr>Removing Items from a Set</vt:lpstr>
      <vt:lpstr>  </vt:lpstr>
      <vt:lpstr> </vt:lpstr>
      <vt:lpstr>Converting List to Set</vt:lpstr>
      <vt:lpstr>Joining Sets</vt:lpstr>
      <vt:lpstr> </vt:lpstr>
      <vt:lpstr> </vt:lpstr>
      <vt:lpstr> </vt:lpstr>
      <vt:lpstr> </vt:lpstr>
      <vt:lpstr>Finding Symmetric Difference Between Two Sets</vt:lpstr>
      <vt:lpstr> </vt:lpstr>
      <vt:lpstr> </vt:lpstr>
      <vt:lpstr>Exercises: Level 1</vt:lpstr>
      <vt:lpstr>Exercises: Level 2</vt:lpstr>
      <vt:lpstr>Exercises: Level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Harshendra Vobbilisetty</dc:creator>
  <cp:lastModifiedBy>Harshendra Vobbilisetty</cp:lastModifiedBy>
  <cp:revision>8</cp:revision>
  <dcterms:created xsi:type="dcterms:W3CDTF">2022-08-11T09:46:20Z</dcterms:created>
  <dcterms:modified xsi:type="dcterms:W3CDTF">2022-08-11T10:54:20Z</dcterms:modified>
</cp:coreProperties>
</file>