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8AED-7EBD-4F4D-8F0A-5CC248456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29490-2C21-4815-B632-E946383D9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F35715-884A-4090-8043-94ED07130117}"/>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5" name="Footer Placeholder 4">
            <a:extLst>
              <a:ext uri="{FF2B5EF4-FFF2-40B4-BE49-F238E27FC236}">
                <a16:creationId xmlns:a16="http://schemas.microsoft.com/office/drawing/2014/main" id="{56F982DC-CEEF-450E-B2A0-B47874E79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87F9D-FCBB-426D-B901-0302B0DF6C84}"/>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321789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46E1-1B1E-4FD2-95B3-15B13FA7A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96237B-9B5A-40DC-A955-3EB735B13E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814AB-C9B5-4650-A421-57222823742E}"/>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5" name="Footer Placeholder 4">
            <a:extLst>
              <a:ext uri="{FF2B5EF4-FFF2-40B4-BE49-F238E27FC236}">
                <a16:creationId xmlns:a16="http://schemas.microsoft.com/office/drawing/2014/main" id="{EB659BEF-A93A-49B9-A856-AE2CE0FF6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E810-3F7C-4F29-8686-0F6FAD5865AD}"/>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390598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095D5-BB45-4134-9F20-82413889F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3C7EB-8601-42D1-BE2C-A003B2FD4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96C70-41C5-44D7-8B74-4923291269F5}"/>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5" name="Footer Placeholder 4">
            <a:extLst>
              <a:ext uri="{FF2B5EF4-FFF2-40B4-BE49-F238E27FC236}">
                <a16:creationId xmlns:a16="http://schemas.microsoft.com/office/drawing/2014/main" id="{5F0B4488-F737-43E3-9B85-6FBFEA61E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013A6-D672-4AC9-AED1-4D58F7B4812D}"/>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94877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BB17-7200-456F-A53F-0A14108509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DD8D6-4AC2-4CC5-AE30-EA6536087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6D695-2BA7-4A9D-9325-544EAD44CF94}"/>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5" name="Footer Placeholder 4">
            <a:extLst>
              <a:ext uri="{FF2B5EF4-FFF2-40B4-BE49-F238E27FC236}">
                <a16:creationId xmlns:a16="http://schemas.microsoft.com/office/drawing/2014/main" id="{C38D49DF-9CFF-41EB-97F3-D015C0581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7CB19-FBC3-413A-817C-48ACB4F40847}"/>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221252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1D5D-2F8A-491B-A170-79D0B59F79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79499A-0FEC-455E-9B7B-D8D3A58CE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B2583-A412-443F-9CF4-9386D765738C}"/>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5" name="Footer Placeholder 4">
            <a:extLst>
              <a:ext uri="{FF2B5EF4-FFF2-40B4-BE49-F238E27FC236}">
                <a16:creationId xmlns:a16="http://schemas.microsoft.com/office/drawing/2014/main" id="{3B5E7142-30B7-42F3-AD4F-69AD9A7C3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B4A79-2295-4D71-A061-076DE50F427E}"/>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44807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AD76-4A24-4CE8-BE4C-8F46C552A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C9A34-CC65-4E8C-B253-DF5B1955A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D8E4D4-283C-4A51-9F90-08A26CDF1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22B4CF-734B-4347-AAAF-0663C2A08452}"/>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6" name="Footer Placeholder 5">
            <a:extLst>
              <a:ext uri="{FF2B5EF4-FFF2-40B4-BE49-F238E27FC236}">
                <a16:creationId xmlns:a16="http://schemas.microsoft.com/office/drawing/2014/main" id="{233BACE3-9EA7-4BEC-9BBC-89AB39AFE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77E3C-92A0-4D45-85BD-6F20E985CA4F}"/>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103938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BD32-E009-4136-934D-EB80BEF97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4DA3DE-4E5E-472A-B037-5F8DBB4B4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4470D-B1CD-48F8-99A5-8A75CB48D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9C8A31-82F2-4EA3-8E44-6C125DEAB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B2B2F-1D2A-4FB8-AFB8-1E6F22A72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942FA6-FDCE-4749-8942-B8AEC95D2C89}"/>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8" name="Footer Placeholder 7">
            <a:extLst>
              <a:ext uri="{FF2B5EF4-FFF2-40B4-BE49-F238E27FC236}">
                <a16:creationId xmlns:a16="http://schemas.microsoft.com/office/drawing/2014/main" id="{AA670BAE-441A-447B-8B5E-BE44A6107F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360D2-3AEC-4CAB-8822-7A6779334303}"/>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205452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6E50-D53B-47C4-A581-1BB32E558E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07D0F9-53F1-4E41-B9D0-4507C768C564}"/>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4" name="Footer Placeholder 3">
            <a:extLst>
              <a:ext uri="{FF2B5EF4-FFF2-40B4-BE49-F238E27FC236}">
                <a16:creationId xmlns:a16="http://schemas.microsoft.com/office/drawing/2014/main" id="{F5FBDAE9-DE4E-4DFC-B3CF-1385454D4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C3431E-B0D6-4DF2-9C36-7EE092A68BD1}"/>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233456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38BCD5-09EA-40FE-93C2-FFEBC79086DD}"/>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3" name="Footer Placeholder 2">
            <a:extLst>
              <a:ext uri="{FF2B5EF4-FFF2-40B4-BE49-F238E27FC236}">
                <a16:creationId xmlns:a16="http://schemas.microsoft.com/office/drawing/2014/main" id="{E3650740-6A03-4403-BF98-60DBA5C089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B8F1AD-6EE3-40E4-9079-B1B17E0778B8}"/>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299524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4065-86D3-4DCB-A13A-90D1BFE8A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B72C8-3730-420D-A7FB-656C4582F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FA1CC-9C8F-4CB8-8684-AA126FE7E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AC720-6B77-4D9E-A03D-B63A2AF2F355}"/>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6" name="Footer Placeholder 5">
            <a:extLst>
              <a:ext uri="{FF2B5EF4-FFF2-40B4-BE49-F238E27FC236}">
                <a16:creationId xmlns:a16="http://schemas.microsoft.com/office/drawing/2014/main" id="{659A64D0-7849-4226-AD70-A6D20DB1F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5481F-C556-4C26-A8B2-68D00DED0CBD}"/>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23052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13EB-3E11-4C99-A273-F7F0D8AA3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C6AA95-183B-48FF-A5E2-CF650D04D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5A29A6-D188-405B-A340-C6D8B7FB3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BF1E5-B687-4BEC-AD89-EDBD6CED5251}"/>
              </a:ext>
            </a:extLst>
          </p:cNvPr>
          <p:cNvSpPr>
            <a:spLocks noGrp="1"/>
          </p:cNvSpPr>
          <p:nvPr>
            <p:ph type="dt" sz="half" idx="10"/>
          </p:nvPr>
        </p:nvSpPr>
        <p:spPr/>
        <p:txBody>
          <a:bodyPr/>
          <a:lstStyle/>
          <a:p>
            <a:fld id="{F2620E5B-26B1-4DBB-A8D0-698CF3C0D1C8}" type="datetimeFigureOut">
              <a:rPr lang="en-US" smtClean="0"/>
              <a:t>12-Aug-22</a:t>
            </a:fld>
            <a:endParaRPr lang="en-US"/>
          </a:p>
        </p:txBody>
      </p:sp>
      <p:sp>
        <p:nvSpPr>
          <p:cNvPr id="6" name="Footer Placeholder 5">
            <a:extLst>
              <a:ext uri="{FF2B5EF4-FFF2-40B4-BE49-F238E27FC236}">
                <a16:creationId xmlns:a16="http://schemas.microsoft.com/office/drawing/2014/main" id="{AD96DFFA-573C-464D-8749-A18CC9DAB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0F30F-A283-42B6-86A2-D13C3EE65E56}"/>
              </a:ext>
            </a:extLst>
          </p:cNvPr>
          <p:cNvSpPr>
            <a:spLocks noGrp="1"/>
          </p:cNvSpPr>
          <p:nvPr>
            <p:ph type="sldNum" sz="quarter" idx="12"/>
          </p:nvPr>
        </p:nvSpPr>
        <p:spPr/>
        <p:txBody>
          <a:bodyPr/>
          <a:lstStyle/>
          <a:p>
            <a:fld id="{4103A21C-64CD-48D0-952A-F002025250C1}" type="slidenum">
              <a:rPr lang="en-US" smtClean="0"/>
              <a:t>‹#›</a:t>
            </a:fld>
            <a:endParaRPr lang="en-US"/>
          </a:p>
        </p:txBody>
      </p:sp>
    </p:spTree>
    <p:extLst>
      <p:ext uri="{BB962C8B-B14F-4D97-AF65-F5344CB8AC3E}">
        <p14:creationId xmlns:p14="http://schemas.microsoft.com/office/powerpoint/2010/main" val="17757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96FDD-D1BC-4140-9CE9-52487BA82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20DB8F-8FFC-4740-91B2-8A594B850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9690F-5971-48DE-AE6C-4FD5A5C37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20E5B-26B1-4DBB-A8D0-698CF3C0D1C8}" type="datetimeFigureOut">
              <a:rPr lang="en-US" smtClean="0"/>
              <a:t>12-Aug-22</a:t>
            </a:fld>
            <a:endParaRPr lang="en-US"/>
          </a:p>
        </p:txBody>
      </p:sp>
      <p:sp>
        <p:nvSpPr>
          <p:cNvPr id="5" name="Footer Placeholder 4">
            <a:extLst>
              <a:ext uri="{FF2B5EF4-FFF2-40B4-BE49-F238E27FC236}">
                <a16:creationId xmlns:a16="http://schemas.microsoft.com/office/drawing/2014/main" id="{33ADAC13-FFCD-4623-8ADB-C54857333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E5639-1C96-4CAF-8EFB-246B07C64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3A21C-64CD-48D0-952A-F002025250C1}" type="slidenum">
              <a:rPr lang="en-US" smtClean="0"/>
              <a:t>‹#›</a:t>
            </a:fld>
            <a:endParaRPr lang="en-US"/>
          </a:p>
        </p:txBody>
      </p:sp>
    </p:spTree>
    <p:extLst>
      <p:ext uri="{BB962C8B-B14F-4D97-AF65-F5344CB8AC3E}">
        <p14:creationId xmlns:p14="http://schemas.microsoft.com/office/powerpoint/2010/main" val="235346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7155-4FD9-4784-9AC0-00399A7F8B79}"/>
              </a:ext>
            </a:extLst>
          </p:cNvPr>
          <p:cNvSpPr>
            <a:spLocks noGrp="1"/>
          </p:cNvSpPr>
          <p:nvPr>
            <p:ph type="ctrTitle"/>
          </p:nvPr>
        </p:nvSpPr>
        <p:spPr/>
        <p:txBody>
          <a:bodyPr/>
          <a:lstStyle/>
          <a:p>
            <a:r>
              <a:rPr lang="en-US" b="1" i="0" dirty="0">
                <a:effectLst/>
                <a:latin typeface="-apple-system"/>
              </a:rPr>
              <a:t>Conditionals</a:t>
            </a:r>
            <a:endParaRPr lang="en-US" dirty="0"/>
          </a:p>
        </p:txBody>
      </p:sp>
      <p:sp>
        <p:nvSpPr>
          <p:cNvPr id="3" name="Subtitle 2">
            <a:extLst>
              <a:ext uri="{FF2B5EF4-FFF2-40B4-BE49-F238E27FC236}">
                <a16:creationId xmlns:a16="http://schemas.microsoft.com/office/drawing/2014/main" id="{2DD2F915-9CD6-4FA7-89FE-98A7642C25B4}"/>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50249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DDC0-05A6-48B2-BE79-7DE4AD5560A5}"/>
              </a:ext>
            </a:extLst>
          </p:cNvPr>
          <p:cNvSpPr>
            <a:spLocks noGrp="1"/>
          </p:cNvSpPr>
          <p:nvPr>
            <p:ph type="title"/>
          </p:nvPr>
        </p:nvSpPr>
        <p:spPr/>
        <p:txBody>
          <a:bodyPr/>
          <a:lstStyle/>
          <a:p>
            <a:r>
              <a:rPr lang="en-US" b="0" i="0" u="sng" dirty="0">
                <a:effectLst/>
                <a:latin typeface="-apple-system"/>
              </a:rPr>
              <a:t>Example:</a:t>
            </a:r>
            <a:endParaRPr lang="en-US" u="sng" dirty="0"/>
          </a:p>
        </p:txBody>
      </p:sp>
      <p:pic>
        <p:nvPicPr>
          <p:cNvPr id="5" name="Content Placeholder 4">
            <a:extLst>
              <a:ext uri="{FF2B5EF4-FFF2-40B4-BE49-F238E27FC236}">
                <a16:creationId xmlns:a16="http://schemas.microsoft.com/office/drawing/2014/main" id="{9A54D18D-23B6-49C8-90BB-6733E82FB56B}"/>
              </a:ext>
            </a:extLst>
          </p:cNvPr>
          <p:cNvPicPr>
            <a:picLocks noGrp="1" noChangeAspect="1"/>
          </p:cNvPicPr>
          <p:nvPr>
            <p:ph idx="1"/>
          </p:nvPr>
        </p:nvPicPr>
        <p:blipFill>
          <a:blip r:embed="rId2"/>
          <a:stretch>
            <a:fillRect/>
          </a:stretch>
        </p:blipFill>
        <p:spPr>
          <a:xfrm>
            <a:off x="838200" y="1690687"/>
            <a:ext cx="6157404" cy="3379063"/>
          </a:xfrm>
        </p:spPr>
      </p:pic>
      <p:sp>
        <p:nvSpPr>
          <p:cNvPr id="7" name="TextBox 6">
            <a:extLst>
              <a:ext uri="{FF2B5EF4-FFF2-40B4-BE49-F238E27FC236}">
                <a16:creationId xmlns:a16="http://schemas.microsoft.com/office/drawing/2014/main" id="{D30E5D23-E5C9-4BE2-854F-13EA010CB0F0}"/>
              </a:ext>
            </a:extLst>
          </p:cNvPr>
          <p:cNvSpPr txBox="1"/>
          <p:nvPr/>
        </p:nvSpPr>
        <p:spPr>
          <a:xfrm>
            <a:off x="788633" y="5300478"/>
            <a:ext cx="10614734" cy="2246769"/>
          </a:xfrm>
          <a:prstGeom prst="rect">
            <a:avLst/>
          </a:prstGeom>
          <a:noFill/>
        </p:spPr>
        <p:txBody>
          <a:bodyPr wrap="square">
            <a:spAutoFit/>
          </a:bodyPr>
          <a:lstStyle/>
          <a:p>
            <a:pPr algn="l"/>
            <a:r>
              <a:rPr lang="en-US" sz="2800" b="0" i="0" dirty="0">
                <a:effectLst/>
                <a:latin typeface="-apple-system"/>
              </a:rPr>
              <a:t>We can avoid writing nested condition by using logical operator </a:t>
            </a:r>
            <a:r>
              <a:rPr lang="en-US" sz="2800" b="0" i="1" dirty="0">
                <a:effectLst/>
                <a:latin typeface="-apple-system"/>
              </a:rPr>
              <a:t>and</a:t>
            </a:r>
            <a:r>
              <a:rPr lang="en-US" sz="2800" b="0" i="0" dirty="0">
                <a:effectLst/>
                <a:latin typeface="-apple-system"/>
              </a:rPr>
              <a:t>.</a:t>
            </a:r>
          </a:p>
          <a:p>
            <a:endParaRPr lang="en-US" sz="2800" dirty="0"/>
          </a:p>
          <a:p>
            <a:endParaRPr lang="en-US" sz="2800" dirty="0"/>
          </a:p>
          <a:p>
            <a:br>
              <a:rPr lang="en-US" sz="2800" dirty="0"/>
            </a:br>
            <a:endParaRPr lang="en-US" sz="2800" dirty="0"/>
          </a:p>
        </p:txBody>
      </p:sp>
    </p:spTree>
    <p:extLst>
      <p:ext uri="{BB962C8B-B14F-4D97-AF65-F5344CB8AC3E}">
        <p14:creationId xmlns:p14="http://schemas.microsoft.com/office/powerpoint/2010/main" val="302137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4338-3ECB-4D9F-B097-09C873B297CB}"/>
              </a:ext>
            </a:extLst>
          </p:cNvPr>
          <p:cNvSpPr>
            <a:spLocks noGrp="1"/>
          </p:cNvSpPr>
          <p:nvPr>
            <p:ph type="title"/>
          </p:nvPr>
        </p:nvSpPr>
        <p:spPr/>
        <p:txBody>
          <a:bodyPr>
            <a:normAutofit/>
          </a:bodyPr>
          <a:lstStyle/>
          <a:p>
            <a:r>
              <a:rPr lang="en-US" b="1" i="0" dirty="0">
                <a:effectLst/>
                <a:latin typeface="-apple-system"/>
              </a:rPr>
              <a:t>If Condition and Logical Operators</a:t>
            </a:r>
            <a:endParaRPr lang="en-US" dirty="0"/>
          </a:p>
        </p:txBody>
      </p:sp>
      <p:sp>
        <p:nvSpPr>
          <p:cNvPr id="9" name="Content Placeholder 8">
            <a:extLst>
              <a:ext uri="{FF2B5EF4-FFF2-40B4-BE49-F238E27FC236}">
                <a16:creationId xmlns:a16="http://schemas.microsoft.com/office/drawing/2014/main" id="{478CFCA6-2C5A-4F00-8795-2D6BB933F06E}"/>
              </a:ext>
            </a:extLst>
          </p:cNvPr>
          <p:cNvSpPr>
            <a:spLocks noGrp="1"/>
          </p:cNvSpPr>
          <p:nvPr>
            <p:ph idx="1"/>
          </p:nvPr>
        </p:nvSpPr>
        <p:spPr/>
        <p:txBody>
          <a:bodyPr/>
          <a:lstStyle/>
          <a:p>
            <a:endParaRPr lang="en-US" b="0" i="0" dirty="0">
              <a:effectLst/>
              <a:latin typeface="-apple-system"/>
            </a:endParaRPr>
          </a:p>
          <a:p>
            <a:endParaRPr lang="en-US" dirty="0">
              <a:latin typeface="-apple-system"/>
            </a:endParaRPr>
          </a:p>
          <a:p>
            <a:pPr marL="0" indent="0">
              <a:buNone/>
            </a:pPr>
            <a:endParaRPr lang="en-US" b="0" i="0" dirty="0">
              <a:effectLst/>
              <a:latin typeface="-apple-system"/>
            </a:endParaRPr>
          </a:p>
          <a:p>
            <a:pPr marL="0" indent="0">
              <a:buNone/>
            </a:pPr>
            <a:r>
              <a:rPr lang="en-US" b="0" i="0" dirty="0">
                <a:effectLst/>
                <a:latin typeface="-apple-system"/>
              </a:rPr>
              <a:t>Example:</a:t>
            </a:r>
            <a:endParaRPr lang="en-US" dirty="0"/>
          </a:p>
        </p:txBody>
      </p:sp>
      <p:pic>
        <p:nvPicPr>
          <p:cNvPr id="11" name="Content Placeholder 4">
            <a:extLst>
              <a:ext uri="{FF2B5EF4-FFF2-40B4-BE49-F238E27FC236}">
                <a16:creationId xmlns:a16="http://schemas.microsoft.com/office/drawing/2014/main" id="{10FD6199-19DF-43D8-A682-A4CAA32BB55C}"/>
              </a:ext>
            </a:extLst>
          </p:cNvPr>
          <p:cNvPicPr>
            <a:picLocks noChangeAspect="1"/>
          </p:cNvPicPr>
          <p:nvPr/>
        </p:nvPicPr>
        <p:blipFill>
          <a:blip r:embed="rId2"/>
          <a:stretch>
            <a:fillRect/>
          </a:stretch>
        </p:blipFill>
        <p:spPr>
          <a:xfrm>
            <a:off x="918099" y="1388784"/>
            <a:ext cx="5527089" cy="1833441"/>
          </a:xfrm>
          <a:prstGeom prst="rect">
            <a:avLst/>
          </a:prstGeom>
        </p:spPr>
      </p:pic>
      <p:pic>
        <p:nvPicPr>
          <p:cNvPr id="13" name="Picture 12">
            <a:extLst>
              <a:ext uri="{FF2B5EF4-FFF2-40B4-BE49-F238E27FC236}">
                <a16:creationId xmlns:a16="http://schemas.microsoft.com/office/drawing/2014/main" id="{88CF6DDC-C6CF-4944-A018-B23F096A26BD}"/>
              </a:ext>
            </a:extLst>
          </p:cNvPr>
          <p:cNvPicPr>
            <a:picLocks noChangeAspect="1"/>
          </p:cNvPicPr>
          <p:nvPr/>
        </p:nvPicPr>
        <p:blipFill>
          <a:blip r:embed="rId3"/>
          <a:stretch>
            <a:fillRect/>
          </a:stretch>
        </p:blipFill>
        <p:spPr>
          <a:xfrm>
            <a:off x="918098" y="4001294"/>
            <a:ext cx="5864441" cy="2804248"/>
          </a:xfrm>
          <a:prstGeom prst="rect">
            <a:avLst/>
          </a:prstGeom>
        </p:spPr>
      </p:pic>
    </p:spTree>
    <p:extLst>
      <p:ext uri="{BB962C8B-B14F-4D97-AF65-F5344CB8AC3E}">
        <p14:creationId xmlns:p14="http://schemas.microsoft.com/office/powerpoint/2010/main" val="345878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C486-9017-48B8-9DD3-E4E3DB64854E}"/>
              </a:ext>
            </a:extLst>
          </p:cNvPr>
          <p:cNvSpPr>
            <a:spLocks noGrp="1"/>
          </p:cNvSpPr>
          <p:nvPr>
            <p:ph type="title"/>
          </p:nvPr>
        </p:nvSpPr>
        <p:spPr/>
        <p:txBody>
          <a:bodyPr>
            <a:normAutofit/>
          </a:bodyPr>
          <a:lstStyle/>
          <a:p>
            <a:r>
              <a:rPr lang="en-US" b="1" i="0" dirty="0">
                <a:effectLst/>
                <a:latin typeface="-apple-system"/>
              </a:rPr>
              <a:t>If and Or Logical Operators</a:t>
            </a:r>
            <a:endParaRPr lang="en-US" dirty="0"/>
          </a:p>
        </p:txBody>
      </p:sp>
      <p:sp>
        <p:nvSpPr>
          <p:cNvPr id="3" name="Content Placeholder 2">
            <a:extLst>
              <a:ext uri="{FF2B5EF4-FFF2-40B4-BE49-F238E27FC236}">
                <a16:creationId xmlns:a16="http://schemas.microsoft.com/office/drawing/2014/main" id="{DF9791AC-DBB0-4789-BA4E-0DAA2A7FB509}"/>
              </a:ext>
            </a:extLst>
          </p:cNvPr>
          <p:cNvSpPr>
            <a:spLocks noGrp="1"/>
          </p:cNvSpPr>
          <p:nvPr>
            <p:ph idx="1"/>
          </p:nvPr>
        </p:nvSpPr>
        <p:spPr>
          <a:xfrm>
            <a:off x="838200" y="1852258"/>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b="0" i="0" dirty="0">
                <a:effectLst/>
                <a:latin typeface="-apple-system"/>
              </a:rPr>
              <a:t>Example:</a:t>
            </a:r>
            <a:endParaRPr lang="en-US" dirty="0"/>
          </a:p>
        </p:txBody>
      </p:sp>
      <p:pic>
        <p:nvPicPr>
          <p:cNvPr id="5" name="Picture 4">
            <a:extLst>
              <a:ext uri="{FF2B5EF4-FFF2-40B4-BE49-F238E27FC236}">
                <a16:creationId xmlns:a16="http://schemas.microsoft.com/office/drawing/2014/main" id="{CBCD9DEC-0D0F-4697-8F09-8D2633F71894}"/>
              </a:ext>
            </a:extLst>
          </p:cNvPr>
          <p:cNvPicPr>
            <a:picLocks noChangeAspect="1"/>
          </p:cNvPicPr>
          <p:nvPr/>
        </p:nvPicPr>
        <p:blipFill>
          <a:blip r:embed="rId2"/>
          <a:stretch>
            <a:fillRect/>
          </a:stretch>
        </p:blipFill>
        <p:spPr>
          <a:xfrm>
            <a:off x="998213" y="1382460"/>
            <a:ext cx="4514819" cy="1960215"/>
          </a:xfrm>
          <a:prstGeom prst="rect">
            <a:avLst/>
          </a:prstGeom>
        </p:spPr>
      </p:pic>
      <p:pic>
        <p:nvPicPr>
          <p:cNvPr id="9" name="Picture 8">
            <a:extLst>
              <a:ext uri="{FF2B5EF4-FFF2-40B4-BE49-F238E27FC236}">
                <a16:creationId xmlns:a16="http://schemas.microsoft.com/office/drawing/2014/main" id="{23803399-9B0B-4D75-80EF-D1520380D714}"/>
              </a:ext>
            </a:extLst>
          </p:cNvPr>
          <p:cNvPicPr>
            <a:picLocks noChangeAspect="1"/>
          </p:cNvPicPr>
          <p:nvPr/>
        </p:nvPicPr>
        <p:blipFill>
          <a:blip r:embed="rId3"/>
          <a:stretch>
            <a:fillRect/>
          </a:stretch>
        </p:blipFill>
        <p:spPr>
          <a:xfrm>
            <a:off x="838200" y="3841209"/>
            <a:ext cx="6621030" cy="2651666"/>
          </a:xfrm>
          <a:prstGeom prst="rect">
            <a:avLst/>
          </a:prstGeom>
        </p:spPr>
      </p:pic>
    </p:spTree>
    <p:extLst>
      <p:ext uri="{BB962C8B-B14F-4D97-AF65-F5344CB8AC3E}">
        <p14:creationId xmlns:p14="http://schemas.microsoft.com/office/powerpoint/2010/main" val="330520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F2ED-361B-4CF6-AE97-AA6C215CFD55}"/>
              </a:ext>
            </a:extLst>
          </p:cNvPr>
          <p:cNvSpPr>
            <a:spLocks noGrp="1"/>
          </p:cNvSpPr>
          <p:nvPr>
            <p:ph type="title"/>
          </p:nvPr>
        </p:nvSpPr>
        <p:spPr/>
        <p:txBody>
          <a:bodyPr/>
          <a:lstStyle/>
          <a:p>
            <a:r>
              <a:rPr lang="en-US" b="1" i="0" dirty="0">
                <a:effectLst/>
                <a:latin typeface="-apple-system"/>
              </a:rPr>
              <a:t>Exercises: Level 1</a:t>
            </a:r>
            <a:endParaRPr lang="en-US" dirty="0"/>
          </a:p>
        </p:txBody>
      </p:sp>
      <p:sp>
        <p:nvSpPr>
          <p:cNvPr id="3" name="Content Placeholder 2">
            <a:extLst>
              <a:ext uri="{FF2B5EF4-FFF2-40B4-BE49-F238E27FC236}">
                <a16:creationId xmlns:a16="http://schemas.microsoft.com/office/drawing/2014/main" id="{9CD4EFEC-B4BE-4386-B4D3-CF6B52BD8C14}"/>
              </a:ext>
            </a:extLst>
          </p:cNvPr>
          <p:cNvSpPr>
            <a:spLocks noGrp="1"/>
          </p:cNvSpPr>
          <p:nvPr>
            <p:ph idx="1"/>
          </p:nvPr>
        </p:nvSpPr>
        <p:spPr/>
        <p:txBody>
          <a:bodyPr/>
          <a:lstStyle/>
          <a:p>
            <a:pPr marL="514350" indent="-514350" algn="l">
              <a:buFont typeface="+mj-lt"/>
              <a:buAutoNum type="arabicPeriod"/>
            </a:pPr>
            <a:r>
              <a:rPr lang="en-US" b="0" i="0" dirty="0">
                <a:effectLst/>
                <a:latin typeface="-apple-system"/>
              </a:rPr>
              <a:t>Get user input using input(“Enter your age: ”). If user is 18 or older, give feedback: You are old enough to drive. If below 18 give feedback to wait for the missing amount of years. Output:</a:t>
            </a:r>
            <a:endParaRPr lang="en-US" dirty="0"/>
          </a:p>
        </p:txBody>
      </p:sp>
      <p:pic>
        <p:nvPicPr>
          <p:cNvPr id="5" name="Picture 4">
            <a:extLst>
              <a:ext uri="{FF2B5EF4-FFF2-40B4-BE49-F238E27FC236}">
                <a16:creationId xmlns:a16="http://schemas.microsoft.com/office/drawing/2014/main" id="{BF4195A2-F2C2-4AC3-A7D3-81073B341686}"/>
              </a:ext>
            </a:extLst>
          </p:cNvPr>
          <p:cNvPicPr>
            <a:picLocks noChangeAspect="1"/>
          </p:cNvPicPr>
          <p:nvPr/>
        </p:nvPicPr>
        <p:blipFill>
          <a:blip r:embed="rId2"/>
          <a:stretch>
            <a:fillRect/>
          </a:stretch>
        </p:blipFill>
        <p:spPr>
          <a:xfrm>
            <a:off x="1443431" y="3290963"/>
            <a:ext cx="6448818" cy="2145841"/>
          </a:xfrm>
          <a:prstGeom prst="rect">
            <a:avLst/>
          </a:prstGeom>
        </p:spPr>
      </p:pic>
    </p:spTree>
    <p:extLst>
      <p:ext uri="{BB962C8B-B14F-4D97-AF65-F5344CB8AC3E}">
        <p14:creationId xmlns:p14="http://schemas.microsoft.com/office/powerpoint/2010/main" val="347202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196D-1625-4378-AC53-2A26955BF96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735A0C6-C9FC-4E68-9E0A-4675A63B51C9}"/>
              </a:ext>
            </a:extLst>
          </p:cNvPr>
          <p:cNvSpPr>
            <a:spLocks noGrp="1"/>
          </p:cNvSpPr>
          <p:nvPr>
            <p:ph idx="1"/>
          </p:nvPr>
        </p:nvSpPr>
        <p:spPr>
          <a:xfrm>
            <a:off x="642890" y="94480"/>
            <a:ext cx="11448495" cy="6763520"/>
          </a:xfrm>
        </p:spPr>
        <p:txBody>
          <a:bodyPr/>
          <a:lstStyle/>
          <a:p>
            <a:pPr marL="514350" indent="-514350">
              <a:buFont typeface="+mj-lt"/>
              <a:buAutoNum type="arabicPeriod" startAt="2"/>
            </a:pPr>
            <a:r>
              <a:rPr lang="en-US" b="0" i="0" dirty="0">
                <a:effectLst/>
                <a:latin typeface="-apple-system"/>
              </a:rPr>
              <a:t>Compare the values of </a:t>
            </a:r>
            <a:r>
              <a:rPr lang="en-US" b="0" i="0" dirty="0" err="1">
                <a:effectLst/>
                <a:latin typeface="-apple-system"/>
              </a:rPr>
              <a:t>my_age</a:t>
            </a:r>
            <a:r>
              <a:rPr lang="en-US" b="0" i="0" dirty="0">
                <a:effectLst/>
                <a:latin typeface="-apple-system"/>
              </a:rPr>
              <a:t> and </a:t>
            </a:r>
            <a:r>
              <a:rPr lang="en-US" b="0" i="0" dirty="0" err="1">
                <a:effectLst/>
                <a:latin typeface="-apple-system"/>
              </a:rPr>
              <a:t>your_age</a:t>
            </a:r>
            <a:r>
              <a:rPr lang="en-US" b="0" i="0" dirty="0">
                <a:effectLst/>
                <a:latin typeface="-apple-system"/>
              </a:rPr>
              <a:t> using if … else. Who is older (me or you)? Use input(“Enter your age: ”) to get the age as input. You can use a nested condition to print 'year' for 1 year difference in age, 'years' for bigger differences, and a custom text if </a:t>
            </a:r>
            <a:r>
              <a:rPr lang="en-US" b="0" i="0" dirty="0" err="1">
                <a:effectLst/>
                <a:latin typeface="-apple-system"/>
              </a:rPr>
              <a:t>my_age</a:t>
            </a:r>
            <a:r>
              <a:rPr lang="en-US" b="0" i="0" dirty="0">
                <a:effectLst/>
                <a:latin typeface="-apple-system"/>
              </a:rPr>
              <a:t> = </a:t>
            </a:r>
            <a:r>
              <a:rPr lang="en-US" b="0" i="0" dirty="0" err="1">
                <a:effectLst/>
                <a:latin typeface="-apple-system"/>
              </a:rPr>
              <a:t>your_age</a:t>
            </a:r>
            <a:r>
              <a:rPr lang="en-US" b="0" i="0" dirty="0">
                <a:effectLst/>
                <a:latin typeface="-apple-system"/>
              </a:rPr>
              <a:t>. Output:</a:t>
            </a:r>
          </a:p>
          <a:p>
            <a:pPr marL="514350" indent="-514350">
              <a:buFont typeface="+mj-lt"/>
              <a:buAutoNum type="arabicPeriod" startAt="2"/>
            </a:pPr>
            <a:endParaRPr lang="en-US" dirty="0">
              <a:latin typeface="-apple-system"/>
            </a:endParaRPr>
          </a:p>
          <a:p>
            <a:pPr marL="514350" indent="-514350">
              <a:buFont typeface="+mj-lt"/>
              <a:buAutoNum type="arabicPeriod" startAt="2"/>
            </a:pPr>
            <a:endParaRPr lang="en-US" dirty="0">
              <a:latin typeface="-apple-system"/>
            </a:endParaRPr>
          </a:p>
          <a:p>
            <a:pPr marL="0" indent="0">
              <a:buNone/>
            </a:pPr>
            <a:endParaRPr lang="en-US" dirty="0">
              <a:latin typeface="-apple-system"/>
            </a:endParaRPr>
          </a:p>
          <a:p>
            <a:pPr marL="514350" indent="-514350">
              <a:buFont typeface="+mj-lt"/>
              <a:buAutoNum type="arabicPeriod" startAt="3"/>
            </a:pPr>
            <a:r>
              <a:rPr lang="en-US" b="0" i="0" dirty="0">
                <a:effectLst/>
                <a:latin typeface="-apple-system"/>
              </a:rPr>
              <a:t>Get two numbers from the user using input prompt. If a is greater than b return a is greater than b, if a is less b return a is smaller than b, else a is equal to b. Output:</a:t>
            </a:r>
          </a:p>
        </p:txBody>
      </p:sp>
      <p:pic>
        <p:nvPicPr>
          <p:cNvPr id="5" name="Picture 4">
            <a:extLst>
              <a:ext uri="{FF2B5EF4-FFF2-40B4-BE49-F238E27FC236}">
                <a16:creationId xmlns:a16="http://schemas.microsoft.com/office/drawing/2014/main" id="{9FB43EAC-3FF1-4CA2-8182-86A6A96E9A15}"/>
              </a:ext>
            </a:extLst>
          </p:cNvPr>
          <p:cNvPicPr>
            <a:picLocks noChangeAspect="1"/>
          </p:cNvPicPr>
          <p:nvPr/>
        </p:nvPicPr>
        <p:blipFill>
          <a:blip r:embed="rId2"/>
          <a:stretch>
            <a:fillRect/>
          </a:stretch>
        </p:blipFill>
        <p:spPr>
          <a:xfrm>
            <a:off x="1610575" y="1690688"/>
            <a:ext cx="5420539" cy="1521070"/>
          </a:xfrm>
          <a:prstGeom prst="rect">
            <a:avLst/>
          </a:prstGeom>
        </p:spPr>
      </p:pic>
      <p:pic>
        <p:nvPicPr>
          <p:cNvPr id="7" name="Picture 6">
            <a:extLst>
              <a:ext uri="{FF2B5EF4-FFF2-40B4-BE49-F238E27FC236}">
                <a16:creationId xmlns:a16="http://schemas.microsoft.com/office/drawing/2014/main" id="{8B50938E-4C7D-4170-81BB-C59BA689AED5}"/>
              </a:ext>
            </a:extLst>
          </p:cNvPr>
          <p:cNvPicPr>
            <a:picLocks noChangeAspect="1"/>
          </p:cNvPicPr>
          <p:nvPr/>
        </p:nvPicPr>
        <p:blipFill>
          <a:blip r:embed="rId3"/>
          <a:stretch>
            <a:fillRect/>
          </a:stretch>
        </p:blipFill>
        <p:spPr>
          <a:xfrm>
            <a:off x="4162589" y="4274987"/>
            <a:ext cx="5611725" cy="2512713"/>
          </a:xfrm>
          <a:prstGeom prst="rect">
            <a:avLst/>
          </a:prstGeom>
        </p:spPr>
      </p:pic>
    </p:spTree>
    <p:extLst>
      <p:ext uri="{BB962C8B-B14F-4D97-AF65-F5344CB8AC3E}">
        <p14:creationId xmlns:p14="http://schemas.microsoft.com/office/powerpoint/2010/main" val="189675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48770-45E1-4308-A09E-02CEC8059FE8}"/>
              </a:ext>
            </a:extLst>
          </p:cNvPr>
          <p:cNvSpPr>
            <a:spLocks noGrp="1"/>
          </p:cNvSpPr>
          <p:nvPr>
            <p:ph idx="1"/>
          </p:nvPr>
        </p:nvSpPr>
        <p:spPr>
          <a:xfrm>
            <a:off x="838199" y="1079900"/>
            <a:ext cx="11075633" cy="5630285"/>
          </a:xfrm>
        </p:spPr>
        <p:txBody>
          <a:bodyPr/>
          <a:lstStyle/>
          <a:p>
            <a:pPr marL="514350" indent="-514350" algn="l">
              <a:buFont typeface="+mj-lt"/>
              <a:buAutoNum type="arabicPeriod"/>
            </a:pPr>
            <a:r>
              <a:rPr lang="en-US" b="0" i="0" dirty="0">
                <a:effectLst/>
                <a:latin typeface="-apple-system"/>
              </a:rPr>
              <a:t>Write a code which gives grade to students according to theirs scores: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514350" indent="-514350" algn="l">
              <a:buFont typeface="+mj-lt"/>
              <a:buAutoNum type="arabicPeriod" startAt="2"/>
            </a:pPr>
            <a:r>
              <a:rPr lang="en-US" b="0" i="0" dirty="0">
                <a:effectLst/>
                <a:latin typeface="-apple-system"/>
              </a:rPr>
              <a:t>Check if the season is Autumn, Winter, Spring or Summer. If the user input is: September, October or November, the season is Autumn. December, January or February, the season is Winter. March, April or May, the season is Spring June, July or August, the season is Summer</a:t>
            </a:r>
          </a:p>
        </p:txBody>
      </p:sp>
      <p:sp>
        <p:nvSpPr>
          <p:cNvPr id="4" name="Rectangle 1">
            <a:extLst>
              <a:ext uri="{FF2B5EF4-FFF2-40B4-BE49-F238E27FC236}">
                <a16:creationId xmlns:a16="http://schemas.microsoft.com/office/drawing/2014/main" id="{C93B8010-DC77-42DB-98BB-47B62A2160C1}"/>
              </a:ext>
            </a:extLst>
          </p:cNvPr>
          <p:cNvSpPr>
            <a:spLocks noGrp="1" noChangeArrowheads="1"/>
          </p:cNvSpPr>
          <p:nvPr>
            <p:ph type="title"/>
          </p:nvPr>
        </p:nvSpPr>
        <p:spPr bwMode="auto">
          <a:xfrm>
            <a:off x="838200" y="147814"/>
            <a:ext cx="406104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ui-monospace"/>
              </a:rPr>
              <a:t>Exercises: Level 2</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A73410BA-564E-43DB-8DFC-0108A93C9F52}"/>
              </a:ext>
            </a:extLst>
          </p:cNvPr>
          <p:cNvPicPr>
            <a:picLocks noChangeAspect="1"/>
          </p:cNvPicPr>
          <p:nvPr/>
        </p:nvPicPr>
        <p:blipFill>
          <a:blip r:embed="rId2"/>
          <a:stretch>
            <a:fillRect/>
          </a:stretch>
        </p:blipFill>
        <p:spPr>
          <a:xfrm>
            <a:off x="1313330" y="1647297"/>
            <a:ext cx="5247268" cy="2145110"/>
          </a:xfrm>
          <a:prstGeom prst="rect">
            <a:avLst/>
          </a:prstGeom>
        </p:spPr>
      </p:pic>
    </p:spTree>
    <p:extLst>
      <p:ext uri="{BB962C8B-B14F-4D97-AF65-F5344CB8AC3E}">
        <p14:creationId xmlns:p14="http://schemas.microsoft.com/office/powerpoint/2010/main" val="232751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0E2F-7F92-47DB-BDC4-D20DD0D74E78}"/>
              </a:ext>
            </a:extLst>
          </p:cNvPr>
          <p:cNvSpPr>
            <a:spLocks noGrp="1"/>
          </p:cNvSpPr>
          <p:nvPr>
            <p:ph type="title"/>
          </p:nvPr>
        </p:nvSpPr>
        <p:spPr>
          <a:xfrm>
            <a:off x="838200" y="98795"/>
            <a:ext cx="10515600" cy="1325563"/>
          </a:xfrm>
        </p:spPr>
        <p:txBody>
          <a:bodyPr/>
          <a:lstStyle/>
          <a:p>
            <a:r>
              <a:rPr lang="en-US" dirty="0"/>
              <a:t> </a:t>
            </a:r>
          </a:p>
        </p:txBody>
      </p:sp>
      <p:sp>
        <p:nvSpPr>
          <p:cNvPr id="3" name="Content Placeholder 2">
            <a:extLst>
              <a:ext uri="{FF2B5EF4-FFF2-40B4-BE49-F238E27FC236}">
                <a16:creationId xmlns:a16="http://schemas.microsoft.com/office/drawing/2014/main" id="{EAAAF158-6813-426E-AB3D-31380E194DBE}"/>
              </a:ext>
            </a:extLst>
          </p:cNvPr>
          <p:cNvSpPr>
            <a:spLocks noGrp="1"/>
          </p:cNvSpPr>
          <p:nvPr>
            <p:ph idx="1"/>
          </p:nvPr>
        </p:nvSpPr>
        <p:spPr>
          <a:xfrm>
            <a:off x="776055" y="271539"/>
            <a:ext cx="11155533" cy="6238721"/>
          </a:xfrm>
        </p:spPr>
        <p:txBody>
          <a:bodyPr/>
          <a:lstStyle/>
          <a:p>
            <a:pPr marL="514350" indent="-514350">
              <a:buFont typeface="+mj-lt"/>
              <a:buAutoNum type="arabicPeriod" startAt="3"/>
            </a:pPr>
            <a:r>
              <a:rPr lang="en-US" b="0" i="0" dirty="0">
                <a:effectLst/>
                <a:latin typeface="-apple-system"/>
              </a:rPr>
              <a:t>The following list contains some fruits:</a:t>
            </a:r>
          </a:p>
          <a:p>
            <a:pPr marL="514350" indent="-514350">
              <a:buFont typeface="+mj-lt"/>
              <a:buAutoNum type="arabicPeriod" startAt="3"/>
            </a:pPr>
            <a:endParaRPr lang="en-US" dirty="0">
              <a:latin typeface="-apple-system"/>
            </a:endParaRPr>
          </a:p>
          <a:p>
            <a:pPr marL="514350" indent="-514350">
              <a:buFont typeface="+mj-lt"/>
              <a:buAutoNum type="arabicPeriod" startAt="3"/>
            </a:pPr>
            <a:endParaRPr lang="en-US" dirty="0">
              <a:latin typeface="-apple-system"/>
            </a:endParaRPr>
          </a:p>
          <a:p>
            <a:pPr marL="514350" indent="-514350">
              <a:buFont typeface="+mj-lt"/>
              <a:buAutoNum type="arabicPeriod" startAt="3"/>
            </a:pPr>
            <a:endParaRPr lang="en-US" dirty="0">
              <a:latin typeface="-apple-system"/>
            </a:endParaRPr>
          </a:p>
          <a:p>
            <a:pPr algn="l"/>
            <a:r>
              <a:rPr lang="en-US" b="0" i="0" dirty="0">
                <a:effectLst/>
                <a:latin typeface="-apple-system"/>
              </a:rPr>
              <a:t>If a fruit doesn't exist in the list add the fruit to the list and print the modified list. If the fruit exists print('That fruit already exist in the list')</a:t>
            </a:r>
          </a:p>
        </p:txBody>
      </p:sp>
      <p:pic>
        <p:nvPicPr>
          <p:cNvPr id="5" name="Picture 4">
            <a:extLst>
              <a:ext uri="{FF2B5EF4-FFF2-40B4-BE49-F238E27FC236}">
                <a16:creationId xmlns:a16="http://schemas.microsoft.com/office/drawing/2014/main" id="{F1A25096-74F3-49CB-995B-56105B71B761}"/>
              </a:ext>
            </a:extLst>
          </p:cNvPr>
          <p:cNvPicPr>
            <a:picLocks noChangeAspect="1"/>
          </p:cNvPicPr>
          <p:nvPr/>
        </p:nvPicPr>
        <p:blipFill>
          <a:blip r:embed="rId2"/>
          <a:stretch>
            <a:fillRect/>
          </a:stretch>
        </p:blipFill>
        <p:spPr>
          <a:xfrm>
            <a:off x="1008149" y="892563"/>
            <a:ext cx="7944886" cy="1063590"/>
          </a:xfrm>
          <a:prstGeom prst="rect">
            <a:avLst/>
          </a:prstGeom>
        </p:spPr>
      </p:pic>
    </p:spTree>
    <p:extLst>
      <p:ext uri="{BB962C8B-B14F-4D97-AF65-F5344CB8AC3E}">
        <p14:creationId xmlns:p14="http://schemas.microsoft.com/office/powerpoint/2010/main" val="2932718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B435-6DD1-4118-8BF1-D208AE3F7043}"/>
              </a:ext>
            </a:extLst>
          </p:cNvPr>
          <p:cNvSpPr>
            <a:spLocks noGrp="1"/>
          </p:cNvSpPr>
          <p:nvPr>
            <p:ph type="title"/>
          </p:nvPr>
        </p:nvSpPr>
        <p:spPr/>
        <p:txBody>
          <a:bodyPr>
            <a:normAutofit/>
          </a:bodyPr>
          <a:lstStyle/>
          <a:p>
            <a:r>
              <a:rPr lang="en-US" b="1" i="0" dirty="0">
                <a:effectLst/>
                <a:latin typeface="-apple-system"/>
              </a:rPr>
              <a:t>Exercises: Level 3</a:t>
            </a:r>
            <a:endParaRPr lang="en-US" dirty="0"/>
          </a:p>
        </p:txBody>
      </p:sp>
      <p:sp>
        <p:nvSpPr>
          <p:cNvPr id="3" name="Content Placeholder 2">
            <a:extLst>
              <a:ext uri="{FF2B5EF4-FFF2-40B4-BE49-F238E27FC236}">
                <a16:creationId xmlns:a16="http://schemas.microsoft.com/office/drawing/2014/main" id="{1415C73E-B041-48D5-917A-DEDF6E141CD1}"/>
              </a:ext>
            </a:extLst>
          </p:cNvPr>
          <p:cNvSpPr>
            <a:spLocks noGrp="1"/>
          </p:cNvSpPr>
          <p:nvPr>
            <p:ph idx="1"/>
          </p:nvPr>
        </p:nvSpPr>
        <p:spPr>
          <a:xfrm>
            <a:off x="838200" y="1417251"/>
            <a:ext cx="10986856" cy="5214367"/>
          </a:xfrm>
        </p:spPr>
        <p:txBody>
          <a:bodyPr>
            <a:normAutofit/>
          </a:bodyPr>
          <a:lstStyle/>
          <a:p>
            <a:pPr algn="l">
              <a:buFont typeface="+mj-lt"/>
              <a:buAutoNum type="arabicPeriod"/>
            </a:pPr>
            <a:r>
              <a:rPr lang="en-US" b="0" i="0" dirty="0">
                <a:effectLst/>
                <a:latin typeface="-apple-system"/>
              </a:rPr>
              <a:t>Here we have a person dictionary. Feel free to modify it!</a:t>
            </a:r>
          </a:p>
          <a:p>
            <a:pPr algn="l">
              <a:buFont typeface="+mj-lt"/>
              <a:buAutoNum type="arabicPeriod"/>
            </a:pPr>
            <a:endParaRPr lang="en-US" dirty="0">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dirty="0">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dirty="0">
              <a:latin typeface="-apple-system"/>
            </a:endParaRPr>
          </a:p>
          <a:p>
            <a:pPr algn="l">
              <a:buFont typeface="+mj-lt"/>
              <a:buAutoNum type="arabicPeriod"/>
            </a:pPr>
            <a:endParaRPr lang="en-US" b="0" i="0" dirty="0">
              <a:effectLst/>
              <a:latin typeface="-apple-system"/>
            </a:endParaRPr>
          </a:p>
          <a:p>
            <a:pPr marL="0" indent="0" algn="l">
              <a:buNone/>
            </a:pPr>
            <a:endParaRPr lang="en-US" dirty="0">
              <a:latin typeface="-apple-system"/>
            </a:endParaRPr>
          </a:p>
          <a:p>
            <a:pPr marL="0" indent="0" algn="l">
              <a:buNone/>
            </a:pPr>
            <a:r>
              <a:rPr lang="en-US" dirty="0">
                <a:latin typeface="-apple-system"/>
              </a:rPr>
              <a:t>Go To Next Slide For Questions.</a:t>
            </a:r>
          </a:p>
          <a:p>
            <a:pPr marL="0" indent="0" algn="l">
              <a:buNone/>
            </a:pPr>
            <a:endParaRPr lang="en-US" b="0" i="0" dirty="0">
              <a:effectLst/>
              <a:latin typeface="-apple-system"/>
            </a:endParaRPr>
          </a:p>
        </p:txBody>
      </p:sp>
      <p:pic>
        <p:nvPicPr>
          <p:cNvPr id="5" name="Picture 4">
            <a:extLst>
              <a:ext uri="{FF2B5EF4-FFF2-40B4-BE49-F238E27FC236}">
                <a16:creationId xmlns:a16="http://schemas.microsoft.com/office/drawing/2014/main" id="{0DC98FD4-1A11-4307-A855-6C9A1F24239D}"/>
              </a:ext>
            </a:extLst>
          </p:cNvPr>
          <p:cNvPicPr>
            <a:picLocks noChangeAspect="1"/>
          </p:cNvPicPr>
          <p:nvPr/>
        </p:nvPicPr>
        <p:blipFill>
          <a:blip r:embed="rId2"/>
          <a:stretch>
            <a:fillRect/>
          </a:stretch>
        </p:blipFill>
        <p:spPr>
          <a:xfrm>
            <a:off x="1321068" y="1925647"/>
            <a:ext cx="6890777" cy="3171785"/>
          </a:xfrm>
          <a:prstGeom prst="rect">
            <a:avLst/>
          </a:prstGeom>
        </p:spPr>
      </p:pic>
    </p:spTree>
    <p:extLst>
      <p:ext uri="{BB962C8B-B14F-4D97-AF65-F5344CB8AC3E}">
        <p14:creationId xmlns:p14="http://schemas.microsoft.com/office/powerpoint/2010/main" val="389500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11DC-4219-4EF2-AC03-B3B0C36ED3E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6061F53-DFD4-4C40-BAC9-7541A6D49EC9}"/>
              </a:ext>
            </a:extLst>
          </p:cNvPr>
          <p:cNvSpPr>
            <a:spLocks noGrp="1"/>
          </p:cNvSpPr>
          <p:nvPr>
            <p:ph idx="1"/>
          </p:nvPr>
        </p:nvSpPr>
        <p:spPr>
          <a:xfrm>
            <a:off x="838200" y="245399"/>
            <a:ext cx="11093388" cy="5960091"/>
          </a:xfrm>
        </p:spPr>
        <p:txBody>
          <a:bodyPr>
            <a:normAutofit/>
          </a:bodyPr>
          <a:lstStyle/>
          <a:p>
            <a:pPr marL="0" indent="0">
              <a:buNone/>
            </a:pPr>
            <a:r>
              <a:rPr lang="en-US" dirty="0"/>
              <a:t> * Check if the person dictionary has skills key, if so print out the middle skill in the skills list.</a:t>
            </a:r>
          </a:p>
          <a:p>
            <a:pPr marL="0" indent="0">
              <a:buNone/>
            </a:pPr>
            <a:r>
              <a:rPr lang="en-US" dirty="0"/>
              <a:t> * Check if the person dictionary has skills key, if so check if the person has 'Python' skill and print out the result.</a:t>
            </a:r>
          </a:p>
          <a:p>
            <a:pPr marL="0" indent="0">
              <a:buNone/>
            </a:pPr>
            <a:r>
              <a:rPr lang="en-US" dirty="0"/>
              <a:t> * If a person skills has only JavaScript and React, print('He is a front end developer'), if the person skills has Node, Python, MongoDB, print('He is a backend developer'), if the person skills has React, Node and MongoDB, Print('He is a </a:t>
            </a:r>
            <a:r>
              <a:rPr lang="en-US" dirty="0" err="1"/>
              <a:t>fullstack</a:t>
            </a:r>
            <a:r>
              <a:rPr lang="en-US" dirty="0"/>
              <a:t> developer'), else print('unknown title') - for more accurate results more conditions can be nested!</a:t>
            </a:r>
          </a:p>
          <a:p>
            <a:pPr marL="0" indent="0">
              <a:buNone/>
            </a:pPr>
            <a:r>
              <a:rPr lang="en-US" dirty="0"/>
              <a:t> * If the person is married and if he lives in Finland, print the information</a:t>
            </a:r>
          </a:p>
        </p:txBody>
      </p:sp>
    </p:spTree>
    <p:extLst>
      <p:ext uri="{BB962C8B-B14F-4D97-AF65-F5344CB8AC3E}">
        <p14:creationId xmlns:p14="http://schemas.microsoft.com/office/powerpoint/2010/main" val="236669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AC31-6FED-403D-B56A-CA649B999F1C}"/>
              </a:ext>
            </a:extLst>
          </p:cNvPr>
          <p:cNvSpPr>
            <a:spLocks noGrp="1"/>
          </p:cNvSpPr>
          <p:nvPr>
            <p:ph type="title"/>
          </p:nvPr>
        </p:nvSpPr>
        <p:spPr/>
        <p:txBody>
          <a:bodyPr/>
          <a:lstStyle/>
          <a:p>
            <a:r>
              <a:rPr lang="en-US" b="1" i="0" dirty="0">
                <a:effectLst/>
                <a:latin typeface="-apple-system"/>
              </a:rPr>
              <a:t>Conditionals</a:t>
            </a:r>
            <a:endParaRPr lang="en-US" dirty="0"/>
          </a:p>
        </p:txBody>
      </p:sp>
      <p:sp>
        <p:nvSpPr>
          <p:cNvPr id="3" name="Content Placeholder 2">
            <a:extLst>
              <a:ext uri="{FF2B5EF4-FFF2-40B4-BE49-F238E27FC236}">
                <a16:creationId xmlns:a16="http://schemas.microsoft.com/office/drawing/2014/main" id="{2CD77D8E-AAC0-4D07-9D7E-049C28A6E798}"/>
              </a:ext>
            </a:extLst>
          </p:cNvPr>
          <p:cNvSpPr>
            <a:spLocks noGrp="1"/>
          </p:cNvSpPr>
          <p:nvPr>
            <p:ph idx="1"/>
          </p:nvPr>
        </p:nvSpPr>
        <p:spPr>
          <a:xfrm>
            <a:off x="838200" y="1402672"/>
            <a:ext cx="10835936" cy="5090203"/>
          </a:xfrm>
        </p:spPr>
        <p:txBody>
          <a:bodyPr>
            <a:normAutofit/>
          </a:bodyPr>
          <a:lstStyle/>
          <a:p>
            <a:pPr marL="0" indent="0" algn="l">
              <a:buNone/>
            </a:pPr>
            <a:r>
              <a:rPr lang="en-US" b="0" i="0" dirty="0">
                <a:effectLst/>
                <a:latin typeface="-apple-system"/>
              </a:rPr>
              <a:t>By default, statements in Python script are executed sequentially from top to bottom. If the processing logic require so, the sequential flow of execution can be altered in two way:</a:t>
            </a:r>
          </a:p>
          <a:p>
            <a:pPr algn="l">
              <a:buFont typeface="Arial" panose="020B0604020202020204" pitchFamily="34" charset="0"/>
              <a:buChar char="•"/>
            </a:pPr>
            <a:r>
              <a:rPr lang="en-US" b="0" i="0" dirty="0">
                <a:effectLst/>
                <a:latin typeface="-apple-system"/>
              </a:rPr>
              <a:t>Conditional execution: a block of one or more statements will be executed if a certain expression is true</a:t>
            </a:r>
          </a:p>
          <a:p>
            <a:pPr algn="l">
              <a:buFont typeface="Arial" panose="020B0604020202020204" pitchFamily="34" charset="0"/>
              <a:buChar char="•"/>
            </a:pPr>
            <a:r>
              <a:rPr lang="en-US" b="0" i="0" dirty="0">
                <a:effectLst/>
                <a:latin typeface="-apple-system"/>
              </a:rPr>
              <a:t>Repetitive execution: a block of one or more statements will be repetitively executed as long as a certain expression is true. In this section, we will cover </a:t>
            </a:r>
            <a:r>
              <a:rPr lang="en-US" b="0" i="1" dirty="0">
                <a:effectLst/>
                <a:latin typeface="-apple-system"/>
              </a:rPr>
              <a:t>if</a:t>
            </a:r>
            <a:r>
              <a:rPr lang="en-US" b="0" i="0" dirty="0">
                <a:effectLst/>
                <a:latin typeface="-apple-system"/>
              </a:rPr>
              <a:t>, </a:t>
            </a:r>
            <a:r>
              <a:rPr lang="en-US" b="0" i="1" dirty="0">
                <a:effectLst/>
                <a:latin typeface="-apple-system"/>
              </a:rPr>
              <a:t>else</a:t>
            </a:r>
            <a:r>
              <a:rPr lang="en-US" b="0" i="0" dirty="0">
                <a:effectLst/>
                <a:latin typeface="-apple-system"/>
              </a:rPr>
              <a:t>, </a:t>
            </a:r>
            <a:r>
              <a:rPr lang="en-US" b="0" i="1" dirty="0" err="1">
                <a:effectLst/>
                <a:latin typeface="-apple-system"/>
              </a:rPr>
              <a:t>elif</a:t>
            </a:r>
            <a:r>
              <a:rPr lang="en-US" b="0" i="0" dirty="0">
                <a:effectLst/>
                <a:latin typeface="-apple-system"/>
              </a:rPr>
              <a:t> statements. The comparison and logical operators we learned in previous sections will be useful here.</a:t>
            </a:r>
            <a:br>
              <a:rPr lang="en-US" dirty="0"/>
            </a:br>
            <a:br>
              <a:rPr lang="en-US" b="0" i="0" dirty="0">
                <a:effectLst/>
                <a:latin typeface="-apple-system"/>
              </a:rPr>
            </a:br>
            <a:endParaRPr lang="en-US" dirty="0"/>
          </a:p>
        </p:txBody>
      </p:sp>
    </p:spTree>
    <p:extLst>
      <p:ext uri="{BB962C8B-B14F-4D97-AF65-F5344CB8AC3E}">
        <p14:creationId xmlns:p14="http://schemas.microsoft.com/office/powerpoint/2010/main" val="2968484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B24C-A4BE-4D0A-A74A-1D449AC7B2DE}"/>
              </a:ext>
            </a:extLst>
          </p:cNvPr>
          <p:cNvSpPr>
            <a:spLocks noGrp="1"/>
          </p:cNvSpPr>
          <p:nvPr>
            <p:ph type="title"/>
          </p:nvPr>
        </p:nvSpPr>
        <p:spPr/>
        <p:txBody>
          <a:bodyPr>
            <a:normAutofit/>
          </a:bodyPr>
          <a:lstStyle/>
          <a:p>
            <a:r>
              <a:rPr lang="en-US" b="1" i="0" dirty="0">
                <a:effectLst/>
                <a:latin typeface="-apple-system"/>
              </a:rPr>
              <a:t>If Condition</a:t>
            </a:r>
            <a:endParaRPr lang="en-US" dirty="0"/>
          </a:p>
        </p:txBody>
      </p:sp>
      <p:sp>
        <p:nvSpPr>
          <p:cNvPr id="3" name="Content Placeholder 2">
            <a:extLst>
              <a:ext uri="{FF2B5EF4-FFF2-40B4-BE49-F238E27FC236}">
                <a16:creationId xmlns:a16="http://schemas.microsoft.com/office/drawing/2014/main" id="{191E9F82-54A1-4182-9D6A-270C8C57BAAF}"/>
              </a:ext>
            </a:extLst>
          </p:cNvPr>
          <p:cNvSpPr>
            <a:spLocks noGrp="1"/>
          </p:cNvSpPr>
          <p:nvPr>
            <p:ph idx="1"/>
          </p:nvPr>
        </p:nvSpPr>
        <p:spPr>
          <a:xfrm>
            <a:off x="776056" y="1426131"/>
            <a:ext cx="10515600" cy="4351338"/>
          </a:xfrm>
        </p:spPr>
        <p:txBody>
          <a:bodyPr/>
          <a:lstStyle/>
          <a:p>
            <a:pPr algn="l"/>
            <a:r>
              <a:rPr lang="en-US" b="0" i="0" dirty="0">
                <a:effectLst/>
                <a:latin typeface="-apple-system"/>
              </a:rPr>
              <a:t>In python and other programming languages the key word </a:t>
            </a:r>
            <a:r>
              <a:rPr lang="en-US" b="0" i="1" dirty="0">
                <a:effectLst/>
                <a:latin typeface="-apple-system"/>
              </a:rPr>
              <a:t>if</a:t>
            </a:r>
            <a:r>
              <a:rPr lang="en-US" b="0" i="0" dirty="0">
                <a:effectLst/>
                <a:latin typeface="-apple-system"/>
              </a:rPr>
              <a:t> is used to check if a condition is true and to execute the block code. Remember the indentation after the colon.</a:t>
            </a:r>
          </a:p>
          <a:p>
            <a:pPr algn="l"/>
            <a:endParaRPr lang="en-US" dirty="0">
              <a:latin typeface="-apple-system"/>
            </a:endParaRPr>
          </a:p>
          <a:p>
            <a:pPr algn="l"/>
            <a:endParaRPr lang="en-US" dirty="0">
              <a:latin typeface="-apple-system"/>
            </a:endParaRPr>
          </a:p>
          <a:p>
            <a:pPr algn="l"/>
            <a:endParaRPr lang="en-US" dirty="0">
              <a:latin typeface="-apple-system"/>
            </a:endParaRPr>
          </a:p>
          <a:p>
            <a:pPr algn="l"/>
            <a:r>
              <a:rPr lang="en-US" b="1" i="0" dirty="0">
                <a:effectLst/>
                <a:latin typeface="-apple-system"/>
              </a:rPr>
              <a:t>Example: 1</a:t>
            </a:r>
            <a:endParaRPr lang="en-US" b="0" i="0" dirty="0">
              <a:effectLst/>
              <a:latin typeface="-apple-system"/>
            </a:endParaRPr>
          </a:p>
          <a:p>
            <a:br>
              <a:rPr lang="en-US" b="0" i="0" dirty="0">
                <a:solidFill>
                  <a:srgbClr val="C9D1D9"/>
                </a:solidFill>
                <a:effectLst/>
                <a:latin typeface="-apple-system"/>
              </a:rPr>
            </a:br>
            <a:endParaRPr lang="en-US" dirty="0"/>
          </a:p>
        </p:txBody>
      </p:sp>
      <p:pic>
        <p:nvPicPr>
          <p:cNvPr id="5" name="Picture 4">
            <a:extLst>
              <a:ext uri="{FF2B5EF4-FFF2-40B4-BE49-F238E27FC236}">
                <a16:creationId xmlns:a16="http://schemas.microsoft.com/office/drawing/2014/main" id="{70920BFC-63D2-406D-BC50-7B5C56F3D594}"/>
              </a:ext>
            </a:extLst>
          </p:cNvPr>
          <p:cNvPicPr>
            <a:picLocks noChangeAspect="1"/>
          </p:cNvPicPr>
          <p:nvPr/>
        </p:nvPicPr>
        <p:blipFill>
          <a:blip r:embed="rId2"/>
          <a:stretch>
            <a:fillRect/>
          </a:stretch>
        </p:blipFill>
        <p:spPr>
          <a:xfrm>
            <a:off x="1051779" y="2647270"/>
            <a:ext cx="6704345" cy="1449321"/>
          </a:xfrm>
          <a:prstGeom prst="rect">
            <a:avLst/>
          </a:prstGeom>
        </p:spPr>
      </p:pic>
      <p:pic>
        <p:nvPicPr>
          <p:cNvPr id="7" name="Picture 6">
            <a:extLst>
              <a:ext uri="{FF2B5EF4-FFF2-40B4-BE49-F238E27FC236}">
                <a16:creationId xmlns:a16="http://schemas.microsoft.com/office/drawing/2014/main" id="{D54B29EF-8318-46BB-8457-6B2DA6F1874F}"/>
              </a:ext>
            </a:extLst>
          </p:cNvPr>
          <p:cNvPicPr>
            <a:picLocks noChangeAspect="1"/>
          </p:cNvPicPr>
          <p:nvPr/>
        </p:nvPicPr>
        <p:blipFill>
          <a:blip r:embed="rId3"/>
          <a:stretch>
            <a:fillRect/>
          </a:stretch>
        </p:blipFill>
        <p:spPr>
          <a:xfrm>
            <a:off x="900344" y="4698068"/>
            <a:ext cx="6166281" cy="1995455"/>
          </a:xfrm>
          <a:prstGeom prst="rect">
            <a:avLst/>
          </a:prstGeom>
        </p:spPr>
      </p:pic>
    </p:spTree>
    <p:extLst>
      <p:ext uri="{BB962C8B-B14F-4D97-AF65-F5344CB8AC3E}">
        <p14:creationId xmlns:p14="http://schemas.microsoft.com/office/powerpoint/2010/main" val="2922355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C900-018B-475E-8CB4-260E33711A9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4FC642C-5825-40F8-A021-E8A4B8B02F52}"/>
              </a:ext>
            </a:extLst>
          </p:cNvPr>
          <p:cNvSpPr>
            <a:spLocks noGrp="1"/>
          </p:cNvSpPr>
          <p:nvPr>
            <p:ph idx="1"/>
          </p:nvPr>
        </p:nvSpPr>
        <p:spPr>
          <a:xfrm>
            <a:off x="758300" y="94478"/>
            <a:ext cx="11297575" cy="6763521"/>
          </a:xfrm>
        </p:spPr>
        <p:txBody>
          <a:bodyPr/>
          <a:lstStyle/>
          <a:p>
            <a:pPr algn="l"/>
            <a:r>
              <a:rPr lang="en-US" b="0" i="0" dirty="0">
                <a:effectLst/>
                <a:latin typeface="-apple-system"/>
              </a:rPr>
              <a:t>As you can see in the example above, 3 is greater than 0. The condition was true and the block code was executed. However, if the condition is false, we do not see the result. In order to see the result of the </a:t>
            </a:r>
            <a:r>
              <a:rPr lang="en-US" b="0" i="0" dirty="0" err="1">
                <a:effectLst/>
                <a:latin typeface="-apple-system"/>
              </a:rPr>
              <a:t>falsy</a:t>
            </a:r>
            <a:r>
              <a:rPr lang="en-US" b="0" i="0" dirty="0">
                <a:effectLst/>
                <a:latin typeface="-apple-system"/>
              </a:rPr>
              <a:t> condition, we should have another block, which is going to be </a:t>
            </a:r>
            <a:r>
              <a:rPr lang="en-US" b="0" i="1" dirty="0">
                <a:effectLst/>
                <a:latin typeface="-apple-system"/>
              </a:rPr>
              <a:t>else</a:t>
            </a:r>
            <a:r>
              <a:rPr lang="en-US" b="0" i="0" dirty="0">
                <a:effectLst/>
                <a:latin typeface="-apple-system"/>
              </a:rPr>
              <a:t>.</a:t>
            </a:r>
          </a:p>
          <a:p>
            <a:pPr marL="0" indent="0" algn="l">
              <a:buNone/>
            </a:pPr>
            <a:endParaRPr lang="en-US" dirty="0">
              <a:latin typeface="-apple-system"/>
            </a:endParaRPr>
          </a:p>
          <a:p>
            <a:pPr marL="0" indent="0" algn="l">
              <a:buNone/>
            </a:pPr>
            <a:r>
              <a:rPr lang="en-US" sz="4400" b="1" i="0" u="sng" dirty="0">
                <a:effectLst/>
                <a:latin typeface="-apple-system"/>
              </a:rPr>
              <a:t>If Else:</a:t>
            </a:r>
          </a:p>
          <a:p>
            <a:pPr algn="l"/>
            <a:r>
              <a:rPr lang="en-US" b="0" i="0" dirty="0">
                <a:effectLst/>
                <a:latin typeface="-apple-system"/>
              </a:rPr>
              <a:t>If condition is true the first block will be executed, if not the else condition will run.</a:t>
            </a:r>
            <a:br>
              <a:rPr lang="en-US" dirty="0"/>
            </a:br>
            <a:endParaRPr lang="en-US" dirty="0"/>
          </a:p>
        </p:txBody>
      </p:sp>
      <p:pic>
        <p:nvPicPr>
          <p:cNvPr id="5" name="Picture 4">
            <a:extLst>
              <a:ext uri="{FF2B5EF4-FFF2-40B4-BE49-F238E27FC236}">
                <a16:creationId xmlns:a16="http://schemas.microsoft.com/office/drawing/2014/main" id="{7BC0E1D9-F0D7-4EEE-AD84-1684207C6ED1}"/>
              </a:ext>
            </a:extLst>
          </p:cNvPr>
          <p:cNvPicPr>
            <a:picLocks noChangeAspect="1"/>
          </p:cNvPicPr>
          <p:nvPr/>
        </p:nvPicPr>
        <p:blipFill>
          <a:blip r:embed="rId2"/>
          <a:stretch>
            <a:fillRect/>
          </a:stretch>
        </p:blipFill>
        <p:spPr>
          <a:xfrm>
            <a:off x="838199" y="3810817"/>
            <a:ext cx="7915183" cy="2386940"/>
          </a:xfrm>
          <a:prstGeom prst="rect">
            <a:avLst/>
          </a:prstGeom>
        </p:spPr>
      </p:pic>
    </p:spTree>
    <p:extLst>
      <p:ext uri="{BB962C8B-B14F-4D97-AF65-F5344CB8AC3E}">
        <p14:creationId xmlns:p14="http://schemas.microsoft.com/office/powerpoint/2010/main" val="114911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352A-BE6A-4391-93EA-BA865CE1C93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1996336-73A2-422C-B33A-D321EEC70F04}"/>
              </a:ext>
            </a:extLst>
          </p:cNvPr>
          <p:cNvSpPr>
            <a:spLocks noGrp="1"/>
          </p:cNvSpPr>
          <p:nvPr>
            <p:ph idx="1"/>
          </p:nvPr>
        </p:nvSpPr>
        <p:spPr>
          <a:xfrm>
            <a:off x="838200" y="73241"/>
            <a:ext cx="11253186" cy="6711518"/>
          </a:xfrm>
        </p:spPr>
        <p:txBody>
          <a:bodyPr/>
          <a:lstStyle/>
          <a:p>
            <a:pPr marL="0" indent="0" algn="l">
              <a:buNone/>
            </a:pPr>
            <a:r>
              <a:rPr lang="en-US" sz="4000" b="1" i="0" u="sng" dirty="0">
                <a:effectLst/>
                <a:latin typeface="-apple-system"/>
              </a:rPr>
              <a:t>Example:</a:t>
            </a:r>
          </a:p>
          <a:p>
            <a:pPr marL="0" indent="0" algn="l">
              <a:buNone/>
            </a:pPr>
            <a:endParaRPr lang="en-US" sz="4000" b="1" u="sng" dirty="0">
              <a:latin typeface="-apple-system"/>
            </a:endParaRPr>
          </a:p>
          <a:p>
            <a:pPr marL="0" indent="0" algn="l">
              <a:buNone/>
            </a:pPr>
            <a:endParaRPr lang="en-US" sz="4000" b="1" i="0" u="sng" dirty="0">
              <a:effectLst/>
              <a:latin typeface="-apple-system"/>
            </a:endParaRPr>
          </a:p>
          <a:p>
            <a:pPr marL="0" indent="0" algn="l">
              <a:buNone/>
            </a:pPr>
            <a:endParaRPr lang="en-US" sz="4000" b="1" u="sng" dirty="0">
              <a:latin typeface="-apple-system"/>
            </a:endParaRPr>
          </a:p>
          <a:p>
            <a:pPr algn="l"/>
            <a:r>
              <a:rPr lang="en-US" sz="2800" b="0" i="0" dirty="0">
                <a:effectLst/>
                <a:latin typeface="-apple-system"/>
              </a:rPr>
              <a:t>The condition above proves false, therefore the else block was executed. How about if our condition is more than two? We could use _ </a:t>
            </a:r>
            <a:r>
              <a:rPr lang="en-US" sz="2800" b="0" i="0" dirty="0" err="1">
                <a:effectLst/>
                <a:latin typeface="-apple-system"/>
              </a:rPr>
              <a:t>elif</a:t>
            </a:r>
            <a:r>
              <a:rPr lang="en-US" sz="2800" b="0" i="0" dirty="0">
                <a:effectLst/>
                <a:latin typeface="-apple-system"/>
              </a:rPr>
              <a:t>_.</a:t>
            </a:r>
            <a:br>
              <a:rPr lang="en-US" sz="2800" dirty="0"/>
            </a:br>
            <a:r>
              <a:rPr lang="en-US" sz="4000" b="0" i="0" dirty="0">
                <a:effectLst/>
                <a:latin typeface="-apple-system"/>
              </a:rPr>
              <a:t> </a:t>
            </a:r>
          </a:p>
          <a:p>
            <a:pPr marL="0" indent="0" algn="l">
              <a:buNone/>
            </a:pPr>
            <a:endParaRPr lang="en-US" sz="4000" b="0" i="0" dirty="0">
              <a:effectLst/>
              <a:latin typeface="-apple-system"/>
            </a:endParaRPr>
          </a:p>
        </p:txBody>
      </p:sp>
      <p:pic>
        <p:nvPicPr>
          <p:cNvPr id="5" name="Picture 4">
            <a:extLst>
              <a:ext uri="{FF2B5EF4-FFF2-40B4-BE49-F238E27FC236}">
                <a16:creationId xmlns:a16="http://schemas.microsoft.com/office/drawing/2014/main" id="{77CB99C5-2893-4E05-ADA7-84247157AA73}"/>
              </a:ext>
            </a:extLst>
          </p:cNvPr>
          <p:cNvPicPr>
            <a:picLocks noChangeAspect="1"/>
          </p:cNvPicPr>
          <p:nvPr/>
        </p:nvPicPr>
        <p:blipFill>
          <a:blip r:embed="rId2"/>
          <a:stretch>
            <a:fillRect/>
          </a:stretch>
        </p:blipFill>
        <p:spPr>
          <a:xfrm>
            <a:off x="838200" y="653148"/>
            <a:ext cx="5257800" cy="2075079"/>
          </a:xfrm>
          <a:prstGeom prst="rect">
            <a:avLst/>
          </a:prstGeom>
        </p:spPr>
      </p:pic>
    </p:spTree>
    <p:extLst>
      <p:ext uri="{BB962C8B-B14F-4D97-AF65-F5344CB8AC3E}">
        <p14:creationId xmlns:p14="http://schemas.microsoft.com/office/powerpoint/2010/main" val="63936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BFB1-DA3B-4AF8-BFE0-1699C5C485CD}"/>
              </a:ext>
            </a:extLst>
          </p:cNvPr>
          <p:cNvSpPr>
            <a:spLocks noGrp="1"/>
          </p:cNvSpPr>
          <p:nvPr>
            <p:ph type="title"/>
          </p:nvPr>
        </p:nvSpPr>
        <p:spPr>
          <a:xfrm>
            <a:off x="758301" y="-72232"/>
            <a:ext cx="10515600" cy="1325563"/>
          </a:xfrm>
        </p:spPr>
        <p:txBody>
          <a:bodyPr>
            <a:normAutofit/>
          </a:bodyPr>
          <a:lstStyle/>
          <a:p>
            <a:r>
              <a:rPr lang="en-US" b="1" i="0" dirty="0">
                <a:effectLst/>
                <a:latin typeface="-apple-system"/>
              </a:rPr>
              <a:t>If </a:t>
            </a:r>
            <a:r>
              <a:rPr lang="en-US" b="1" i="0" dirty="0" err="1">
                <a:effectLst/>
                <a:latin typeface="-apple-system"/>
              </a:rPr>
              <a:t>Elif</a:t>
            </a:r>
            <a:r>
              <a:rPr lang="en-US" b="1" i="0" dirty="0">
                <a:effectLst/>
                <a:latin typeface="-apple-system"/>
              </a:rPr>
              <a:t> Else</a:t>
            </a:r>
            <a:endParaRPr lang="en-US" b="1" dirty="0"/>
          </a:p>
        </p:txBody>
      </p:sp>
      <p:sp>
        <p:nvSpPr>
          <p:cNvPr id="3" name="Content Placeholder 2">
            <a:extLst>
              <a:ext uri="{FF2B5EF4-FFF2-40B4-BE49-F238E27FC236}">
                <a16:creationId xmlns:a16="http://schemas.microsoft.com/office/drawing/2014/main" id="{AA367E4D-BE21-446D-A0B4-89233E8FFD36}"/>
              </a:ext>
            </a:extLst>
          </p:cNvPr>
          <p:cNvSpPr>
            <a:spLocks noGrp="1"/>
          </p:cNvSpPr>
          <p:nvPr>
            <p:ph idx="1"/>
          </p:nvPr>
        </p:nvSpPr>
        <p:spPr>
          <a:xfrm>
            <a:off x="758300" y="1084656"/>
            <a:ext cx="11433699" cy="5773344"/>
          </a:xfrm>
        </p:spPr>
        <p:txBody>
          <a:bodyPr/>
          <a:lstStyle/>
          <a:p>
            <a:pPr algn="l"/>
            <a:r>
              <a:rPr lang="en-US" b="0" i="0" dirty="0">
                <a:effectLst/>
                <a:latin typeface="-apple-system"/>
              </a:rPr>
              <a:t>In our daily life, we make decisions on daily basis. We make decisions not by checking one or two conditions but multiple conditions. As similar to life, programming is also full of conditions. We use </a:t>
            </a:r>
            <a:r>
              <a:rPr lang="en-US" b="0" i="1" dirty="0" err="1">
                <a:effectLst/>
                <a:latin typeface="-apple-system"/>
              </a:rPr>
              <a:t>elif</a:t>
            </a:r>
            <a:r>
              <a:rPr lang="en-US" b="0" i="0" dirty="0">
                <a:effectLst/>
                <a:latin typeface="-apple-system"/>
              </a:rPr>
              <a:t> when we have multiple conditions.</a:t>
            </a:r>
            <a:br>
              <a:rPr lang="en-US" b="0" i="0" dirty="0">
                <a:effectLst/>
                <a:latin typeface="-apple-system"/>
              </a:rPr>
            </a:br>
            <a:endParaRPr lang="en-US" dirty="0"/>
          </a:p>
        </p:txBody>
      </p:sp>
      <p:pic>
        <p:nvPicPr>
          <p:cNvPr id="5" name="Picture 4">
            <a:extLst>
              <a:ext uri="{FF2B5EF4-FFF2-40B4-BE49-F238E27FC236}">
                <a16:creationId xmlns:a16="http://schemas.microsoft.com/office/drawing/2014/main" id="{76B1623A-8BF2-49FC-B7CE-EA333665F8E4}"/>
              </a:ext>
            </a:extLst>
          </p:cNvPr>
          <p:cNvPicPr>
            <a:picLocks noChangeAspect="1"/>
          </p:cNvPicPr>
          <p:nvPr/>
        </p:nvPicPr>
        <p:blipFill>
          <a:blip r:embed="rId2"/>
          <a:stretch>
            <a:fillRect/>
          </a:stretch>
        </p:blipFill>
        <p:spPr>
          <a:xfrm>
            <a:off x="927544" y="2681743"/>
            <a:ext cx="4763042" cy="2491438"/>
          </a:xfrm>
          <a:prstGeom prst="rect">
            <a:avLst/>
          </a:prstGeom>
        </p:spPr>
      </p:pic>
    </p:spTree>
    <p:extLst>
      <p:ext uri="{BB962C8B-B14F-4D97-AF65-F5344CB8AC3E}">
        <p14:creationId xmlns:p14="http://schemas.microsoft.com/office/powerpoint/2010/main" val="339290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D10A-48CD-45E9-95F9-B881B3354A11}"/>
              </a:ext>
            </a:extLst>
          </p:cNvPr>
          <p:cNvSpPr>
            <a:spLocks noGrp="1"/>
          </p:cNvSpPr>
          <p:nvPr>
            <p:ph type="title"/>
          </p:nvPr>
        </p:nvSpPr>
        <p:spPr/>
        <p:txBody>
          <a:bodyPr>
            <a:normAutofit/>
          </a:bodyPr>
          <a:lstStyle/>
          <a:p>
            <a:r>
              <a:rPr lang="en-US" b="0" i="0" dirty="0">
                <a:effectLst/>
                <a:latin typeface="-apple-system"/>
              </a:rPr>
              <a:t>Example:</a:t>
            </a:r>
            <a:endParaRPr lang="en-US" dirty="0"/>
          </a:p>
        </p:txBody>
      </p:sp>
      <p:pic>
        <p:nvPicPr>
          <p:cNvPr id="5" name="Content Placeholder 4">
            <a:extLst>
              <a:ext uri="{FF2B5EF4-FFF2-40B4-BE49-F238E27FC236}">
                <a16:creationId xmlns:a16="http://schemas.microsoft.com/office/drawing/2014/main" id="{4670646E-966D-489C-8CD3-880A1B5CF3EF}"/>
              </a:ext>
            </a:extLst>
          </p:cNvPr>
          <p:cNvPicPr>
            <a:picLocks noGrp="1" noChangeAspect="1"/>
          </p:cNvPicPr>
          <p:nvPr>
            <p:ph idx="1"/>
          </p:nvPr>
        </p:nvPicPr>
        <p:blipFill>
          <a:blip r:embed="rId2"/>
          <a:stretch>
            <a:fillRect/>
          </a:stretch>
        </p:blipFill>
        <p:spPr>
          <a:xfrm>
            <a:off x="947382" y="1550035"/>
            <a:ext cx="5515562" cy="2676885"/>
          </a:xfrm>
        </p:spPr>
      </p:pic>
    </p:spTree>
    <p:extLst>
      <p:ext uri="{BB962C8B-B14F-4D97-AF65-F5344CB8AC3E}">
        <p14:creationId xmlns:p14="http://schemas.microsoft.com/office/powerpoint/2010/main" val="118621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D1AE-58CC-4DC4-BF94-820B5E762360}"/>
              </a:ext>
            </a:extLst>
          </p:cNvPr>
          <p:cNvSpPr>
            <a:spLocks noGrp="1"/>
          </p:cNvSpPr>
          <p:nvPr>
            <p:ph type="title"/>
          </p:nvPr>
        </p:nvSpPr>
        <p:spPr/>
        <p:txBody>
          <a:bodyPr>
            <a:normAutofit/>
          </a:bodyPr>
          <a:lstStyle/>
          <a:p>
            <a:r>
              <a:rPr lang="en-US" b="1" i="0" dirty="0">
                <a:effectLst/>
                <a:latin typeface="-apple-system"/>
              </a:rPr>
              <a:t>Short Hand</a:t>
            </a:r>
            <a:endParaRPr lang="en-US" dirty="0"/>
          </a:p>
        </p:txBody>
      </p:sp>
      <p:pic>
        <p:nvPicPr>
          <p:cNvPr id="5" name="Content Placeholder 4">
            <a:extLst>
              <a:ext uri="{FF2B5EF4-FFF2-40B4-BE49-F238E27FC236}">
                <a16:creationId xmlns:a16="http://schemas.microsoft.com/office/drawing/2014/main" id="{6EFAEBB8-7004-4465-A692-99F511C3FF7A}"/>
              </a:ext>
            </a:extLst>
          </p:cNvPr>
          <p:cNvPicPr>
            <a:picLocks noGrp="1" noChangeAspect="1"/>
          </p:cNvPicPr>
          <p:nvPr>
            <p:ph idx="1"/>
          </p:nvPr>
        </p:nvPicPr>
        <p:blipFill>
          <a:blip r:embed="rId2"/>
          <a:stretch>
            <a:fillRect/>
          </a:stretch>
        </p:blipFill>
        <p:spPr>
          <a:xfrm>
            <a:off x="838200" y="1764302"/>
            <a:ext cx="4847183" cy="1407246"/>
          </a:xfrm>
        </p:spPr>
      </p:pic>
      <p:sp>
        <p:nvSpPr>
          <p:cNvPr id="7" name="TextBox 6">
            <a:extLst>
              <a:ext uri="{FF2B5EF4-FFF2-40B4-BE49-F238E27FC236}">
                <a16:creationId xmlns:a16="http://schemas.microsoft.com/office/drawing/2014/main" id="{65FC2632-BD39-492C-BB24-886AE423C9D8}"/>
              </a:ext>
            </a:extLst>
          </p:cNvPr>
          <p:cNvSpPr txBox="1"/>
          <p:nvPr/>
        </p:nvSpPr>
        <p:spPr>
          <a:xfrm>
            <a:off x="657872" y="3256259"/>
            <a:ext cx="11355649" cy="3477875"/>
          </a:xfrm>
          <a:prstGeom prst="rect">
            <a:avLst/>
          </a:prstGeom>
          <a:noFill/>
        </p:spPr>
        <p:txBody>
          <a:bodyPr wrap="square">
            <a:spAutoFit/>
          </a:bodyPr>
          <a:lstStyle/>
          <a:p>
            <a:pPr algn="l"/>
            <a:r>
              <a:rPr lang="en-US" sz="4400" b="0" i="0" u="sng" dirty="0">
                <a:effectLst/>
                <a:latin typeface="-apple-system"/>
              </a:rPr>
              <a:t>Example:</a:t>
            </a:r>
            <a:r>
              <a:rPr lang="en-US" sz="4400" b="0" i="0" dirty="0">
                <a:effectLst/>
                <a:latin typeface="-apple-system"/>
              </a:rPr>
              <a:t> </a:t>
            </a:r>
          </a:p>
          <a:p>
            <a:br>
              <a:rPr lang="en-US" sz="4400" b="0" i="0" dirty="0">
                <a:effectLst/>
                <a:latin typeface="-apple-system"/>
              </a:rPr>
            </a:br>
            <a:endParaRPr lang="en-US" sz="4400" b="0" i="0" dirty="0">
              <a:effectLst/>
              <a:latin typeface="-apple-system"/>
            </a:endParaRPr>
          </a:p>
          <a:p>
            <a:endParaRPr lang="en-US" sz="4400" dirty="0">
              <a:latin typeface="-apple-system"/>
            </a:endParaRPr>
          </a:p>
          <a:p>
            <a:endParaRPr lang="en-US" sz="4400" dirty="0"/>
          </a:p>
        </p:txBody>
      </p:sp>
      <p:pic>
        <p:nvPicPr>
          <p:cNvPr id="9" name="Picture 8">
            <a:extLst>
              <a:ext uri="{FF2B5EF4-FFF2-40B4-BE49-F238E27FC236}">
                <a16:creationId xmlns:a16="http://schemas.microsoft.com/office/drawing/2014/main" id="{642B321B-2893-4634-A458-298464FCBAEA}"/>
              </a:ext>
            </a:extLst>
          </p:cNvPr>
          <p:cNvPicPr>
            <a:picLocks noChangeAspect="1"/>
          </p:cNvPicPr>
          <p:nvPr/>
        </p:nvPicPr>
        <p:blipFill>
          <a:blip r:embed="rId3"/>
          <a:stretch>
            <a:fillRect/>
          </a:stretch>
        </p:blipFill>
        <p:spPr>
          <a:xfrm>
            <a:off x="838200" y="4140288"/>
            <a:ext cx="8908744" cy="1408256"/>
          </a:xfrm>
          <a:prstGeom prst="rect">
            <a:avLst/>
          </a:prstGeom>
        </p:spPr>
      </p:pic>
    </p:spTree>
    <p:extLst>
      <p:ext uri="{BB962C8B-B14F-4D97-AF65-F5344CB8AC3E}">
        <p14:creationId xmlns:p14="http://schemas.microsoft.com/office/powerpoint/2010/main" val="71346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8DC1-2E94-41B3-9D78-BB79C925252B}"/>
              </a:ext>
            </a:extLst>
          </p:cNvPr>
          <p:cNvSpPr>
            <a:spLocks noGrp="1"/>
          </p:cNvSpPr>
          <p:nvPr>
            <p:ph type="title"/>
          </p:nvPr>
        </p:nvSpPr>
        <p:spPr/>
        <p:txBody>
          <a:bodyPr>
            <a:normAutofit/>
          </a:bodyPr>
          <a:lstStyle/>
          <a:p>
            <a:r>
              <a:rPr lang="en-US" b="1" i="0" dirty="0">
                <a:effectLst/>
                <a:latin typeface="-apple-system"/>
              </a:rPr>
              <a:t>Nested Conditions</a:t>
            </a:r>
            <a:endParaRPr lang="en-US" dirty="0"/>
          </a:p>
        </p:txBody>
      </p:sp>
      <p:sp>
        <p:nvSpPr>
          <p:cNvPr id="3" name="Content Placeholder 2">
            <a:extLst>
              <a:ext uri="{FF2B5EF4-FFF2-40B4-BE49-F238E27FC236}">
                <a16:creationId xmlns:a16="http://schemas.microsoft.com/office/drawing/2014/main" id="{0FDB074F-3C13-420B-9619-1997710037C3}"/>
              </a:ext>
            </a:extLst>
          </p:cNvPr>
          <p:cNvSpPr>
            <a:spLocks noGrp="1"/>
          </p:cNvSpPr>
          <p:nvPr>
            <p:ph idx="1"/>
          </p:nvPr>
        </p:nvSpPr>
        <p:spPr/>
        <p:txBody>
          <a:bodyPr/>
          <a:lstStyle/>
          <a:p>
            <a:pPr algn="l"/>
            <a:r>
              <a:rPr lang="en-US" b="0" i="0" dirty="0">
                <a:effectLst/>
                <a:latin typeface="-apple-system"/>
              </a:rPr>
              <a:t>Conditions can be nested</a:t>
            </a:r>
          </a:p>
        </p:txBody>
      </p:sp>
      <p:pic>
        <p:nvPicPr>
          <p:cNvPr id="5" name="Picture 4">
            <a:extLst>
              <a:ext uri="{FF2B5EF4-FFF2-40B4-BE49-F238E27FC236}">
                <a16:creationId xmlns:a16="http://schemas.microsoft.com/office/drawing/2014/main" id="{56E33405-075B-4D5D-B921-3CD0E3F0163B}"/>
              </a:ext>
            </a:extLst>
          </p:cNvPr>
          <p:cNvPicPr>
            <a:picLocks noChangeAspect="1"/>
          </p:cNvPicPr>
          <p:nvPr/>
        </p:nvPicPr>
        <p:blipFill>
          <a:blip r:embed="rId2"/>
          <a:stretch>
            <a:fillRect/>
          </a:stretch>
        </p:blipFill>
        <p:spPr>
          <a:xfrm>
            <a:off x="1042798" y="2373144"/>
            <a:ext cx="4354200" cy="2731516"/>
          </a:xfrm>
          <a:prstGeom prst="rect">
            <a:avLst/>
          </a:prstGeom>
        </p:spPr>
      </p:pic>
    </p:spTree>
    <p:extLst>
      <p:ext uri="{BB962C8B-B14F-4D97-AF65-F5344CB8AC3E}">
        <p14:creationId xmlns:p14="http://schemas.microsoft.com/office/powerpoint/2010/main" val="3931077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823</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ui-monospace</vt:lpstr>
      <vt:lpstr>Office Theme</vt:lpstr>
      <vt:lpstr>Conditionals</vt:lpstr>
      <vt:lpstr>Conditionals</vt:lpstr>
      <vt:lpstr>If Condition</vt:lpstr>
      <vt:lpstr> </vt:lpstr>
      <vt:lpstr> </vt:lpstr>
      <vt:lpstr>If Elif Else</vt:lpstr>
      <vt:lpstr>Example:</vt:lpstr>
      <vt:lpstr>Short Hand</vt:lpstr>
      <vt:lpstr>Nested Conditions</vt:lpstr>
      <vt:lpstr>Example:</vt:lpstr>
      <vt:lpstr>If Condition and Logical Operators</vt:lpstr>
      <vt:lpstr>If and Or Logical Operators</vt:lpstr>
      <vt:lpstr>Exercises: Level 1</vt:lpstr>
      <vt:lpstr> </vt:lpstr>
      <vt:lpstr>Exercises: Level 2 </vt:lpstr>
      <vt:lpstr> </vt:lpstr>
      <vt:lpstr>Exercises: Level 3</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Conditionals</dc:title>
  <dc:creator>Harshendra Vobbilisetty</dc:creator>
  <cp:lastModifiedBy>Harshendra Vobbilisetty</cp:lastModifiedBy>
  <cp:revision>5</cp:revision>
  <dcterms:created xsi:type="dcterms:W3CDTF">2022-08-12T04:46:32Z</dcterms:created>
  <dcterms:modified xsi:type="dcterms:W3CDTF">2022-08-12T05:16:03Z</dcterms:modified>
</cp:coreProperties>
</file>