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2" r:id="rId4"/>
    <p:sldId id="274" r:id="rId5"/>
    <p:sldId id="275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B64-6CB6-40E7-BA93-618FDBFD5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0FEBF-F33C-4170-AC7F-EE1DD64B5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DEFD-D0D1-4249-95C9-01D3B867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BD92-49DE-4EC6-BCF1-08A229F1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24D5-A7A1-4A76-8123-DAA5A68D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7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7C6-058B-4698-BA1E-1AC67FAC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F2984-1621-4768-921A-D2CC1EAF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11C7C-DD6E-48D7-A7B5-519C9FF7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6B83-4CCA-4A6B-AD77-E49E33B1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97C1-AACA-475F-A9EA-B763A65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B333F-8C8D-4FF3-A40B-01F0894E3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8886-A1D4-499A-85F1-E8DA8011B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3EF8-29BA-40D1-A7CA-D7C31C1D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4820-51C7-4971-AB5A-9B1CB855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2159-5EF3-4692-9765-3DABD710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D220-B3B1-4890-A7B7-BC18C2A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4320-07CF-4BFB-8FA7-D326FDFB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3513-8B4E-4CDA-8076-152B8E2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8F74-D0F9-4D88-8244-4FCD1D6D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425C-9CE7-4B1C-80F3-0EF258A2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700-785A-4B93-B8EB-BC960A8D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FEC3-5165-4234-A690-6D7E852A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EC54-332F-4A2F-B269-737D5046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CE52-C67D-4E35-918E-35924E71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EA81-EBC9-4367-AAAC-FE7F400E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409D-8762-4C55-95E2-E9605C8A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31A3-0CC4-4CFE-ABCD-D466DD8EC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0CEFF-8A5A-4BA8-8ADD-F46B3A239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60D03-02D7-499B-8F30-1F2ECF54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95F33-AF70-4AAC-8D53-0550AEC6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F1F99-58FD-4049-816F-004DFEF1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3C2D-DF66-4B5F-8AF6-9A3A1224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2787-AD98-4732-B2B1-857B6EFE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CD85-400B-4E5F-A981-C6A00ED1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F601B-3E24-4764-8A5F-8F34AECD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5C6BB-65B7-4985-AAB1-D5E1942E9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D4D8F-E529-4F86-9852-C99A2CB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2743E-BA50-42FC-8D60-4FBCE71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2078-BA67-42DF-A04E-026AA00E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164A-F542-47B6-B41B-92D90898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0D3DD-CCE6-4FA1-AC03-A2042AE5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6570-AF79-4873-885A-CCA41EC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0F37E-9C01-4646-8CD5-D0DC6593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67972-41DE-4C69-8364-AC6DB2A1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EDDEF-D18A-4813-850C-34696B1F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797A-A046-4EB8-8F5C-A4A9C16C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F959-0F91-451B-8A19-C1C42963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D945-0F1F-4669-93FB-AB9B885F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5B34A-84B8-40C4-A99F-09063927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27BD-8D73-4AD3-B7D0-10B47245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DB64-E0C4-4976-98DB-CB67081E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014E-2952-40AB-A8A5-F3A376E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9804-63BA-44E2-94DD-458B8296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C4D71-5E17-4612-8B69-DBFDFA180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57D91-FF54-472D-8261-44554784E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B62D4-D3B6-4580-87F6-C451770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F40F6-3F01-434D-823A-3BD840E9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F9DF4-66C7-4AE1-BE73-A4D76B50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D4ECF-50E6-43E7-BC6F-2BB0E503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CE5B-D263-4D8E-9E61-F7EE7CE6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781-AAD1-4DBC-8A54-B9480EC3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B964-E29F-4E54-9D23-E302ABA5BAEC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C1452-944F-4412-9606-D8D87A917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8ABD-C427-44A9-9FF5-0D23E00BE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2687-6B54-4E72-A139-61C97983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E16D7-A0D9-4FD2-ACDF-45859106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527873"/>
            <a:ext cx="7802064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68B79-8755-4C9D-A1AE-2545BE32EC65}"/>
              </a:ext>
            </a:extLst>
          </p:cNvPr>
          <p:cNvSpPr txBox="1"/>
          <p:nvPr/>
        </p:nvSpPr>
        <p:spPr>
          <a:xfrm>
            <a:off x="3048000" y="297064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Adjust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 table format maybe </a:t>
            </a:r>
            <a:r>
              <a:rPr lang="en-US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narrower</a:t>
            </a:r>
            <a:r>
              <a:rPr lang="en-US" sz="180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 </a:t>
            </a:r>
            <a:endParaRPr lang="en-US" sz="18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Edit 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font style and color like SANAD Service description font and color on top.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31D99-4DB4-49E5-BB77-ADC955BE8855}"/>
              </a:ext>
            </a:extLst>
          </p:cNvPr>
          <p:cNvSpPr/>
          <p:nvPr/>
        </p:nvSpPr>
        <p:spPr>
          <a:xfrm>
            <a:off x="7792278" y="4298118"/>
            <a:ext cx="1510748" cy="1261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 and </a:t>
            </a:r>
            <a:r>
              <a:rPr lang="en-US" dirty="0" err="1"/>
              <a:t>desgin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1F0AA-8705-4261-838F-C6F0C2CEE678}"/>
              </a:ext>
            </a:extLst>
          </p:cNvPr>
          <p:cNvSpPr txBox="1"/>
          <p:nvPr/>
        </p:nvSpPr>
        <p:spPr>
          <a:xfrm>
            <a:off x="3048000" y="32476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 title to : </a:t>
            </a:r>
          </a:p>
          <a:p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Addons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25EFE-FBE7-4AE2-91F0-D7262318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09" y="890445"/>
            <a:ext cx="7992590" cy="20291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BA845-C916-4C0D-934F-09CB018B6286}"/>
              </a:ext>
            </a:extLst>
          </p:cNvPr>
          <p:cNvCxnSpPr>
            <a:cxnSpLocks/>
          </p:cNvCxnSpPr>
          <p:nvPr/>
        </p:nvCxnSpPr>
        <p:spPr>
          <a:xfrm>
            <a:off x="2040835" y="562351"/>
            <a:ext cx="1060173" cy="35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F3D1E67-E582-417C-B952-01C2AFDAA9A9}"/>
              </a:ext>
            </a:extLst>
          </p:cNvPr>
          <p:cNvSpPr/>
          <p:nvPr/>
        </p:nvSpPr>
        <p:spPr>
          <a:xfrm>
            <a:off x="410817" y="225287"/>
            <a:ext cx="1410592" cy="14709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05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E2D3E-54BC-4185-8C36-486100CC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61" y="519385"/>
            <a:ext cx="7992590" cy="202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59B9A-E04F-4DE1-9D84-703B42FF4723}"/>
              </a:ext>
            </a:extLst>
          </p:cNvPr>
          <p:cNvSpPr txBox="1"/>
          <p:nvPr/>
        </p:nvSpPr>
        <p:spPr>
          <a:xfrm>
            <a:off x="3048000" y="3093759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Adjust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 format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use the same table format of 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“Service Contents”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1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BAB2A-26EE-4A50-B2FA-D4E3CA7F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8" y="176332"/>
            <a:ext cx="5296639" cy="12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CF729-CF0B-4706-93EB-2654D658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48" y="4386755"/>
            <a:ext cx="5191850" cy="18481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869EE30-2C77-4EC4-A7DC-4EA352ACCDA6}"/>
              </a:ext>
            </a:extLst>
          </p:cNvPr>
          <p:cNvSpPr/>
          <p:nvPr/>
        </p:nvSpPr>
        <p:spPr>
          <a:xfrm>
            <a:off x="3699803" y="1927274"/>
            <a:ext cx="3727939" cy="1848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the orange box- under the price of the first table.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9C3DB-456C-4362-8AD5-923D0E38AF35}"/>
              </a:ext>
            </a:extLst>
          </p:cNvPr>
          <p:cNvCxnSpPr/>
          <p:nvPr/>
        </p:nvCxnSpPr>
        <p:spPr>
          <a:xfrm>
            <a:off x="2570922" y="1590261"/>
            <a:ext cx="0" cy="447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73F49-8CC9-4B78-923E-A3D58A7CFE80}"/>
              </a:ext>
            </a:extLst>
          </p:cNvPr>
          <p:cNvCxnSpPr/>
          <p:nvPr/>
        </p:nvCxnSpPr>
        <p:spPr>
          <a:xfrm flipV="1">
            <a:off x="3034748" y="5830957"/>
            <a:ext cx="3856382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4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F301A-84D3-4B1D-B7FE-EEC9CD9B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12" y="399086"/>
            <a:ext cx="6360028" cy="379846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26A10F2-1B7B-42E3-B131-E5B2B19EE6F7}"/>
              </a:ext>
            </a:extLst>
          </p:cNvPr>
          <p:cNvSpPr/>
          <p:nvPr/>
        </p:nvSpPr>
        <p:spPr>
          <a:xfrm>
            <a:off x="3727938" y="4909625"/>
            <a:ext cx="3826413" cy="1308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same font to all page and </a:t>
            </a:r>
            <a:r>
              <a:rPr lang="en-US" dirty="0" err="1"/>
              <a:t>desgin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3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20098E-3EEF-44F3-ACF8-BCECF26FE069}"/>
              </a:ext>
            </a:extLst>
          </p:cNvPr>
          <p:cNvSpPr txBox="1">
            <a:spLocks/>
          </p:cNvSpPr>
          <p:nvPr/>
        </p:nvSpPr>
        <p:spPr>
          <a:xfrm>
            <a:off x="11689237" y="6315959"/>
            <a:ext cx="502763" cy="344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C2963"/>
                </a:solidFill>
                <a:latin typeface="Roboto" pitchFamily="2" charset="0"/>
                <a:ea typeface="Roboto" pitchFamily="2" charset="0"/>
              </a:rPr>
              <a:t>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E25438-9CEB-4D9C-A427-05071E3AE865}"/>
              </a:ext>
            </a:extLst>
          </p:cNvPr>
          <p:cNvSpPr txBox="1">
            <a:spLocks/>
          </p:cNvSpPr>
          <p:nvPr/>
        </p:nvSpPr>
        <p:spPr>
          <a:xfrm>
            <a:off x="411933" y="1238897"/>
            <a:ext cx="8691609" cy="4312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Roboto" pitchFamily="2" charset="0"/>
                <a:ea typeface="Roboto" pitchFamily="2" charset="0"/>
              </a:rPr>
              <a:t>SANAD Service include and cover certain responsibilities with the following benefits: </a:t>
            </a:r>
          </a:p>
          <a:p>
            <a:r>
              <a:rPr lang="en-US" sz="16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 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Install remote desktop client on all users’ workstations.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Install new local network devices (Workstations, Servers, Printers, Wi-Fi AP’s). *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</a:rPr>
              <a:t>*Note: Duct cabling, and civil works are not included, and it will be determined and priced separately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  </a:t>
            </a:r>
            <a:r>
              <a:rPr lang="en-US" sz="180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&gt;&gt;&gt;&gt; please let this appear as a note under the above point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Install and maintain licensed anti-virus software on users’ workstations.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Update users’ workstations operating system.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Setup, Install and configure customer Router/Firewall/Access Point/Controller.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Provide Service (MRS) &amp; (MFS) Service - (Install, configure, add/change policy, troubleshoot).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Supply FTTB Data link (Based on availability).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Unlimited remote support service via Sahara Net call center and support team.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Trouble shoot faulty local network devices and hardware (Workstations, Servers, Printers, Wi-Fi AP’s).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Professional network consultation.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</a:rPr>
              <a:t>12 preventive support visits yearly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.</a:t>
            </a:r>
            <a:endParaRPr lang="en-US" sz="1200" dirty="0">
              <a:solidFill>
                <a:srgbClr val="5C296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66E63-5BF9-452B-9820-F3BC3BC917B7}"/>
              </a:ext>
            </a:extLst>
          </p:cNvPr>
          <p:cNvSpPr txBox="1"/>
          <p:nvPr/>
        </p:nvSpPr>
        <p:spPr>
          <a:xfrm>
            <a:off x="9406874" y="4976410"/>
            <a:ext cx="2138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5C2963"/>
                </a:solidFill>
                <a:latin typeface="Roboto" pitchFamily="2" charset="0"/>
                <a:ea typeface="Roboto" pitchFamily="2" charset="0"/>
                <a:cs typeface="+mj-cs"/>
              </a:rPr>
              <a:t>2375* </a:t>
            </a:r>
            <a:r>
              <a:rPr lang="en-US" sz="1600" dirty="0">
                <a:solidFill>
                  <a:srgbClr val="5C2963"/>
                </a:solidFill>
                <a:latin typeface="Roboto" pitchFamily="2" charset="0"/>
                <a:ea typeface="Roboto" pitchFamily="2" charset="0"/>
                <a:cs typeface="+mj-cs"/>
              </a:rPr>
              <a:t>SAR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*</a:t>
            </a:r>
            <a:r>
              <a:rPr lang="en-US" sz="1600" dirty="0">
                <a:highlight>
                  <a:srgbClr val="FFFF00"/>
                </a:highlight>
              </a:rPr>
              <a:t>Price per user for one year</a:t>
            </a:r>
            <a:endParaRPr lang="en-US" sz="1400" dirty="0">
              <a:solidFill>
                <a:srgbClr val="5C2963"/>
              </a:solidFill>
              <a:highlight>
                <a:srgbClr val="FFFF00"/>
              </a:highlight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98B868-2289-4895-B1E6-FD382215E648}"/>
              </a:ext>
            </a:extLst>
          </p:cNvPr>
          <p:cNvSpPr/>
          <p:nvPr/>
        </p:nvSpPr>
        <p:spPr>
          <a:xfrm>
            <a:off x="10111409" y="781878"/>
            <a:ext cx="1974574" cy="1696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Revise highlighted text</a:t>
            </a:r>
          </a:p>
        </p:txBody>
      </p:sp>
    </p:spTree>
    <p:extLst>
      <p:ext uri="{BB962C8B-B14F-4D97-AF65-F5344CB8AC3E}">
        <p14:creationId xmlns:p14="http://schemas.microsoft.com/office/powerpoint/2010/main" val="18773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EE2FF17-2355-4C86-B3EA-C490707FE228}"/>
              </a:ext>
            </a:extLst>
          </p:cNvPr>
          <p:cNvSpPr txBox="1">
            <a:spLocks/>
          </p:cNvSpPr>
          <p:nvPr/>
        </p:nvSpPr>
        <p:spPr>
          <a:xfrm>
            <a:off x="11689237" y="6315959"/>
            <a:ext cx="502763" cy="344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C2963"/>
                </a:solidFill>
                <a:latin typeface="Roboto" pitchFamily="2" charset="0"/>
                <a:ea typeface="Roboto" pitchFamily="2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10387-1125-4443-A289-EE9D88A09EDD}"/>
              </a:ext>
            </a:extLst>
          </p:cNvPr>
          <p:cNvSpPr txBox="1"/>
          <p:nvPr/>
        </p:nvSpPr>
        <p:spPr>
          <a:xfrm>
            <a:off x="4698870" y="462679"/>
            <a:ext cx="1804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5C2963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Addons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C5A80-AADB-4E5D-B6B6-A5F03FADEA99}"/>
              </a:ext>
            </a:extLst>
          </p:cNvPr>
          <p:cNvSpPr txBox="1"/>
          <p:nvPr/>
        </p:nvSpPr>
        <p:spPr>
          <a:xfrm>
            <a:off x="4178139" y="1389654"/>
            <a:ext cx="2325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Service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49038-A810-4FC3-9E07-F92877438E42}"/>
              </a:ext>
            </a:extLst>
          </p:cNvPr>
          <p:cNvSpPr txBox="1"/>
          <p:nvPr/>
        </p:nvSpPr>
        <p:spPr>
          <a:xfrm>
            <a:off x="9062691" y="1389654"/>
            <a:ext cx="1162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Price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CF3E5B-6CEA-4937-B270-B4403493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26010"/>
              </p:ext>
            </p:extLst>
          </p:nvPr>
        </p:nvGraphicFramePr>
        <p:xfrm>
          <a:off x="1342417" y="1498059"/>
          <a:ext cx="9824936" cy="4523360"/>
        </p:xfrm>
        <a:graphic>
          <a:graphicData uri="http://schemas.openxmlformats.org/drawingml/2006/table">
            <a:tbl>
              <a:tblPr firstRow="1" firstCol="1" bandRow="1"/>
              <a:tblGrid>
                <a:gridCol w="8074425">
                  <a:extLst>
                    <a:ext uri="{9D8B030D-6E8A-4147-A177-3AD203B41FA5}">
                      <a16:colId xmlns:a16="http://schemas.microsoft.com/office/drawing/2014/main" val="2284540417"/>
                    </a:ext>
                  </a:extLst>
                </a:gridCol>
                <a:gridCol w="1750511">
                  <a:extLst>
                    <a:ext uri="{9D8B030D-6E8A-4147-A177-3AD203B41FA5}">
                      <a16:colId xmlns:a16="http://schemas.microsoft.com/office/drawing/2014/main" val="1027174985"/>
                    </a:ext>
                  </a:extLst>
                </a:gridCol>
              </a:tblGrid>
              <a:tr h="28271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 on products per user /Or Company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Price SAR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391328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Endpoint Detection &amp; Response (EDR) i.e FortiEDR data compliance per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08928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MS Windows 10 Pro License per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37608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MS 365 Business Basic Licenses per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912838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MS 365 Business Standard Licenses per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355845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MS 365 App for Business per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65501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Acronis Cyber Backup 250G (S-vault)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305690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WAF Service (web application firewall on cloud) – Per Domain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2,499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65262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Supply/Install Fire alarm system. - Complete set (4 smoke detectors + Main Panel + cabling)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50379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Supply/Install and configure one attendance station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1,550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117750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Firewall (FORTIGATE 40F) 1Y UTP License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83773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Technical support per Visit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500 to 3000</a:t>
                      </a: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988485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Laptop (Based on model)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Based on 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654135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Printer (Based on model)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Based on 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813407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Wi-Fi access Point (Based on model) - Unifi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5475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Dedicated business grade internet link with 2 IP’s - Per Mbps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0265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3E3C11DA-803E-41EF-860E-35A982F72F90}"/>
              </a:ext>
            </a:extLst>
          </p:cNvPr>
          <p:cNvSpPr/>
          <p:nvPr/>
        </p:nvSpPr>
        <p:spPr>
          <a:xfrm>
            <a:off x="9238031" y="1"/>
            <a:ext cx="2702178" cy="1389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Revise highlighted text (table and title)</a:t>
            </a:r>
          </a:p>
        </p:txBody>
      </p:sp>
    </p:spTree>
    <p:extLst>
      <p:ext uri="{BB962C8B-B14F-4D97-AF65-F5344CB8AC3E}">
        <p14:creationId xmlns:p14="http://schemas.microsoft.com/office/powerpoint/2010/main" val="736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Zain</dc:creator>
  <cp:lastModifiedBy>Sarah Zain</cp:lastModifiedBy>
  <cp:revision>2</cp:revision>
  <dcterms:created xsi:type="dcterms:W3CDTF">2022-03-21T09:03:35Z</dcterms:created>
  <dcterms:modified xsi:type="dcterms:W3CDTF">2022-03-21T10:34:15Z</dcterms:modified>
</cp:coreProperties>
</file>