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437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63" r:id="rId10"/>
    <p:sldId id="264" r:id="rId11"/>
    <p:sldId id="265" r:id="rId12"/>
    <p:sldId id="266" r:id="rId13"/>
    <p:sldId id="267" r:id="rId14"/>
  </p:sldIdLst>
  <p:sldSz cx="14630400" cy="8229600"/>
  <p:notesSz cx="8229600" cy="14630400"/>
  <p:embeddedFontLst>
    <p:embeddedFont>
      <p:font typeface="Roboto" panose="02000000000000000000" pitchFamily="2" charset="0"/>
      <p:regular r:id="rId16"/>
      <p:bold r:id="rId17"/>
      <p:italic r:id="rId18"/>
      <p:boldItalic r:id="rId19"/>
    </p:embeddedFont>
    <p:embeddedFont>
      <p:font typeface="Roboto Medium" panose="02000000000000000000" pitchFamily="2" charset="0"/>
      <p:regular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10"/>
  </p:normalViewPr>
  <p:slideViewPr>
    <p:cSldViewPr snapToGrid="0" snapToObjects="1">
      <p:cViewPr>
        <p:scale>
          <a:sx n="66" d="100"/>
          <a:sy n="66" d="100"/>
        </p:scale>
        <p:origin x="140" y="-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3381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14F54-79D6-5B2B-ED7D-12C30ED98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2E953A-A3B9-AA8C-3F18-E78A6DB152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40C092-4379-E194-C39E-9781E946D4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9A176-B92C-D69D-E597-432AB1D9EA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25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D457F-6736-2524-E425-B232AD582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B5AED2-C568-8B0C-F485-D2C2D21E37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9F330E-7BCB-E92B-CF5C-28C8F967A0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819E7-DCD6-B40C-8111-89F8104969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72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1760" y="5356834"/>
            <a:ext cx="10972800" cy="1969788"/>
          </a:xfrm>
        </p:spPr>
        <p:txBody>
          <a:bodyPr wrap="none" anchor="t">
            <a:normAutofit/>
          </a:bodyPr>
          <a:lstStyle>
            <a:lvl1pPr algn="r">
              <a:defRPr sz="11520" b="0" spc="-36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1759" y="4433251"/>
            <a:ext cx="10972800" cy="904830"/>
          </a:xfrm>
        </p:spPr>
        <p:txBody>
          <a:bodyPr anchor="b">
            <a:normAutofit/>
          </a:bodyPr>
          <a:lstStyle>
            <a:lvl1pPr marL="0" indent="0" algn="r">
              <a:buNone/>
              <a:defRPr sz="384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67158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240593"/>
            <a:ext cx="12618720" cy="983226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07746" y="1184911"/>
            <a:ext cx="12618720" cy="4055682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6223819"/>
            <a:ext cx="12616814" cy="818966"/>
          </a:xfrm>
        </p:spPr>
        <p:txBody>
          <a:bodyPr/>
          <a:lstStyle>
            <a:lvl1pPr marL="0" indent="0">
              <a:buNone/>
              <a:defRPr sz="192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4987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4241213"/>
          </a:xfrm>
        </p:spPr>
        <p:txBody>
          <a:bodyPr anchor="ctr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5387279"/>
            <a:ext cx="12616814" cy="1802191"/>
          </a:xfrm>
        </p:spPr>
        <p:txBody>
          <a:bodyPr anchor="ctr"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173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455" y="438150"/>
            <a:ext cx="11163302" cy="3591485"/>
          </a:xfrm>
        </p:spPr>
        <p:txBody>
          <a:bodyPr anchor="ctr"/>
          <a:lstStyle>
            <a:lvl1pPr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064773" y="4038668"/>
            <a:ext cx="10502759" cy="65876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5840" y="5402075"/>
            <a:ext cx="12614909" cy="1787395"/>
          </a:xfrm>
        </p:spPr>
        <p:txBody>
          <a:bodyPr anchor="ctr">
            <a:normAutofit/>
          </a:bodyPr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33253" y="944189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525374" y="3291840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09884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2792361"/>
            <a:ext cx="12618720" cy="3014202"/>
          </a:xfrm>
        </p:spPr>
        <p:txBody>
          <a:bodyPr anchor="b">
            <a:normAutofit/>
          </a:bodyPr>
          <a:lstStyle>
            <a:lvl1pPr>
              <a:defRPr sz="6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5820697"/>
            <a:ext cx="12616814" cy="1368773"/>
          </a:xfrm>
        </p:spPr>
        <p:txBody>
          <a:bodyPr anchor="t"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4928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604739" y="2263140"/>
            <a:ext cx="3536239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28158" y="3086100"/>
            <a:ext cx="3512820" cy="4307206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5594" y="2263140"/>
            <a:ext cx="3523489" cy="69151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88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5492929" y="3086100"/>
            <a:ext cx="3536153" cy="4307206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394842" y="2263140"/>
            <a:ext cx="3518536" cy="69151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88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9394842" y="3086100"/>
            <a:ext cx="3518536" cy="4307206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1738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598502" y="5157004"/>
            <a:ext cx="3528060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598502" y="2707625"/>
            <a:ext cx="3528060" cy="1828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598502" y="5848519"/>
            <a:ext cx="3528060" cy="791027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2797" y="5157004"/>
            <a:ext cx="3516630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482796" y="2707625"/>
            <a:ext cx="3516630" cy="1828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481173" y="5848517"/>
            <a:ext cx="3521287" cy="791027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365187" y="5157004"/>
            <a:ext cx="351853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9365186" y="2707625"/>
            <a:ext cx="3518536" cy="1828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9365037" y="5848515"/>
            <a:ext cx="3523196" cy="791027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04322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4937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07959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7375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90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1499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98321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65377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1507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45499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49819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43324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77036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20381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17183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772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025438" y="5356834"/>
            <a:ext cx="10972800" cy="1969788"/>
          </a:xfrm>
        </p:spPr>
        <p:txBody>
          <a:bodyPr wrap="none" anchor="t">
            <a:normAutofit/>
          </a:bodyPr>
          <a:lstStyle>
            <a:lvl1pPr algn="l">
              <a:defRPr sz="11520" b="0" spc="-36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25438" y="4432409"/>
            <a:ext cx="10972800" cy="904830"/>
          </a:xfrm>
        </p:spPr>
        <p:txBody>
          <a:bodyPr anchor="b">
            <a:normAutofit/>
          </a:bodyPr>
          <a:lstStyle>
            <a:lvl1pPr marL="0" indent="0" algn="l">
              <a:buNone/>
              <a:defRPr sz="384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94638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4000" y="2190750"/>
            <a:ext cx="6030259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3808" y="2190750"/>
            <a:ext cx="6040752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43095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4000" y="2017396"/>
            <a:ext cx="6030259" cy="988694"/>
          </a:xfrm>
        </p:spPr>
        <p:txBody>
          <a:bodyPr anchor="b"/>
          <a:lstStyle>
            <a:lvl1pPr marL="0" indent="0">
              <a:buNone/>
              <a:defRPr sz="288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000" y="3006090"/>
            <a:ext cx="6030259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83808" y="2017396"/>
            <a:ext cx="6042658" cy="98869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8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83808" y="3006090"/>
            <a:ext cx="6042658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9370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98500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52455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001" y="2468880"/>
            <a:ext cx="4382430" cy="4573906"/>
          </a:xfrm>
        </p:spPr>
        <p:txBody>
          <a:bodyPr/>
          <a:lstStyle>
            <a:lvl1pPr marL="0" indent="0">
              <a:buNone/>
              <a:defRPr sz="192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74885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001" y="2468880"/>
            <a:ext cx="4382430" cy="4573906"/>
          </a:xfrm>
        </p:spPr>
        <p:txBody>
          <a:bodyPr/>
          <a:lstStyle>
            <a:lvl1pPr marL="0" indent="0">
              <a:buNone/>
              <a:defRPr sz="192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0539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4000" y="2190750"/>
            <a:ext cx="1228056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47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71" r:id="rId1"/>
    <p:sldLayoutId id="2147484372" r:id="rId2"/>
    <p:sldLayoutId id="2147484373" r:id="rId3"/>
    <p:sldLayoutId id="2147484374" r:id="rId4"/>
    <p:sldLayoutId id="2147484375" r:id="rId5"/>
    <p:sldLayoutId id="2147484376" r:id="rId6"/>
    <p:sldLayoutId id="2147484377" r:id="rId7"/>
    <p:sldLayoutId id="2147484378" r:id="rId8"/>
    <p:sldLayoutId id="2147484379" r:id="rId9"/>
    <p:sldLayoutId id="2147484380" r:id="rId10"/>
    <p:sldLayoutId id="2147484381" r:id="rId11"/>
    <p:sldLayoutId id="2147484382" r:id="rId12"/>
    <p:sldLayoutId id="2147484383" r:id="rId13"/>
    <p:sldLayoutId id="2147484384" r:id="rId14"/>
    <p:sldLayoutId id="2147484385" r:id="rId15"/>
    <p:sldLayoutId id="2147484386" r:id="rId16"/>
    <p:sldLayoutId id="2147484387" r:id="rId17"/>
    <p:sldLayoutId id="2147484388" r:id="rId18"/>
    <p:sldLayoutId id="2147484389" r:id="rId19"/>
    <p:sldLayoutId id="2147484390" r:id="rId20"/>
    <p:sldLayoutId id="2147484391" r:id="rId21"/>
    <p:sldLayoutId id="2147484392" r:id="rId22"/>
    <p:sldLayoutId id="2147484393" r:id="rId23"/>
    <p:sldLayoutId id="2147484394" r:id="rId24"/>
    <p:sldLayoutId id="2147484395" r:id="rId25"/>
    <p:sldLayoutId id="2147484396" r:id="rId26"/>
    <p:sldLayoutId id="2147484397" r:id="rId27"/>
    <p:sldLayoutId id="2147484398" r:id="rId28"/>
    <p:sldLayoutId id="2147484399" r:id="rId29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648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312" y="-1035567"/>
            <a:ext cx="8527984" cy="10141066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3" name="Text 0"/>
          <p:cNvSpPr/>
          <p:nvPr/>
        </p:nvSpPr>
        <p:spPr>
          <a:xfrm>
            <a:off x="793790" y="141720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Digital Marketing Campaign Conversion Prediction</a:t>
            </a:r>
            <a:endParaRPr lang="en-US" sz="4450" b="1" dirty="0"/>
          </a:p>
        </p:txBody>
      </p:sp>
      <p:sp>
        <p:nvSpPr>
          <p:cNvPr id="4" name="Text 1"/>
          <p:cNvSpPr/>
          <p:nvPr/>
        </p:nvSpPr>
        <p:spPr>
          <a:xfrm>
            <a:off x="793790" y="3174921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Welcome to this presentation on predicting customer conversions in digital marketing campaigns. We'll explore a data-driven approach to optimize your marketing strategies for better results.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793790" y="451877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513683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575488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93790" y="64579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DEVAN D S</a:t>
            </a:r>
            <a:endParaRPr lang="en-US" sz="2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26745" y="492443"/>
            <a:ext cx="4476750" cy="5595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400"/>
              </a:lnSpc>
              <a:buNone/>
            </a:pPr>
            <a:r>
              <a:rPr lang="en-US" sz="35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Model Selection</a:t>
            </a:r>
            <a:endParaRPr lang="en-US" sz="3500" dirty="0"/>
          </a:p>
        </p:txBody>
      </p:sp>
      <p:sp>
        <p:nvSpPr>
          <p:cNvPr id="3" name="Text 1"/>
          <p:cNvSpPr/>
          <p:nvPr/>
        </p:nvSpPr>
        <p:spPr>
          <a:xfrm>
            <a:off x="626745" y="1320641"/>
            <a:ext cx="13376910" cy="358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Compared the performance of different models after Oversampling</a:t>
            </a:r>
            <a:endParaRPr lang="en-US" sz="17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45" y="1880235"/>
            <a:ext cx="10560487" cy="59138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01140"/>
            <a:ext cx="615731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Hyper Parameter Tuning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550081"/>
            <a:ext cx="7016591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50" dirty="0">
                <a:solidFill>
                  <a:srgbClr val="FFD1A7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Used GridSearchCV for Parameter Refinement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3315533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000" b="1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n_estimators: 150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793790" y="3848338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000" b="1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Criterion: gini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793790" y="4381143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000" b="1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Random_state=3</a:t>
            </a:r>
            <a:endParaRPr lang="en-US" sz="200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5089803"/>
            <a:ext cx="566976" cy="566976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793790" y="58835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Before Tuning  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93790" y="637401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AFCBF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Accuracy Score:</a:t>
            </a:r>
            <a:r>
              <a:rPr lang="en-US" sz="2200" dirty="0">
                <a:solidFill>
                  <a:srgbClr val="AEE4BD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 90%</a:t>
            </a:r>
            <a:endParaRPr lang="en-US" sz="2200" dirty="0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5221" y="5089803"/>
            <a:ext cx="566976" cy="566976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7485221" y="58835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After Tuning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7485221" y="637401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AFCBF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Accuracy Score: </a:t>
            </a:r>
            <a:r>
              <a:rPr lang="en-US" sz="2200" dirty="0">
                <a:solidFill>
                  <a:srgbClr val="AEE4BD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97%</a:t>
            </a:r>
            <a:endParaRPr lang="en-US" sz="2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0078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66319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27" y="3399473"/>
            <a:ext cx="127516" cy="17002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133951" y="3281243"/>
            <a:ext cx="10837426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Random Forest appears to be the best model for predicting a customer 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93790" y="396168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697968"/>
            <a:ext cx="127516" cy="170021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133951" y="4579739"/>
            <a:ext cx="12702659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50" dirty="0">
                <a:solidFill>
                  <a:srgbClr val="CCCCCC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Campaign Efficiency: Referrals and </a:t>
            </a: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Pay-Per-Click </a:t>
            </a:r>
            <a:r>
              <a:rPr lang="en-US" sz="2650" dirty="0">
                <a:solidFill>
                  <a:srgbClr val="CCCCCC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campaigns are the most effective channels.</a:t>
            </a:r>
            <a:endParaRPr lang="en-US" sz="2650" dirty="0"/>
          </a:p>
        </p:txBody>
      </p:sp>
      <p:sp>
        <p:nvSpPr>
          <p:cNvPr id="9" name="Text 5"/>
          <p:cNvSpPr/>
          <p:nvPr/>
        </p:nvSpPr>
        <p:spPr>
          <a:xfrm>
            <a:off x="793790" y="568547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27" y="6421755"/>
            <a:ext cx="127516" cy="170021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133951" y="6303526"/>
            <a:ext cx="10062924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CCCCCC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Conversion Rate:</a:t>
            </a:r>
            <a:r>
              <a:rPr lang="en-US" sz="26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 </a:t>
            </a:r>
            <a:r>
              <a:rPr lang="en-US" sz="2650" dirty="0">
                <a:solidFill>
                  <a:schemeClr val="tx1">
                    <a:lumMod val="75000"/>
                  </a:schemeClr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Female customers have a higher conversion rate</a:t>
            </a:r>
            <a:endParaRPr lang="en-US" sz="2650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3" name="Graphic 12" descr="Customer review with solid fill">
            <a:extLst>
              <a:ext uri="{FF2B5EF4-FFF2-40B4-BE49-F238E27FC236}">
                <a16:creationId xmlns:a16="http://schemas.microsoft.com/office/drawing/2014/main" id="{A42F6375-58BC-0317-D51E-8B18CAE360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96875" y="649398"/>
            <a:ext cx="3057136" cy="3057136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outerShdw blurRad="76200" dir="8100000" sy="-23000" kx="800400" algn="br" rotWithShape="0">
              <a:prstClr val="black">
                <a:alpha val="20000"/>
              </a:prstClr>
            </a:outerShdw>
            <a:softEdge rad="914400"/>
          </a:effectLst>
          <a:scene3d>
            <a:camera prst="obliqueBottomRight"/>
            <a:lightRig rig="threePt" dir="t"/>
          </a:scene3d>
          <a:sp3d>
            <a:bevelT prst="angle"/>
            <a:bevelB/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172063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THANK YOU</a:t>
            </a:r>
            <a:endParaRPr lang="en-US" sz="6150" dirty="0"/>
          </a:p>
        </p:txBody>
      </p:sp>
      <p:sp>
        <p:nvSpPr>
          <p:cNvPr id="3" name="Text 1"/>
          <p:cNvSpPr/>
          <p:nvPr/>
        </p:nvSpPr>
        <p:spPr>
          <a:xfrm>
            <a:off x="793790" y="4603909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"Harnessing data-driven strategies ensures better marketing efficiency."</a:t>
            </a:r>
            <a:endParaRPr lang="en-US" sz="2200" dirty="0"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45620" y="174748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Contents</a:t>
            </a:r>
            <a:endParaRPr lang="en-US" sz="4450" b="1" dirty="0"/>
          </a:p>
        </p:txBody>
      </p:sp>
      <p:sp>
        <p:nvSpPr>
          <p:cNvPr id="3" name="Shape 1"/>
          <p:cNvSpPr/>
          <p:nvPr/>
        </p:nvSpPr>
        <p:spPr>
          <a:xfrm>
            <a:off x="793790" y="319337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952262" y="3278386"/>
            <a:ext cx="19335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31933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Introduction</a:t>
            </a:r>
            <a:endParaRPr lang="en-US" sz="2200" dirty="0"/>
          </a:p>
        </p:txBody>
      </p:sp>
      <p:sp>
        <p:nvSpPr>
          <p:cNvPr id="6" name="Shape 4"/>
          <p:cNvSpPr/>
          <p:nvPr/>
        </p:nvSpPr>
        <p:spPr>
          <a:xfrm>
            <a:off x="7428667" y="319337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7587139" y="3278386"/>
            <a:ext cx="19335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2</a:t>
            </a:r>
            <a:endParaRPr lang="en-US" sz="2650" dirty="0"/>
          </a:p>
        </p:txBody>
      </p:sp>
      <p:sp>
        <p:nvSpPr>
          <p:cNvPr id="8" name="Text 6"/>
          <p:cNvSpPr/>
          <p:nvPr/>
        </p:nvSpPr>
        <p:spPr>
          <a:xfrm>
            <a:off x="8165783" y="3193375"/>
            <a:ext cx="408170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Data Collection &amp; Preprocessing</a:t>
            </a:r>
            <a:endParaRPr lang="en-US" sz="2200" dirty="0"/>
          </a:p>
        </p:txBody>
      </p:sp>
      <p:sp>
        <p:nvSpPr>
          <p:cNvPr id="9" name="Shape 7"/>
          <p:cNvSpPr/>
          <p:nvPr/>
        </p:nvSpPr>
        <p:spPr>
          <a:xfrm>
            <a:off x="793790" y="444079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52262" y="4525804"/>
            <a:ext cx="19335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1" name="Text 9"/>
          <p:cNvSpPr/>
          <p:nvPr/>
        </p:nvSpPr>
        <p:spPr>
          <a:xfrm>
            <a:off x="1530906" y="4440793"/>
            <a:ext cx="403026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Exploratory Data Analysis (EDA)</a:t>
            </a:r>
            <a:endParaRPr lang="en-US" sz="2200" dirty="0"/>
          </a:p>
        </p:txBody>
      </p:sp>
      <p:sp>
        <p:nvSpPr>
          <p:cNvPr id="12" name="Shape 10"/>
          <p:cNvSpPr/>
          <p:nvPr/>
        </p:nvSpPr>
        <p:spPr>
          <a:xfrm>
            <a:off x="7428667" y="444079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587139" y="4525804"/>
            <a:ext cx="19335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4</a:t>
            </a:r>
            <a:endParaRPr lang="en-US" sz="2650" dirty="0"/>
          </a:p>
        </p:txBody>
      </p:sp>
      <p:sp>
        <p:nvSpPr>
          <p:cNvPr id="14" name="Text 12"/>
          <p:cNvSpPr/>
          <p:nvPr/>
        </p:nvSpPr>
        <p:spPr>
          <a:xfrm>
            <a:off x="8165783" y="44407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Feature Selection</a:t>
            </a:r>
            <a:endParaRPr lang="en-US" sz="2200" dirty="0"/>
          </a:p>
        </p:txBody>
      </p:sp>
      <p:sp>
        <p:nvSpPr>
          <p:cNvPr id="15" name="Shape 13"/>
          <p:cNvSpPr/>
          <p:nvPr/>
        </p:nvSpPr>
        <p:spPr>
          <a:xfrm>
            <a:off x="793790" y="568821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952262" y="5773222"/>
            <a:ext cx="19335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5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1530906" y="568821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Model Selection</a:t>
            </a:r>
            <a:endParaRPr lang="en-US" sz="2200" dirty="0"/>
          </a:p>
        </p:txBody>
      </p:sp>
      <p:sp>
        <p:nvSpPr>
          <p:cNvPr id="18" name="Shape 16"/>
          <p:cNvSpPr/>
          <p:nvPr/>
        </p:nvSpPr>
        <p:spPr>
          <a:xfrm>
            <a:off x="7428667" y="568821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7587139" y="5773222"/>
            <a:ext cx="19335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6</a:t>
            </a:r>
            <a:endParaRPr lang="en-US" sz="2650" dirty="0"/>
          </a:p>
        </p:txBody>
      </p:sp>
      <p:sp>
        <p:nvSpPr>
          <p:cNvPr id="20" name="Text 18"/>
          <p:cNvSpPr/>
          <p:nvPr/>
        </p:nvSpPr>
        <p:spPr>
          <a:xfrm>
            <a:off x="8165783" y="5688211"/>
            <a:ext cx="307740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Hyper Parameter Tuning</a:t>
            </a:r>
            <a:endParaRPr lang="en-US" sz="2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96532" y="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endParaRPr lang="en-US" sz="4450" dirty="0">
              <a:solidFill>
                <a:srgbClr val="FFFFFF"/>
              </a:solidFill>
              <a:latin typeface="Roboto Medium" pitchFamily="34" charset="0"/>
              <a:ea typeface="Roboto Medium" pitchFamily="34" charset="-122"/>
              <a:cs typeface="Roboto Medium" pitchFamily="34" charset="-120"/>
            </a:endParaRPr>
          </a:p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Introduction </a:t>
            </a:r>
            <a:endParaRPr lang="en-US" sz="1100" dirty="0">
              <a:solidFill>
                <a:srgbClr val="FFFFFF"/>
              </a:solidFill>
              <a:latin typeface="Roboto Medium" pitchFamily="34" charset="0"/>
              <a:ea typeface="Roboto Medium" pitchFamily="34" charset="-122"/>
              <a:cs typeface="Roboto Medium" pitchFamily="34" charset="-120"/>
            </a:endParaRPr>
          </a:p>
          <a:p>
            <a:pPr marL="0" indent="0"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 </a:t>
            </a:r>
            <a:r>
              <a:rPr lang="en-US" sz="2200" dirty="0">
                <a:solidFill>
                  <a:schemeClr val="tx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Companies spend millions on digital marketing—through emails, social media,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PPC (pay-per-click) ads, SEO, and Referrals. However, only a small percentage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of customers actually convert (make a purchase, sign up, or take a desired action).</a:t>
            </a:r>
          </a:p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                     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16515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010025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400" b="1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The</a:t>
            </a:r>
            <a:r>
              <a:rPr lang="en-US" sz="2650" b="1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Challenge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793790" y="4662130"/>
            <a:ext cx="6244709" cy="13605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fontAlgn="base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200" b="0" i="0" dirty="0">
                <a:solidFill>
                  <a:schemeClr val="tx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Optimizing campaign strategies to improve ROI.</a:t>
            </a:r>
          </a:p>
          <a:p>
            <a:pPr algn="l" fontAlgn="base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tx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Analyzing the effectiveness of different marketing channels and campaign types.</a:t>
            </a:r>
          </a:p>
          <a:p>
            <a:pPr marL="0" indent="0">
              <a:lnSpc>
                <a:spcPts val="3550"/>
              </a:lnSpc>
              <a:buNone/>
            </a:pP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0100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Our</a:t>
            </a:r>
            <a:r>
              <a:rPr lang="en-US" sz="2200" b="1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Objective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7599521" y="4591169"/>
            <a:ext cx="6244709" cy="9070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Develop a machine learning model to accurately predict customer conversions.</a:t>
            </a:r>
            <a:endParaRPr lang="en-US" sz="2200" dirty="0"/>
          </a:p>
        </p:txBody>
      </p:sp>
      <p:pic>
        <p:nvPicPr>
          <p:cNvPr id="9" name="Graphic 8" descr="Bullseye with solid fill">
            <a:extLst>
              <a:ext uri="{FF2B5EF4-FFF2-40B4-BE49-F238E27FC236}">
                <a16:creationId xmlns:a16="http://schemas.microsoft.com/office/drawing/2014/main" id="{ABBB5C51-1923-EF8F-6B5D-57D13D95C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97358" y="3874854"/>
            <a:ext cx="624671" cy="624671"/>
          </a:xfrm>
          <a:prstGeom prst="rect">
            <a:avLst/>
          </a:prstGeom>
        </p:spPr>
      </p:pic>
      <p:pic>
        <p:nvPicPr>
          <p:cNvPr id="11" name="Graphic 10" descr="Playbook with solid fill">
            <a:extLst>
              <a:ext uri="{FF2B5EF4-FFF2-40B4-BE49-F238E27FC236}">
                <a16:creationId xmlns:a16="http://schemas.microsoft.com/office/drawing/2014/main" id="{AD376BE6-B7AC-1236-7757-2C127AA278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73132" y="3852582"/>
            <a:ext cx="740175" cy="7401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03296"/>
            <a:ext cx="816661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Data Collection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765703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3559493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Source</a:t>
            </a:r>
            <a:endParaRPr lang="en-US" sz="2650" dirty="0"/>
          </a:p>
        </p:txBody>
      </p:sp>
      <p:sp>
        <p:nvSpPr>
          <p:cNvPr id="5" name="Text 2"/>
          <p:cNvSpPr/>
          <p:nvPr/>
        </p:nvSpPr>
        <p:spPr>
          <a:xfrm>
            <a:off x="793790" y="4120872"/>
            <a:ext cx="4120753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AFCBF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Kaggle</a:t>
            </a:r>
          </a:p>
          <a:p>
            <a:pPr marL="0" indent="0" algn="l">
              <a:lnSpc>
                <a:spcPts val="3550"/>
              </a:lnSpc>
              <a:buNone/>
            </a:pPr>
            <a:endParaRPr lang="en-US" sz="2200" b="1" dirty="0">
              <a:solidFill>
                <a:srgbClr val="AFCBF8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indent="0" algn="l">
              <a:lnSpc>
                <a:spcPts val="3550"/>
              </a:lnSpc>
              <a:buNone/>
            </a:pPr>
            <a:r>
              <a:rPr lang="en-US" sz="2200" b="1" dirty="0">
                <a:solidFill>
                  <a:schemeClr val="tx1">
                    <a:lumMod val="85000"/>
                  </a:scheme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8000 rows</a:t>
            </a:r>
          </a:p>
          <a:p>
            <a:pPr marL="0" indent="0" algn="l">
              <a:lnSpc>
                <a:spcPts val="3550"/>
              </a:lnSpc>
              <a:buNone/>
            </a:pPr>
            <a:r>
              <a:rPr lang="en-US" sz="2200" b="1" dirty="0">
                <a:solidFill>
                  <a:schemeClr val="tx1">
                    <a:lumMod val="85000"/>
                  </a:scheme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20 columns</a:t>
            </a:r>
            <a:endParaRPr lang="en-US" sz="2200" b="1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704" y="2765703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54704" y="3559493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Features</a:t>
            </a:r>
            <a:endParaRPr lang="en-US" sz="2650" dirty="0"/>
          </a:p>
        </p:txBody>
      </p:sp>
      <p:sp>
        <p:nvSpPr>
          <p:cNvPr id="8" name="Text 4"/>
          <p:cNvSpPr/>
          <p:nvPr/>
        </p:nvSpPr>
        <p:spPr>
          <a:xfrm>
            <a:off x="5254704" y="4120872"/>
            <a:ext cx="4120872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2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Demographic Information </a:t>
            </a:r>
          </a:p>
          <a:p>
            <a:pPr>
              <a:lnSpc>
                <a:spcPts val="2850"/>
              </a:lnSpc>
              <a:buSzPct val="100000"/>
            </a:pPr>
            <a:endParaRPr lang="en-US" sz="2000" dirty="0"/>
          </a:p>
        </p:txBody>
      </p:sp>
      <p:sp>
        <p:nvSpPr>
          <p:cNvPr id="9" name="Text 5"/>
          <p:cNvSpPr/>
          <p:nvPr/>
        </p:nvSpPr>
        <p:spPr>
          <a:xfrm>
            <a:off x="5254704" y="4653677"/>
            <a:ext cx="4120872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2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Market-specific Variables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5254704" y="5186482"/>
            <a:ext cx="4120872" cy="9070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2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Customer Engagement Metrics</a:t>
            </a:r>
          </a:p>
          <a:p>
            <a:pPr marL="342900" indent="-342900">
              <a:lnSpc>
                <a:spcPts val="2850"/>
              </a:lnSpc>
              <a:buSzPct val="100000"/>
              <a:buChar char="•"/>
            </a:pP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5254704" y="6093500"/>
            <a:ext cx="4033134" cy="532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2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Historical Data</a:t>
            </a:r>
            <a:endParaRPr lang="en-US" sz="2200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738" y="2765703"/>
            <a:ext cx="566976" cy="566976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9715738" y="3559493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Target</a:t>
            </a:r>
            <a:endParaRPr lang="en-US" sz="2650" dirty="0"/>
          </a:p>
        </p:txBody>
      </p:sp>
      <p:sp>
        <p:nvSpPr>
          <p:cNvPr id="14" name="Text 9"/>
          <p:cNvSpPr/>
          <p:nvPr/>
        </p:nvSpPr>
        <p:spPr>
          <a:xfrm>
            <a:off x="9715738" y="4120872"/>
            <a:ext cx="4120753" cy="9070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Whether a Customer is converted or not</a:t>
            </a:r>
            <a:endParaRPr lang="en-US" sz="2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815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endParaRPr lang="en-US" sz="445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Shape 2"/>
          <p:cNvSpPr/>
          <p:nvPr/>
        </p:nvSpPr>
        <p:spPr>
          <a:xfrm>
            <a:off x="6296739" y="2539008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313E80"/>
          </a:solidFill>
          <a:ln/>
        </p:spPr>
      </p:sp>
      <p:sp>
        <p:nvSpPr>
          <p:cNvPr id="6" name="Text 4"/>
          <p:cNvSpPr/>
          <p:nvPr/>
        </p:nvSpPr>
        <p:spPr>
          <a:xfrm>
            <a:off x="7218521" y="2384108"/>
            <a:ext cx="19335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2575679" y="2270760"/>
            <a:ext cx="349198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8562737" y="5391864"/>
            <a:ext cx="527387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15" name="Shape 13"/>
          <p:cNvSpPr/>
          <p:nvPr/>
        </p:nvSpPr>
        <p:spPr>
          <a:xfrm>
            <a:off x="6296739" y="5361146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313E80"/>
          </a:solidFill>
          <a:ln/>
        </p:spPr>
      </p:sp>
      <p:sp>
        <p:nvSpPr>
          <p:cNvPr id="17" name="Text 15"/>
          <p:cNvSpPr/>
          <p:nvPr/>
        </p:nvSpPr>
        <p:spPr>
          <a:xfrm>
            <a:off x="7218521" y="5206246"/>
            <a:ext cx="19335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endParaRPr lang="en-US" sz="2650" dirty="0"/>
          </a:p>
        </p:txBody>
      </p:sp>
      <p:sp>
        <p:nvSpPr>
          <p:cNvPr id="18" name="Text 16"/>
          <p:cNvSpPr/>
          <p:nvPr/>
        </p:nvSpPr>
        <p:spPr>
          <a:xfrm>
            <a:off x="3232428" y="50928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19" name="Text 17"/>
          <p:cNvSpPr/>
          <p:nvPr/>
        </p:nvSpPr>
        <p:spPr>
          <a:xfrm>
            <a:off x="793790" y="5583317"/>
            <a:ext cx="527387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707AEE1D-2E50-B212-75CC-F2B4E4B2B848}"/>
              </a:ext>
            </a:extLst>
          </p:cNvPr>
          <p:cNvSpPr/>
          <p:nvPr/>
        </p:nvSpPr>
        <p:spPr>
          <a:xfrm>
            <a:off x="4682764" y="1609270"/>
            <a:ext cx="3134579" cy="2286000"/>
          </a:xfrm>
          <a:custGeom>
            <a:avLst/>
            <a:gdLst>
              <a:gd name="connsiteX0" fmla="*/ 2286000 w 3134579"/>
              <a:gd name="connsiteY0" fmla="*/ 1 h 2286000"/>
              <a:gd name="connsiteX1" fmla="*/ 3128542 w 3134579"/>
              <a:gd name="connsiteY1" fmla="*/ 1396187 h 2286000"/>
              <a:gd name="connsiteX2" fmla="*/ 3134579 w 3134579"/>
              <a:gd name="connsiteY2" fmla="*/ 1437422 h 2286000"/>
              <a:gd name="connsiteX3" fmla="*/ 2965786 w 3134579"/>
              <a:gd name="connsiteY3" fmla="*/ 1412711 h 2286000"/>
              <a:gd name="connsiteX4" fmla="*/ 2286000 w 3134579"/>
              <a:gd name="connsiteY4" fmla="*/ 1371601 h 2286000"/>
              <a:gd name="connsiteX5" fmla="*/ 1606214 w 3134579"/>
              <a:gd name="connsiteY5" fmla="*/ 1412711 h 2286000"/>
              <a:gd name="connsiteX6" fmla="*/ 1437421 w 3134579"/>
              <a:gd name="connsiteY6" fmla="*/ 1437422 h 2286000"/>
              <a:gd name="connsiteX7" fmla="*/ 1443458 w 3134579"/>
              <a:gd name="connsiteY7" fmla="*/ 1396187 h 2286000"/>
              <a:gd name="connsiteX8" fmla="*/ 2286000 w 3134579"/>
              <a:gd name="connsiteY8" fmla="*/ 1 h 2286000"/>
              <a:gd name="connsiteX9" fmla="*/ 2286000 w 3134579"/>
              <a:gd name="connsiteY9" fmla="*/ 0 h 2286000"/>
              <a:gd name="connsiteX10" fmla="*/ 1443458 w 3134579"/>
              <a:gd name="connsiteY10" fmla="*/ 1396186 h 2286000"/>
              <a:gd name="connsiteX11" fmla="*/ 1437421 w 3134579"/>
              <a:gd name="connsiteY11" fmla="*/ 1437421 h 2286000"/>
              <a:gd name="connsiteX12" fmla="*/ 1396186 w 3134579"/>
              <a:gd name="connsiteY12" fmla="*/ 1443458 h 2286000"/>
              <a:gd name="connsiteX13" fmla="*/ 0 w 3134579"/>
              <a:gd name="connsiteY13" fmla="*/ 2286000 h 2286000"/>
              <a:gd name="connsiteX14" fmla="*/ 2286000 w 3134579"/>
              <a:gd name="connsiteY14" fmla="*/ 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34579" h="2286000">
                <a:moveTo>
                  <a:pt x="2286000" y="1"/>
                </a:moveTo>
                <a:cubicBezTo>
                  <a:pt x="2664757" y="1"/>
                  <a:pt x="2989729" y="575707"/>
                  <a:pt x="3128542" y="1396187"/>
                </a:cubicBezTo>
                <a:lnTo>
                  <a:pt x="3134579" y="1437422"/>
                </a:lnTo>
                <a:lnTo>
                  <a:pt x="2965786" y="1412711"/>
                </a:lnTo>
                <a:cubicBezTo>
                  <a:pt x="2751042" y="1385994"/>
                  <a:pt x="2522723" y="1371601"/>
                  <a:pt x="2286000" y="1371601"/>
                </a:cubicBezTo>
                <a:cubicBezTo>
                  <a:pt x="2049277" y="1371601"/>
                  <a:pt x="1820958" y="1385994"/>
                  <a:pt x="1606214" y="1412711"/>
                </a:cubicBezTo>
                <a:lnTo>
                  <a:pt x="1437421" y="1437422"/>
                </a:lnTo>
                <a:lnTo>
                  <a:pt x="1443458" y="1396187"/>
                </a:lnTo>
                <a:cubicBezTo>
                  <a:pt x="1582272" y="575707"/>
                  <a:pt x="1907243" y="1"/>
                  <a:pt x="2286000" y="1"/>
                </a:cubicBezTo>
                <a:close/>
                <a:moveTo>
                  <a:pt x="2286000" y="0"/>
                </a:moveTo>
                <a:cubicBezTo>
                  <a:pt x="1907243" y="0"/>
                  <a:pt x="1582272" y="575706"/>
                  <a:pt x="1443458" y="1396186"/>
                </a:cubicBezTo>
                <a:lnTo>
                  <a:pt x="1437421" y="1437421"/>
                </a:lnTo>
                <a:lnTo>
                  <a:pt x="1396186" y="1443458"/>
                </a:lnTo>
                <a:cubicBezTo>
                  <a:pt x="575706" y="1582272"/>
                  <a:pt x="0" y="190724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effectLst>
            <a:innerShdw blurRad="6350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2E8441CA-36A0-3211-53B3-5157D1E26E3E}"/>
              </a:ext>
            </a:extLst>
          </p:cNvPr>
          <p:cNvSpPr/>
          <p:nvPr/>
        </p:nvSpPr>
        <p:spPr>
          <a:xfrm>
            <a:off x="4682764" y="3011809"/>
            <a:ext cx="2286000" cy="3134579"/>
          </a:xfrm>
          <a:custGeom>
            <a:avLst/>
            <a:gdLst>
              <a:gd name="connsiteX0" fmla="*/ 0 w 2286000"/>
              <a:gd name="connsiteY0" fmla="*/ 848579 h 3134579"/>
              <a:gd name="connsiteX1" fmla="*/ 1396186 w 2286000"/>
              <a:gd name="connsiteY1" fmla="*/ 1691121 h 3134579"/>
              <a:gd name="connsiteX2" fmla="*/ 1437421 w 2286000"/>
              <a:gd name="connsiteY2" fmla="*/ 1697158 h 3134579"/>
              <a:gd name="connsiteX3" fmla="*/ 1443458 w 2286000"/>
              <a:gd name="connsiteY3" fmla="*/ 1738393 h 3134579"/>
              <a:gd name="connsiteX4" fmla="*/ 2286000 w 2286000"/>
              <a:gd name="connsiteY4" fmla="*/ 3134579 h 3134579"/>
              <a:gd name="connsiteX5" fmla="*/ 0 w 2286000"/>
              <a:gd name="connsiteY5" fmla="*/ 848579 h 3134579"/>
              <a:gd name="connsiteX6" fmla="*/ 1437422 w 2286000"/>
              <a:gd name="connsiteY6" fmla="*/ 0 h 3134579"/>
              <a:gd name="connsiteX7" fmla="*/ 1412711 w 2286000"/>
              <a:gd name="connsiteY7" fmla="*/ 168793 h 3134579"/>
              <a:gd name="connsiteX8" fmla="*/ 1371601 w 2286000"/>
              <a:gd name="connsiteY8" fmla="*/ 848579 h 3134579"/>
              <a:gd name="connsiteX9" fmla="*/ 1412711 w 2286000"/>
              <a:gd name="connsiteY9" fmla="*/ 1528365 h 3134579"/>
              <a:gd name="connsiteX10" fmla="*/ 1437422 w 2286000"/>
              <a:gd name="connsiteY10" fmla="*/ 1697158 h 3134579"/>
              <a:gd name="connsiteX11" fmla="*/ 1396187 w 2286000"/>
              <a:gd name="connsiteY11" fmla="*/ 1691121 h 3134579"/>
              <a:gd name="connsiteX12" fmla="*/ 1 w 2286000"/>
              <a:gd name="connsiteY12" fmla="*/ 848579 h 3134579"/>
              <a:gd name="connsiteX13" fmla="*/ 1396187 w 2286000"/>
              <a:gd name="connsiteY13" fmla="*/ 6037 h 3134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86000" h="3134579">
                <a:moveTo>
                  <a:pt x="0" y="848579"/>
                </a:moveTo>
                <a:cubicBezTo>
                  <a:pt x="0" y="1227336"/>
                  <a:pt x="575706" y="1552308"/>
                  <a:pt x="1396186" y="1691121"/>
                </a:cubicBezTo>
                <a:lnTo>
                  <a:pt x="1437421" y="1697158"/>
                </a:lnTo>
                <a:lnTo>
                  <a:pt x="1443458" y="1738393"/>
                </a:lnTo>
                <a:cubicBezTo>
                  <a:pt x="1582272" y="2558873"/>
                  <a:pt x="1907243" y="3134579"/>
                  <a:pt x="2286000" y="3134579"/>
                </a:cubicBezTo>
                <a:cubicBezTo>
                  <a:pt x="1023477" y="3134579"/>
                  <a:pt x="0" y="2111102"/>
                  <a:pt x="0" y="848579"/>
                </a:cubicBezTo>
                <a:close/>
                <a:moveTo>
                  <a:pt x="1437422" y="0"/>
                </a:moveTo>
                <a:lnTo>
                  <a:pt x="1412711" y="168793"/>
                </a:lnTo>
                <a:cubicBezTo>
                  <a:pt x="1385994" y="383537"/>
                  <a:pt x="1371601" y="611856"/>
                  <a:pt x="1371601" y="848579"/>
                </a:cubicBezTo>
                <a:cubicBezTo>
                  <a:pt x="1371601" y="1085302"/>
                  <a:pt x="1385994" y="1313621"/>
                  <a:pt x="1412711" y="1528365"/>
                </a:cubicBezTo>
                <a:lnTo>
                  <a:pt x="1437422" y="1697158"/>
                </a:lnTo>
                <a:lnTo>
                  <a:pt x="1396187" y="1691121"/>
                </a:lnTo>
                <a:cubicBezTo>
                  <a:pt x="575707" y="1552308"/>
                  <a:pt x="1" y="1227336"/>
                  <a:pt x="1" y="848579"/>
                </a:cubicBezTo>
                <a:cubicBezTo>
                  <a:pt x="1" y="469822"/>
                  <a:pt x="575707" y="144851"/>
                  <a:pt x="1396187" y="6037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effectLst>
            <a:innerShdw blurRad="6350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DD098738-A4CF-EB5D-776D-1A9962567E85}"/>
              </a:ext>
            </a:extLst>
          </p:cNvPr>
          <p:cNvSpPr/>
          <p:nvPr/>
        </p:nvSpPr>
        <p:spPr>
          <a:xfrm>
            <a:off x="6968764" y="1641240"/>
            <a:ext cx="2286001" cy="3134579"/>
          </a:xfrm>
          <a:custGeom>
            <a:avLst/>
            <a:gdLst>
              <a:gd name="connsiteX0" fmla="*/ 0 w 2286001"/>
              <a:gd name="connsiteY0" fmla="*/ 0 h 3134579"/>
              <a:gd name="connsiteX1" fmla="*/ 2274198 w 2286001"/>
              <a:gd name="connsiteY1" fmla="*/ 2052270 h 3134579"/>
              <a:gd name="connsiteX2" fmla="*/ 2285999 w 2286001"/>
              <a:gd name="connsiteY2" fmla="*/ 2285978 h 3134579"/>
              <a:gd name="connsiteX3" fmla="*/ 2286001 w 2286001"/>
              <a:gd name="connsiteY3" fmla="*/ 2286000 h 3134579"/>
              <a:gd name="connsiteX4" fmla="*/ 889815 w 2286001"/>
              <a:gd name="connsiteY4" fmla="*/ 3128542 h 3134579"/>
              <a:gd name="connsiteX5" fmla="*/ 848580 w 2286001"/>
              <a:gd name="connsiteY5" fmla="*/ 3134579 h 3134579"/>
              <a:gd name="connsiteX6" fmla="*/ 873291 w 2286001"/>
              <a:gd name="connsiteY6" fmla="*/ 2965786 h 3134579"/>
              <a:gd name="connsiteX7" fmla="*/ 914401 w 2286001"/>
              <a:gd name="connsiteY7" fmla="*/ 2286000 h 3134579"/>
              <a:gd name="connsiteX8" fmla="*/ 873291 w 2286001"/>
              <a:gd name="connsiteY8" fmla="*/ 1606214 h 3134579"/>
              <a:gd name="connsiteX9" fmla="*/ 848580 w 2286001"/>
              <a:gd name="connsiteY9" fmla="*/ 1437421 h 3134579"/>
              <a:gd name="connsiteX10" fmla="*/ 848579 w 2286001"/>
              <a:gd name="connsiteY10" fmla="*/ 1437421 h 3134579"/>
              <a:gd name="connsiteX11" fmla="*/ 842542 w 2286001"/>
              <a:gd name="connsiteY11" fmla="*/ 1396186 h 3134579"/>
              <a:gd name="connsiteX12" fmla="*/ 0 w 2286001"/>
              <a:gd name="connsiteY12" fmla="*/ 0 h 3134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86001" h="3134579">
                <a:moveTo>
                  <a:pt x="0" y="0"/>
                </a:moveTo>
                <a:cubicBezTo>
                  <a:pt x="1183616" y="0"/>
                  <a:pt x="2157132" y="899540"/>
                  <a:pt x="2274198" y="2052270"/>
                </a:cubicBezTo>
                <a:lnTo>
                  <a:pt x="2285999" y="2285978"/>
                </a:lnTo>
                <a:lnTo>
                  <a:pt x="2286001" y="2286000"/>
                </a:lnTo>
                <a:cubicBezTo>
                  <a:pt x="2286001" y="2664757"/>
                  <a:pt x="1710295" y="2989729"/>
                  <a:pt x="889815" y="3128542"/>
                </a:cubicBezTo>
                <a:lnTo>
                  <a:pt x="848580" y="3134579"/>
                </a:lnTo>
                <a:lnTo>
                  <a:pt x="873291" y="2965786"/>
                </a:lnTo>
                <a:cubicBezTo>
                  <a:pt x="900009" y="2751042"/>
                  <a:pt x="914401" y="2522723"/>
                  <a:pt x="914401" y="2286000"/>
                </a:cubicBezTo>
                <a:cubicBezTo>
                  <a:pt x="914401" y="2049277"/>
                  <a:pt x="900009" y="1820958"/>
                  <a:pt x="873291" y="1606214"/>
                </a:cubicBezTo>
                <a:lnTo>
                  <a:pt x="848580" y="1437421"/>
                </a:lnTo>
                <a:lnTo>
                  <a:pt x="848579" y="1437421"/>
                </a:lnTo>
                <a:lnTo>
                  <a:pt x="842542" y="1396186"/>
                </a:lnTo>
                <a:cubicBezTo>
                  <a:pt x="703729" y="575706"/>
                  <a:pt x="378757" y="0"/>
                  <a:pt x="0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effectLst>
            <a:innerShdw blurRad="6350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7A72A940-0A60-D27E-613C-63F78BE78A0E}"/>
              </a:ext>
            </a:extLst>
          </p:cNvPr>
          <p:cNvSpPr/>
          <p:nvPr/>
        </p:nvSpPr>
        <p:spPr>
          <a:xfrm>
            <a:off x="6092560" y="3839539"/>
            <a:ext cx="3134579" cy="2286001"/>
          </a:xfrm>
          <a:custGeom>
            <a:avLst/>
            <a:gdLst>
              <a:gd name="connsiteX0" fmla="*/ 3134579 w 3134579"/>
              <a:gd name="connsiteY0" fmla="*/ 0 h 2286001"/>
              <a:gd name="connsiteX1" fmla="*/ 1082310 w 3134579"/>
              <a:gd name="connsiteY1" fmla="*/ 2274198 h 2286001"/>
              <a:gd name="connsiteX2" fmla="*/ 848602 w 3134579"/>
              <a:gd name="connsiteY2" fmla="*/ 2285999 h 2286001"/>
              <a:gd name="connsiteX3" fmla="*/ 848579 w 3134579"/>
              <a:gd name="connsiteY3" fmla="*/ 2286001 h 2286001"/>
              <a:gd name="connsiteX4" fmla="*/ 6037 w 3134579"/>
              <a:gd name="connsiteY4" fmla="*/ 889815 h 2286001"/>
              <a:gd name="connsiteX5" fmla="*/ 0 w 3134579"/>
              <a:gd name="connsiteY5" fmla="*/ 848580 h 2286001"/>
              <a:gd name="connsiteX6" fmla="*/ 168793 w 3134579"/>
              <a:gd name="connsiteY6" fmla="*/ 873291 h 2286001"/>
              <a:gd name="connsiteX7" fmla="*/ 848579 w 3134579"/>
              <a:gd name="connsiteY7" fmla="*/ 914401 h 2286001"/>
              <a:gd name="connsiteX8" fmla="*/ 1528365 w 3134579"/>
              <a:gd name="connsiteY8" fmla="*/ 873291 h 2286001"/>
              <a:gd name="connsiteX9" fmla="*/ 1697158 w 3134579"/>
              <a:gd name="connsiteY9" fmla="*/ 848580 h 2286001"/>
              <a:gd name="connsiteX10" fmla="*/ 1697158 w 3134579"/>
              <a:gd name="connsiteY10" fmla="*/ 848579 h 2286001"/>
              <a:gd name="connsiteX11" fmla="*/ 1738393 w 3134579"/>
              <a:gd name="connsiteY11" fmla="*/ 842542 h 2286001"/>
              <a:gd name="connsiteX12" fmla="*/ 3134579 w 3134579"/>
              <a:gd name="connsiteY12" fmla="*/ 0 h 228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34579" h="2286001">
                <a:moveTo>
                  <a:pt x="3134579" y="0"/>
                </a:moveTo>
                <a:cubicBezTo>
                  <a:pt x="3134579" y="1183616"/>
                  <a:pt x="2235039" y="2157132"/>
                  <a:pt x="1082310" y="2274198"/>
                </a:cubicBezTo>
                <a:lnTo>
                  <a:pt x="848602" y="2285999"/>
                </a:lnTo>
                <a:lnTo>
                  <a:pt x="848579" y="2286001"/>
                </a:lnTo>
                <a:cubicBezTo>
                  <a:pt x="469822" y="2286001"/>
                  <a:pt x="144851" y="1710295"/>
                  <a:pt x="6037" y="889815"/>
                </a:cubicBezTo>
                <a:lnTo>
                  <a:pt x="0" y="848580"/>
                </a:lnTo>
                <a:lnTo>
                  <a:pt x="168793" y="873291"/>
                </a:lnTo>
                <a:cubicBezTo>
                  <a:pt x="383537" y="900009"/>
                  <a:pt x="611856" y="914401"/>
                  <a:pt x="848579" y="914401"/>
                </a:cubicBezTo>
                <a:cubicBezTo>
                  <a:pt x="1085302" y="914401"/>
                  <a:pt x="1313621" y="900009"/>
                  <a:pt x="1528365" y="873291"/>
                </a:cubicBezTo>
                <a:lnTo>
                  <a:pt x="1697158" y="848580"/>
                </a:lnTo>
                <a:lnTo>
                  <a:pt x="1697158" y="848579"/>
                </a:lnTo>
                <a:lnTo>
                  <a:pt x="1738393" y="842542"/>
                </a:lnTo>
                <a:cubicBezTo>
                  <a:pt x="2558873" y="703729"/>
                  <a:pt x="3134579" y="378757"/>
                  <a:pt x="3134579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effectLst>
            <a:innerShdw blurRad="6350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6032E24-A48F-3C8B-A34F-49558306C03D}"/>
              </a:ext>
            </a:extLst>
          </p:cNvPr>
          <p:cNvSpPr txBox="1"/>
          <p:nvPr/>
        </p:nvSpPr>
        <p:spPr>
          <a:xfrm>
            <a:off x="566147" y="1361521"/>
            <a:ext cx="4019063" cy="215443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25425" dir="5220000" algn="ctr">
              <a:srgbClr val="000000">
                <a:alpha val="33000"/>
              </a:srgbClr>
            </a:outerShdw>
          </a:effectLst>
          <a:scene3d>
            <a:camera prst="perspectiveRigh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Checked for Missing values </a:t>
            </a:r>
          </a:p>
          <a:p>
            <a:endParaRPr lang="en-US" sz="2200" dirty="0"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stA="45000" endPos="6000" dist="50800" dir="5400000" sy="-100000" algn="bl" rotWithShape="0"/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200" dirty="0">
                <a:effectLst>
                  <a:reflection stA="45000" endPos="6000" dist="50800" dir="5400000" sy="-100000" algn="bl" rotWithShape="0"/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Filled missing values with </a:t>
            </a:r>
          </a:p>
          <a:p>
            <a:r>
              <a:rPr lang="en-US" sz="2200" dirty="0">
                <a:effectLst>
                  <a:reflection stA="45000" endPos="6000" dist="50800" dir="5400000" sy="-100000" algn="bl" rotWithShape="0"/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 and mean</a:t>
            </a:r>
          </a:p>
          <a:p>
            <a:endParaRPr lang="en-US" sz="2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IN" sz="2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1166E4C-B121-F76E-43B5-904030CF2137}"/>
              </a:ext>
            </a:extLst>
          </p:cNvPr>
          <p:cNvSpPr txBox="1"/>
          <p:nvPr/>
        </p:nvSpPr>
        <p:spPr>
          <a:xfrm>
            <a:off x="713930" y="5092898"/>
            <a:ext cx="3563370" cy="249299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Righ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Assorted Datatypes</a:t>
            </a:r>
          </a:p>
          <a:p>
            <a:endParaRPr lang="en-US" sz="22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200" dirty="0">
                <a:latin typeface="Roboto" pitchFamily="34" charset="0"/>
                <a:ea typeface="Roboto" pitchFamily="34" charset="-122"/>
                <a:cs typeface="Roboto" pitchFamily="34" charset="-120"/>
              </a:rPr>
              <a:t>The majority of columns are of the int64 data type., 5 columns are float64 and 5 are of object type. </a:t>
            </a:r>
            <a:endParaRPr lang="en-US" sz="2200" dirty="0"/>
          </a:p>
          <a:p>
            <a:endParaRPr lang="en-US" sz="22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B25F8F0-D9A1-8582-5AA2-B793470DC8C9}"/>
              </a:ext>
            </a:extLst>
          </p:cNvPr>
          <p:cNvSpPr txBox="1"/>
          <p:nvPr/>
        </p:nvSpPr>
        <p:spPr>
          <a:xfrm>
            <a:off x="9355825" y="5045482"/>
            <a:ext cx="3909392" cy="2492990"/>
          </a:xfrm>
          <a:prstGeom prst="rect">
            <a:avLst/>
          </a:prstGeom>
          <a:gradFill flip="none" rotWithShape="1">
            <a:gsLst>
              <a:gs pos="0">
                <a:srgbClr val="527A34"/>
              </a:gs>
              <a:gs pos="500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Lef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60007" dir="1500000" sx="98000" sy="98000" kx="800400" algn="bl" rotWithShape="0">
                    <a:prstClr val="black">
                      <a:alpha val="20000"/>
                    </a:prst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Standardization</a:t>
            </a:r>
            <a:endParaRPr lang="en-US" sz="2400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200" dirty="0"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Used MinMaxScaler to scale</a:t>
            </a:r>
          </a:p>
          <a:p>
            <a:r>
              <a:rPr lang="en-US" sz="2200" dirty="0"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the features</a:t>
            </a:r>
          </a:p>
          <a:p>
            <a:endParaRPr lang="en-US" sz="2200" dirty="0">
              <a:ln>
                <a:gradFill>
                  <a:gsLst>
                    <a:gs pos="0">
                      <a:schemeClr val="tx1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sz="2200" dirty="0">
              <a:ln>
                <a:gradFill>
                  <a:gsLst>
                    <a:gs pos="0">
                      <a:schemeClr val="tx1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sz="2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6C3277F-83A3-EFBC-853F-D62A2C5C5D07}"/>
              </a:ext>
            </a:extLst>
          </p:cNvPr>
          <p:cNvSpPr txBox="1"/>
          <p:nvPr/>
        </p:nvSpPr>
        <p:spPr>
          <a:xfrm>
            <a:off x="9430174" y="1314608"/>
            <a:ext cx="3760694" cy="227754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25425" dist="50800" dir="5220000" algn="ctr">
              <a:schemeClr val="tx1">
                <a:alpha val="33000"/>
              </a:schemeClr>
            </a:outerShdw>
          </a:effectLst>
          <a:scene3d>
            <a:camera prst="perspectiveLef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24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Label</a:t>
            </a:r>
            <a:r>
              <a:rPr lang="en-US" sz="28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Encoding</a:t>
            </a:r>
          </a:p>
          <a:p>
            <a:endParaRPr lang="en-US" sz="2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2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Used Label Encoding to convert object to numeric datatype</a:t>
            </a:r>
          </a:p>
          <a:p>
            <a:endParaRPr lang="en-US" sz="2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2" name="Graphic 101" descr="Research with solid fill">
            <a:extLst>
              <a:ext uri="{FF2B5EF4-FFF2-40B4-BE49-F238E27FC236}">
                <a16:creationId xmlns:a16="http://schemas.microsoft.com/office/drawing/2014/main" id="{302390E0-C462-9C1F-13D2-1F8611928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2803" y="1782029"/>
            <a:ext cx="1592625" cy="1191341"/>
          </a:xfrm>
          <a:prstGeom prst="rect">
            <a:avLst/>
          </a:prstGeom>
        </p:spPr>
      </p:pic>
      <p:pic>
        <p:nvPicPr>
          <p:cNvPr id="104" name="Graphic 103" descr="Pie chart with solid fill">
            <a:extLst>
              <a:ext uri="{FF2B5EF4-FFF2-40B4-BE49-F238E27FC236}">
                <a16:creationId xmlns:a16="http://schemas.microsoft.com/office/drawing/2014/main" id="{A4006CFF-7F10-EC31-987D-49EDEB276B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27610" y="3832206"/>
            <a:ext cx="1374040" cy="1374040"/>
          </a:xfrm>
          <a:prstGeom prst="rect">
            <a:avLst/>
          </a:prstGeom>
        </p:spPr>
      </p:pic>
      <p:pic>
        <p:nvPicPr>
          <p:cNvPr id="106" name="Graphic 105" descr="Ruler with solid fill">
            <a:extLst>
              <a:ext uri="{FF2B5EF4-FFF2-40B4-BE49-F238E27FC236}">
                <a16:creationId xmlns:a16="http://schemas.microsoft.com/office/drawing/2014/main" id="{BAB4630F-9DB1-E186-3F20-33E58738BE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696520">
            <a:off x="7051541" y="4496386"/>
            <a:ext cx="1579987" cy="1579987"/>
          </a:xfrm>
          <a:prstGeom prst="rect">
            <a:avLst/>
          </a:prstGeom>
        </p:spPr>
      </p:pic>
      <p:pic>
        <p:nvPicPr>
          <p:cNvPr id="108" name="Graphic 107" descr="Chevron arrows with solid fill">
            <a:extLst>
              <a:ext uri="{FF2B5EF4-FFF2-40B4-BE49-F238E27FC236}">
                <a16:creationId xmlns:a16="http://schemas.microsoft.com/office/drawing/2014/main" id="{8D43EE27-B415-7F2C-F110-7F40FB22AC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27525" y="2797012"/>
            <a:ext cx="914400" cy="914400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96AFCDE1-0145-33E8-2B96-37E8A8E983A7}"/>
              </a:ext>
            </a:extLst>
          </p:cNvPr>
          <p:cNvSpPr txBox="1"/>
          <p:nvPr/>
        </p:nvSpPr>
        <p:spPr>
          <a:xfrm>
            <a:off x="327259" y="336884"/>
            <a:ext cx="74114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DATA PREPROCESSING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2" grpId="0" animBg="1"/>
      <p:bldP spid="91" grpId="0" animBg="1"/>
      <p:bldP spid="90" grpId="0" animBg="1"/>
      <p:bldP spid="94" grpId="0" animBg="1"/>
      <p:bldP spid="96" grpId="0" animBg="1"/>
      <p:bldP spid="97" grpId="0" animBg="1"/>
      <p:bldP spid="9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9255" y="571381"/>
            <a:ext cx="7203758" cy="633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39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Exploratory Data Analysis (EDA)</a:t>
            </a:r>
            <a:endParaRPr lang="en-US" sz="39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032" y="1736408"/>
            <a:ext cx="3946691" cy="295084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617" y="1736408"/>
            <a:ext cx="3923824" cy="2950845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1443" y="1736408"/>
            <a:ext cx="2988231" cy="2926437"/>
          </a:xfrm>
          <a:prstGeom prst="rect">
            <a:avLst/>
          </a:prstGeom>
        </p:spPr>
      </p:pic>
      <p:pic>
        <p:nvPicPr>
          <p:cNvPr id="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3884" y="5143024"/>
            <a:ext cx="506611" cy="506611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2377321" y="5852279"/>
            <a:ext cx="2533174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450"/>
              </a:lnSpc>
              <a:buNone/>
            </a:pPr>
            <a:r>
              <a:rPr lang="en-US" sz="1950" dirty="0">
                <a:solidFill>
                  <a:srgbClr val="AFCBF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Gender</a:t>
            </a:r>
            <a:endParaRPr lang="en-US" sz="1950" dirty="0"/>
          </a:p>
        </p:txBody>
      </p:sp>
      <p:sp>
        <p:nvSpPr>
          <p:cNvPr id="8" name="Text 2"/>
          <p:cNvSpPr/>
          <p:nvPr/>
        </p:nvSpPr>
        <p:spPr>
          <a:xfrm>
            <a:off x="709255" y="6290548"/>
            <a:ext cx="4201239" cy="6484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dataset has significantly more females than males</a:t>
            </a:r>
            <a:r>
              <a:rPr lang="en-US" sz="15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1550" dirty="0"/>
          </a:p>
        </p:txBody>
      </p:sp>
      <p:sp>
        <p:nvSpPr>
          <p:cNvPr id="9" name="Text 3"/>
          <p:cNvSpPr/>
          <p:nvPr/>
        </p:nvSpPr>
        <p:spPr>
          <a:xfrm>
            <a:off x="109895" y="7060525"/>
            <a:ext cx="4471730" cy="4086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                                     Referral appears to be the best </a:t>
            </a:r>
          </a:p>
          <a:p>
            <a:pPr marL="0" indent="0" algn="r">
              <a:lnSpc>
                <a:spcPts val="2550"/>
              </a:lnSpc>
              <a:buNone/>
            </a:pPr>
            <a:r>
              <a:rPr lang="en-US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Campaign Channel</a:t>
            </a:r>
            <a:endParaRPr lang="en-US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9209" y="5143024"/>
            <a:ext cx="506611" cy="506611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6882646" y="5852279"/>
            <a:ext cx="2533174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450"/>
              </a:lnSpc>
              <a:buNone/>
            </a:pPr>
            <a:r>
              <a:rPr lang="en-US" sz="1950" dirty="0">
                <a:solidFill>
                  <a:srgbClr val="AFCBF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Loyalty Points</a:t>
            </a:r>
            <a:endParaRPr lang="en-US" sz="1950" dirty="0"/>
          </a:p>
        </p:txBody>
      </p:sp>
      <p:sp>
        <p:nvSpPr>
          <p:cNvPr id="12" name="Text 5"/>
          <p:cNvSpPr/>
          <p:nvPr/>
        </p:nvSpPr>
        <p:spPr>
          <a:xfrm>
            <a:off x="5214461" y="6290548"/>
            <a:ext cx="4201358" cy="6484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Higher Loyalty Points correlate with higher Conversion</a:t>
            </a:r>
            <a:r>
              <a:rPr lang="en-US" sz="15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1550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14415" y="5143024"/>
            <a:ext cx="506611" cy="506611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11387852" y="5852279"/>
            <a:ext cx="2533174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450"/>
              </a:lnSpc>
              <a:buNone/>
            </a:pPr>
            <a:r>
              <a:rPr lang="en-US" sz="1950" dirty="0">
                <a:solidFill>
                  <a:srgbClr val="AFCBF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Campaign Type</a:t>
            </a:r>
            <a:endParaRPr lang="en-US" sz="1950" dirty="0"/>
          </a:p>
        </p:txBody>
      </p:sp>
      <p:sp>
        <p:nvSpPr>
          <p:cNvPr id="15" name="Text 7"/>
          <p:cNvSpPr/>
          <p:nvPr/>
        </p:nvSpPr>
        <p:spPr>
          <a:xfrm>
            <a:off x="9719786" y="6290548"/>
            <a:ext cx="4201239" cy="6484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2550"/>
              </a:lnSpc>
              <a:buSzPct val="100000"/>
            </a:pPr>
            <a:r>
              <a:rPr lang="en-US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campaign types are nearly equally balanced, each around 25%.</a:t>
            </a:r>
            <a:endParaRPr lang="en-US" dirty="0"/>
          </a:p>
        </p:txBody>
      </p:sp>
      <p:sp>
        <p:nvSpPr>
          <p:cNvPr id="16" name="Text 8"/>
          <p:cNvSpPr/>
          <p:nvPr/>
        </p:nvSpPr>
        <p:spPr>
          <a:xfrm>
            <a:off x="9719786" y="7009805"/>
            <a:ext cx="4201239" cy="6484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2550"/>
              </a:lnSpc>
              <a:buSzPct val="100000"/>
            </a:pPr>
            <a:r>
              <a:rPr lang="en-US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consistent distribution suggests a well-rounded marketing strategy.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6A6A72-7AC8-AF30-40A2-852A57AC8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9749D7FF-4FD3-C9E9-92D1-CD7261F43399}"/>
              </a:ext>
            </a:extLst>
          </p:cNvPr>
          <p:cNvSpPr/>
          <p:nvPr/>
        </p:nvSpPr>
        <p:spPr>
          <a:xfrm>
            <a:off x="-3201060" y="268319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Feature Selection</a:t>
            </a:r>
            <a:endParaRPr lang="en-US" sz="4450" dirty="0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E2F31374-7279-EF2A-6275-C10BFDB47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01060" y="773627"/>
            <a:ext cx="566976" cy="566976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34E0F06C-5F80-3A17-AFC4-65935D86129D}"/>
              </a:ext>
            </a:extLst>
          </p:cNvPr>
          <p:cNvSpPr/>
          <p:nvPr/>
        </p:nvSpPr>
        <p:spPr>
          <a:xfrm>
            <a:off x="-3201060" y="4639389"/>
            <a:ext cx="4120753" cy="9070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35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Used Correlation for Feature Selection</a:t>
            </a:r>
            <a:endParaRPr lang="en-US" sz="2200" dirty="0"/>
          </a:p>
        </p:txBody>
      </p:sp>
      <p:pic>
        <p:nvPicPr>
          <p:cNvPr id="5" name="Image 1" descr="preencoded.png">
            <a:extLst>
              <a:ext uri="{FF2B5EF4-FFF2-40B4-BE49-F238E27FC236}">
                <a16:creationId xmlns:a16="http://schemas.microsoft.com/office/drawing/2014/main" id="{D5AD5752-92AB-478A-F14F-665D6A2CA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201060" y="1461996"/>
            <a:ext cx="566976" cy="566976"/>
          </a:xfrm>
          <a:prstGeom prst="rect">
            <a:avLst/>
          </a:prstGeom>
        </p:spPr>
      </p:pic>
      <p:sp>
        <p:nvSpPr>
          <p:cNvPr id="6" name="Text 2">
            <a:extLst>
              <a:ext uri="{FF2B5EF4-FFF2-40B4-BE49-F238E27FC236}">
                <a16:creationId xmlns:a16="http://schemas.microsoft.com/office/drawing/2014/main" id="{4AC16D0D-0441-64F3-F6F4-DC0002EE95C5}"/>
              </a:ext>
            </a:extLst>
          </p:cNvPr>
          <p:cNvSpPr/>
          <p:nvPr/>
        </p:nvSpPr>
        <p:spPr>
          <a:xfrm>
            <a:off x="-3201060" y="4639389"/>
            <a:ext cx="4120872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35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Dropped Irrelevant columns</a:t>
            </a:r>
            <a:endParaRPr lang="en-US" sz="2200" dirty="0"/>
          </a:p>
        </p:txBody>
      </p:sp>
      <p:pic>
        <p:nvPicPr>
          <p:cNvPr id="7" name="Image 2" descr="preencoded.png">
            <a:extLst>
              <a:ext uri="{FF2B5EF4-FFF2-40B4-BE49-F238E27FC236}">
                <a16:creationId xmlns:a16="http://schemas.microsoft.com/office/drawing/2014/main" id="{84A0FC49-D637-F117-5FE9-35557BCB6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201060" y="2028972"/>
            <a:ext cx="566976" cy="566976"/>
          </a:xfrm>
          <a:prstGeom prst="rect">
            <a:avLst/>
          </a:prstGeom>
        </p:spPr>
      </p:pic>
      <p:sp>
        <p:nvSpPr>
          <p:cNvPr id="8" name="Text 3">
            <a:extLst>
              <a:ext uri="{FF2B5EF4-FFF2-40B4-BE49-F238E27FC236}">
                <a16:creationId xmlns:a16="http://schemas.microsoft.com/office/drawing/2014/main" id="{C41460DB-AB7C-C11E-7457-D4854D94440A}"/>
              </a:ext>
            </a:extLst>
          </p:cNvPr>
          <p:cNvSpPr/>
          <p:nvPr/>
        </p:nvSpPr>
        <p:spPr>
          <a:xfrm>
            <a:off x="-3201060" y="4639389"/>
            <a:ext cx="4120753" cy="9070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35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Feature selection maintained same performance</a:t>
            </a:r>
            <a:endParaRPr lang="en-US" sz="2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A3D3B30-6442-1371-DBA3-9FB9D2E09EAF}"/>
              </a:ext>
            </a:extLst>
          </p:cNvPr>
          <p:cNvSpPr/>
          <p:nvPr/>
        </p:nvSpPr>
        <p:spPr>
          <a:xfrm>
            <a:off x="-3201060" y="-458111"/>
            <a:ext cx="8538519" cy="8872152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E530DE6-3ABB-C562-3BB6-D9039B74C8C9}"/>
              </a:ext>
            </a:extLst>
          </p:cNvPr>
          <p:cNvSpPr/>
          <p:nvPr/>
        </p:nvSpPr>
        <p:spPr>
          <a:xfrm>
            <a:off x="-3201060" y="-291295"/>
            <a:ext cx="8538519" cy="887215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A4A961E-4E01-1A75-75B8-78DF15F6A103}"/>
              </a:ext>
            </a:extLst>
          </p:cNvPr>
          <p:cNvSpPr/>
          <p:nvPr/>
        </p:nvSpPr>
        <p:spPr>
          <a:xfrm>
            <a:off x="-3201060" y="-124479"/>
            <a:ext cx="8538519" cy="88721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                     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8AFFD70-A959-28EB-E3AD-A34D99ED284D}"/>
              </a:ext>
            </a:extLst>
          </p:cNvPr>
          <p:cNvSpPr/>
          <p:nvPr/>
        </p:nvSpPr>
        <p:spPr>
          <a:xfrm rot="5400000">
            <a:off x="-3034243" y="-409189"/>
            <a:ext cx="8538519" cy="8872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986919-F648-E364-BE8A-985CC5D674D0}"/>
              </a:ext>
            </a:extLst>
          </p:cNvPr>
          <p:cNvSpPr txBox="1"/>
          <p:nvPr/>
        </p:nvSpPr>
        <p:spPr>
          <a:xfrm rot="5400000">
            <a:off x="-5680624" y="4072576"/>
            <a:ext cx="5605459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FEATEURE SELECTION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383D60-4326-37C8-AD03-76F17CEC3DE1}"/>
              </a:ext>
            </a:extLst>
          </p:cNvPr>
          <p:cNvSpPr txBox="1"/>
          <p:nvPr/>
        </p:nvSpPr>
        <p:spPr>
          <a:xfrm>
            <a:off x="-3201060" y="3037581"/>
            <a:ext cx="3897555" cy="181588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IN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IN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FEATURE SELECTION MAINTAINED SAME PERFORMANCE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E849BE-1FD0-6A42-E82D-C0F017C7A1D2}"/>
              </a:ext>
            </a:extLst>
          </p:cNvPr>
          <p:cNvSpPr txBox="1"/>
          <p:nvPr/>
        </p:nvSpPr>
        <p:spPr>
          <a:xfrm>
            <a:off x="-3201060" y="2840477"/>
            <a:ext cx="2538452" cy="181588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IN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IN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DROPPED </a:t>
            </a:r>
          </a:p>
          <a:p>
            <a:r>
              <a:rPr lang="en-IN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IRRELEVANT</a:t>
            </a:r>
          </a:p>
          <a:p>
            <a:r>
              <a:rPr lang="en-IN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COLUMNS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005D0E-877B-5974-57BF-30BA7F168414}"/>
              </a:ext>
            </a:extLst>
          </p:cNvPr>
          <p:cNvSpPr txBox="1"/>
          <p:nvPr/>
        </p:nvSpPr>
        <p:spPr>
          <a:xfrm>
            <a:off x="-3201060" y="3190671"/>
            <a:ext cx="2645924" cy="181588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USED CORRELATION FOR 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5656224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9E22B2-8389-5B5E-5AEF-44A370A60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542CCF49-AD61-24C9-6BF8-E18E17C1CD04}"/>
              </a:ext>
            </a:extLst>
          </p:cNvPr>
          <p:cNvSpPr/>
          <p:nvPr/>
        </p:nvSpPr>
        <p:spPr>
          <a:xfrm>
            <a:off x="793790" y="268319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Feature Selection</a:t>
            </a:r>
            <a:endParaRPr lang="en-US" sz="4450" dirty="0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330C9F8B-A6B4-F54E-5FCF-E5D3919E3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25817" y="773627"/>
            <a:ext cx="566976" cy="566976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FC56A2A6-C18E-0213-A33E-D888B08A55AF}"/>
              </a:ext>
            </a:extLst>
          </p:cNvPr>
          <p:cNvSpPr/>
          <p:nvPr/>
        </p:nvSpPr>
        <p:spPr>
          <a:xfrm>
            <a:off x="793790" y="4639389"/>
            <a:ext cx="4120753" cy="9070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35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Used Correlation for Feature Selection</a:t>
            </a:r>
            <a:endParaRPr lang="en-US" sz="2200" dirty="0"/>
          </a:p>
        </p:txBody>
      </p:sp>
      <p:pic>
        <p:nvPicPr>
          <p:cNvPr id="5" name="Image 1" descr="preencoded.png">
            <a:extLst>
              <a:ext uri="{FF2B5EF4-FFF2-40B4-BE49-F238E27FC236}">
                <a16:creationId xmlns:a16="http://schemas.microsoft.com/office/drawing/2014/main" id="{031CD8BE-6E7F-9EC4-042C-FC07A8E32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25817" y="1461996"/>
            <a:ext cx="566976" cy="566976"/>
          </a:xfrm>
          <a:prstGeom prst="rect">
            <a:avLst/>
          </a:prstGeom>
        </p:spPr>
      </p:pic>
      <p:sp>
        <p:nvSpPr>
          <p:cNvPr id="6" name="Text 2">
            <a:extLst>
              <a:ext uri="{FF2B5EF4-FFF2-40B4-BE49-F238E27FC236}">
                <a16:creationId xmlns:a16="http://schemas.microsoft.com/office/drawing/2014/main" id="{383A6331-6514-0725-BBAC-CF39E52C3302}"/>
              </a:ext>
            </a:extLst>
          </p:cNvPr>
          <p:cNvSpPr/>
          <p:nvPr/>
        </p:nvSpPr>
        <p:spPr>
          <a:xfrm>
            <a:off x="5254704" y="4639389"/>
            <a:ext cx="4120872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35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Dropped Irrelevant columns</a:t>
            </a:r>
            <a:endParaRPr lang="en-US" sz="2200" dirty="0"/>
          </a:p>
        </p:txBody>
      </p:sp>
      <p:pic>
        <p:nvPicPr>
          <p:cNvPr id="7" name="Image 2" descr="preencoded.png">
            <a:extLst>
              <a:ext uri="{FF2B5EF4-FFF2-40B4-BE49-F238E27FC236}">
                <a16:creationId xmlns:a16="http://schemas.microsoft.com/office/drawing/2014/main" id="{010946A3-05AD-F8C7-3A3E-4342D90D2F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25817" y="2028972"/>
            <a:ext cx="566976" cy="566976"/>
          </a:xfrm>
          <a:prstGeom prst="rect">
            <a:avLst/>
          </a:prstGeom>
        </p:spPr>
      </p:pic>
      <p:sp>
        <p:nvSpPr>
          <p:cNvPr id="8" name="Text 3">
            <a:extLst>
              <a:ext uri="{FF2B5EF4-FFF2-40B4-BE49-F238E27FC236}">
                <a16:creationId xmlns:a16="http://schemas.microsoft.com/office/drawing/2014/main" id="{C02932A2-B417-0380-7439-B0E49A59FD43}"/>
              </a:ext>
            </a:extLst>
          </p:cNvPr>
          <p:cNvSpPr/>
          <p:nvPr/>
        </p:nvSpPr>
        <p:spPr>
          <a:xfrm>
            <a:off x="9715738" y="4639389"/>
            <a:ext cx="4120753" cy="9070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35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Feature selection maintained same performance</a:t>
            </a:r>
            <a:endParaRPr lang="en-US" sz="2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2F15D63-7C47-F91D-70C7-7F5FBA2401A3}"/>
              </a:ext>
            </a:extLst>
          </p:cNvPr>
          <p:cNvSpPr/>
          <p:nvPr/>
        </p:nvSpPr>
        <p:spPr>
          <a:xfrm>
            <a:off x="7211343" y="-458111"/>
            <a:ext cx="8538519" cy="8872152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12205E-A531-5ACB-5B32-2003CA4A1B75}"/>
              </a:ext>
            </a:extLst>
          </p:cNvPr>
          <p:cNvSpPr/>
          <p:nvPr/>
        </p:nvSpPr>
        <p:spPr>
          <a:xfrm>
            <a:off x="3149797" y="-291295"/>
            <a:ext cx="8538519" cy="887215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E8F64A4-ED9B-2C67-6DF0-B168365D7F4A}"/>
              </a:ext>
            </a:extLst>
          </p:cNvPr>
          <p:cNvSpPr/>
          <p:nvPr/>
        </p:nvSpPr>
        <p:spPr>
          <a:xfrm>
            <a:off x="271183" y="-124479"/>
            <a:ext cx="8538519" cy="88721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                     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1ECD59-9CBF-A1B2-FDAB-3F063A339771}"/>
              </a:ext>
            </a:extLst>
          </p:cNvPr>
          <p:cNvSpPr/>
          <p:nvPr/>
        </p:nvSpPr>
        <p:spPr>
          <a:xfrm rot="5400000">
            <a:off x="-3034243" y="-409189"/>
            <a:ext cx="8538519" cy="8872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B36D4B-B828-5D45-FE5E-1D02614091B5}"/>
              </a:ext>
            </a:extLst>
          </p:cNvPr>
          <p:cNvSpPr txBox="1"/>
          <p:nvPr/>
        </p:nvSpPr>
        <p:spPr>
          <a:xfrm rot="5400000">
            <a:off x="1129576" y="4072576"/>
            <a:ext cx="5605459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FEATEURE SELECTION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5BDD37-665E-B867-F1EA-F33823DA19DA}"/>
              </a:ext>
            </a:extLst>
          </p:cNvPr>
          <p:cNvSpPr txBox="1"/>
          <p:nvPr/>
        </p:nvSpPr>
        <p:spPr>
          <a:xfrm>
            <a:off x="11848290" y="3037581"/>
            <a:ext cx="3312270" cy="224676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FEATURE SELECTION MAINTAINED SAME PERFORMANCE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5E5009-1127-40D2-4C66-1D55AEECF7E2}"/>
              </a:ext>
            </a:extLst>
          </p:cNvPr>
          <p:cNvSpPr txBox="1"/>
          <p:nvPr/>
        </p:nvSpPr>
        <p:spPr>
          <a:xfrm>
            <a:off x="9149864" y="2840477"/>
            <a:ext cx="2538452" cy="181588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IN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IN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DROPPED </a:t>
            </a:r>
          </a:p>
          <a:p>
            <a:r>
              <a:rPr lang="en-IN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IRRELEVANT</a:t>
            </a:r>
          </a:p>
          <a:p>
            <a:r>
              <a:rPr lang="en-IN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COLUMNS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C4F755-D40F-B6CE-3621-86420B76D5C6}"/>
              </a:ext>
            </a:extLst>
          </p:cNvPr>
          <p:cNvSpPr txBox="1"/>
          <p:nvPr/>
        </p:nvSpPr>
        <p:spPr>
          <a:xfrm>
            <a:off x="5671093" y="3190671"/>
            <a:ext cx="2645924" cy="181588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USED CORRELATION FOR 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4715849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89823" y="384929"/>
            <a:ext cx="2799278" cy="3498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Model Building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489823" y="874633"/>
            <a:ext cx="2099429" cy="262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endParaRPr lang="en-US" sz="1650" dirty="0"/>
          </a:p>
        </p:txBody>
      </p:sp>
      <p:sp>
        <p:nvSpPr>
          <p:cNvPr id="4" name="Shape 2"/>
          <p:cNvSpPr/>
          <p:nvPr/>
        </p:nvSpPr>
        <p:spPr>
          <a:xfrm>
            <a:off x="428922" y="1346835"/>
            <a:ext cx="6755487" cy="1613535"/>
          </a:xfrm>
          <a:prstGeom prst="roundRect">
            <a:avLst>
              <a:gd name="adj" fmla="val 3643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637342" y="1494353"/>
            <a:ext cx="2099429" cy="262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2400" dirty="0"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Data Splitting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637342" y="1840587"/>
            <a:ext cx="6460450" cy="2797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endParaRPr lang="en-US" sz="2000" dirty="0"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indent="0">
              <a:lnSpc>
                <a:spcPts val="2200"/>
              </a:lnSpc>
              <a:buNone/>
            </a:pPr>
            <a:r>
              <a:rPr lang="en-US" sz="2000" dirty="0">
                <a:latin typeface="Roboto" pitchFamily="34" charset="0"/>
                <a:ea typeface="Roboto" pitchFamily="34" charset="-122"/>
                <a:cs typeface="Roboto" pitchFamily="34" charset="-120"/>
              </a:rPr>
              <a:t>The data is split into 70% for training and 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sz="2000" dirty="0">
                <a:latin typeface="Roboto" pitchFamily="34" charset="0"/>
                <a:ea typeface="Roboto" pitchFamily="34" charset="-122"/>
                <a:cs typeface="Roboto" pitchFamily="34" charset="-120"/>
              </a:rPr>
              <a:t>30% for testing</a:t>
            </a:r>
            <a:endParaRPr lang="en-US" sz="2000" dirty="0"/>
          </a:p>
        </p:txBody>
      </p:sp>
      <p:sp>
        <p:nvSpPr>
          <p:cNvPr id="7" name="Shape 5"/>
          <p:cNvSpPr/>
          <p:nvPr/>
        </p:nvSpPr>
        <p:spPr>
          <a:xfrm>
            <a:off x="7385209" y="1346835"/>
            <a:ext cx="6755487" cy="1613535"/>
          </a:xfrm>
          <a:prstGeom prst="roundRect">
            <a:avLst>
              <a:gd name="adj" fmla="val 3643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8" name="Text 6"/>
          <p:cNvSpPr/>
          <p:nvPr/>
        </p:nvSpPr>
        <p:spPr>
          <a:xfrm>
            <a:off x="7532727" y="1494353"/>
            <a:ext cx="2099429" cy="262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2400" dirty="0">
                <a:solidFill>
                  <a:srgbClr val="F2F2F2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Models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7532727" y="1840587"/>
            <a:ext cx="6460450" cy="2797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7555045" y="1980485"/>
            <a:ext cx="6460450" cy="2797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750"/>
              </a:lnSpc>
              <a:buSzPct val="100000"/>
              <a:buChar char="•"/>
            </a:pPr>
            <a:r>
              <a:rPr lang="en-US" sz="20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KNN, SVC, Naive Bayes, Decision Tree</a:t>
            </a:r>
            <a:endParaRPr lang="en-US" sz="2000" dirty="0"/>
          </a:p>
        </p:txBody>
      </p:sp>
      <p:sp>
        <p:nvSpPr>
          <p:cNvPr id="11" name="Text 9"/>
          <p:cNvSpPr/>
          <p:nvPr/>
        </p:nvSpPr>
        <p:spPr>
          <a:xfrm>
            <a:off x="7555044" y="2327567"/>
            <a:ext cx="6646433" cy="13901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750"/>
              </a:lnSpc>
              <a:buSzPct val="100000"/>
              <a:buChar char="•"/>
            </a:pPr>
            <a:r>
              <a:rPr lang="en-US" sz="20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Random Forest, AdaBoost, GradientBoost, XGBoost</a:t>
            </a:r>
            <a:endParaRPr lang="en-US" sz="2000" dirty="0"/>
          </a:p>
        </p:txBody>
      </p:sp>
      <p:sp>
        <p:nvSpPr>
          <p:cNvPr id="12" name="Text 10"/>
          <p:cNvSpPr/>
          <p:nvPr/>
        </p:nvSpPr>
        <p:spPr>
          <a:xfrm>
            <a:off x="2269196" y="7154703"/>
            <a:ext cx="13650754" cy="2797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endParaRPr lang="en-US" sz="1350" dirty="0"/>
          </a:p>
        </p:txBody>
      </p:sp>
      <p:sp>
        <p:nvSpPr>
          <p:cNvPr id="13" name="Text 11"/>
          <p:cNvSpPr/>
          <p:nvPr/>
        </p:nvSpPr>
        <p:spPr>
          <a:xfrm>
            <a:off x="489823" y="3607475"/>
            <a:ext cx="2799278" cy="3498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Imbalanced Data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489823" y="4167188"/>
            <a:ext cx="3316843" cy="218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7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Used Oversampling to balance the dataset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838914" y="4975147"/>
            <a:ext cx="4322088" cy="2797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2000" b="1" dirty="0">
                <a:solidFill>
                  <a:srgbClr val="FFD1A7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Imbalanced Data</a:t>
            </a:r>
            <a:endParaRPr lang="en-US" sz="2000" dirty="0"/>
          </a:p>
        </p:txBody>
      </p:sp>
      <p:pic>
        <p:nvPicPr>
          <p:cNvPr id="1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23" y="5557361"/>
            <a:ext cx="2164080" cy="1731169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>
            <a:bevelT w="101600" prst="riblet"/>
          </a:sp3d>
        </p:spPr>
      </p:pic>
      <p:sp>
        <p:nvSpPr>
          <p:cNvPr id="17" name="Text 14"/>
          <p:cNvSpPr/>
          <p:nvPr/>
        </p:nvSpPr>
        <p:spPr>
          <a:xfrm>
            <a:off x="5161002" y="4735592"/>
            <a:ext cx="4322088" cy="6036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50"/>
              </a:lnSpc>
              <a:buNone/>
            </a:pPr>
            <a:r>
              <a:rPr lang="en-US" sz="3800" b="1" dirty="0">
                <a:solidFill>
                  <a:srgbClr val="AFCBF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 </a:t>
            </a:r>
            <a:r>
              <a:rPr lang="en-US" sz="3800" b="1" dirty="0">
                <a:solidFill>
                  <a:srgbClr val="FFD1A7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  SMOTE</a:t>
            </a:r>
            <a:endParaRPr lang="en-US" sz="3800" dirty="0"/>
          </a:p>
        </p:txBody>
      </p:sp>
      <p:pic>
        <p:nvPicPr>
          <p:cNvPr id="1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940" y="5254109"/>
            <a:ext cx="1916787" cy="2190512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0000" endA="300" endPos="55500" dist="101600" dir="5400000" sy="-100000" algn="bl" rotWithShape="0"/>
          </a:effectLst>
        </p:spPr>
      </p:pic>
      <p:sp>
        <p:nvSpPr>
          <p:cNvPr id="19" name="Text 15"/>
          <p:cNvSpPr/>
          <p:nvPr/>
        </p:nvSpPr>
        <p:spPr>
          <a:xfrm>
            <a:off x="11333722" y="4853189"/>
            <a:ext cx="4322088" cy="2797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2000" b="1" dirty="0">
                <a:solidFill>
                  <a:srgbClr val="FFD1A7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Balanced Data</a:t>
            </a:r>
            <a:endParaRPr lang="en-US" sz="2000" dirty="0"/>
          </a:p>
        </p:txBody>
      </p:sp>
      <p:pic>
        <p:nvPicPr>
          <p:cNvPr id="2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6290" y="5517416"/>
            <a:ext cx="2179082" cy="1743194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962</TotalTime>
  <Words>505</Words>
  <Application>Microsoft Office PowerPoint</Application>
  <PresentationFormat>Custom</PresentationFormat>
  <Paragraphs>134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Roboto</vt:lpstr>
      <vt:lpstr>Roboto Medium</vt:lpstr>
      <vt:lpstr>Times New Roman</vt:lpstr>
      <vt:lpstr>Arial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DEVAN D S</cp:lastModifiedBy>
  <cp:revision>11</cp:revision>
  <dcterms:created xsi:type="dcterms:W3CDTF">2025-02-07T06:28:08Z</dcterms:created>
  <dcterms:modified xsi:type="dcterms:W3CDTF">2025-02-21T09:52:31Z</dcterms:modified>
</cp:coreProperties>
</file>