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27"/>
  </p:notesMasterIdLst>
  <p:sldIdLst>
    <p:sldId id="256" r:id="rId2"/>
    <p:sldId id="401" r:id="rId3"/>
    <p:sldId id="260" r:id="rId4"/>
    <p:sldId id="403" r:id="rId5"/>
    <p:sldId id="402" r:id="rId6"/>
    <p:sldId id="355" r:id="rId7"/>
    <p:sldId id="356" r:id="rId8"/>
    <p:sldId id="359" r:id="rId9"/>
    <p:sldId id="357" r:id="rId10"/>
    <p:sldId id="358" r:id="rId11"/>
    <p:sldId id="363" r:id="rId12"/>
    <p:sldId id="360" r:id="rId13"/>
    <p:sldId id="361" r:id="rId14"/>
    <p:sldId id="362" r:id="rId15"/>
    <p:sldId id="364" r:id="rId16"/>
    <p:sldId id="365" r:id="rId17"/>
    <p:sldId id="366" r:id="rId18"/>
    <p:sldId id="367" r:id="rId19"/>
    <p:sldId id="368" r:id="rId20"/>
    <p:sldId id="372" r:id="rId21"/>
    <p:sldId id="369" r:id="rId22"/>
    <p:sldId id="370" r:id="rId23"/>
    <p:sldId id="371" r:id="rId24"/>
    <p:sldId id="373" r:id="rId25"/>
    <p:sldId id="404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Condensed Light" panose="00000406000000000000" pitchFamily="2" charset="0"/>
      <p:regular r:id="rId32"/>
      <p:bold r:id="rId33"/>
      <p:italic r:id="rId34"/>
      <p:boldItalic r:id="rId35"/>
    </p:embeddedFont>
    <p:embeddedFont>
      <p:font typeface="Fira Sans Extra Condensed Medium" panose="020B0604020202020204" charset="0"/>
      <p:regular r:id="rId36"/>
      <p:bold r:id="rId37"/>
      <p:italic r:id="rId38"/>
      <p:boldItalic r:id="rId39"/>
    </p:embeddedFont>
    <p:embeddedFont>
      <p:font typeface="Manjari" panose="020B0604020202020204" charset="0"/>
      <p:regular r:id="rId40"/>
      <p:bold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zha One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A9A572-9FD9-406C-8BE9-DD7E77335135}">
  <a:tblStyle styleId="{87A9A572-9FD9-406C-8BE9-DD7E77335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3955" autoAdjust="0"/>
  </p:normalViewPr>
  <p:slideViewPr>
    <p:cSldViewPr snapToGrid="0">
      <p:cViewPr>
        <p:scale>
          <a:sx n="66" d="100"/>
          <a:sy n="66" d="100"/>
        </p:scale>
        <p:origin x="147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a33b2d619d_0_13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a33b2d619d_0_13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a33b2d619d_0_1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a33b2d619d_0_13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31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8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33b2d619d_0_13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33b2d619d_0_13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16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-48100" y="-5308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0" name="Google Shape;340;p40"/>
          <p:cNvSpPr/>
          <p:nvPr/>
        </p:nvSpPr>
        <p:spPr>
          <a:xfrm>
            <a:off x="-48100" y="240490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1" name="Google Shape;341;p40"/>
          <p:cNvSpPr/>
          <p:nvPr/>
        </p:nvSpPr>
        <p:spPr>
          <a:xfrm>
            <a:off x="3200731" y="-701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2" name="Google Shape;342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0"/>
          <p:cNvSpPr txBox="1">
            <a:spLocks noGrp="1"/>
          </p:cNvSpPr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2515500" y="3128650"/>
            <a:ext cx="41130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45" name="Google Shape;345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10800000">
            <a:off x="4919006" y="2057835"/>
            <a:ext cx="4346950" cy="3402450"/>
          </a:xfrm>
          <a:custGeom>
            <a:avLst/>
            <a:gdLst/>
            <a:ahLst/>
            <a:cxnLst/>
            <a:rect l="l" t="t" r="r" b="b"/>
            <a:pathLst>
              <a:path w="173878" h="136098" extrusionOk="0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49" name="Google Shape;349;p41"/>
          <p:cNvSpPr/>
          <p:nvPr/>
        </p:nvSpPr>
        <p:spPr>
          <a:xfrm rot="10800000">
            <a:off x="2472431" y="-70150"/>
            <a:ext cx="6793525" cy="3072450"/>
          </a:xfrm>
          <a:custGeom>
            <a:avLst/>
            <a:gdLst/>
            <a:ahLst/>
            <a:cxnLst/>
            <a:rect l="l" t="t" r="r" b="b"/>
            <a:pathLst>
              <a:path w="271741" h="122898" extrusionOk="0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0" name="Google Shape;350;p41"/>
          <p:cNvSpPr/>
          <p:nvPr/>
        </p:nvSpPr>
        <p:spPr>
          <a:xfrm rot="10800000">
            <a:off x="-48100" y="2154550"/>
            <a:ext cx="6065225" cy="3322800"/>
          </a:xfrm>
          <a:custGeom>
            <a:avLst/>
            <a:gdLst/>
            <a:ahLst/>
            <a:cxnLst/>
            <a:rect l="l" t="t" r="r" b="b"/>
            <a:pathLst>
              <a:path w="242609" h="132912" extrusionOk="0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1" name="Google Shape;351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 idx="2" hasCustomPrompt="1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41"/>
          <p:cNvSpPr txBox="1">
            <a:spLocks noGrp="1"/>
          </p:cNvSpPr>
          <p:nvPr>
            <p:ph type="subTitle" idx="1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subTitle" idx="3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56" name="Google Shape;356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7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415" name="Google Shape;415;p47"/>
            <p:cNvSpPr/>
            <p:nvPr/>
          </p:nvSpPr>
          <p:spPr>
            <a:xfrm>
              <a:off x="-237175" y="2127600"/>
              <a:ext cx="8462695" cy="3196882"/>
            </a:xfrm>
            <a:custGeom>
              <a:avLst/>
              <a:gdLst/>
              <a:ahLst/>
              <a:cxnLst/>
              <a:rect l="l" t="t" r="r" b="b"/>
              <a:pathLst>
                <a:path w="345064" h="110361" extrusionOk="0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6" name="Google Shape;416;p47"/>
            <p:cNvSpPr/>
            <p:nvPr/>
          </p:nvSpPr>
          <p:spPr>
            <a:xfrm>
              <a:off x="1623100" y="-210720"/>
              <a:ext cx="5122507" cy="1387179"/>
            </a:xfrm>
            <a:custGeom>
              <a:avLst/>
              <a:gdLst/>
              <a:ahLst/>
              <a:cxnLst/>
              <a:rect l="l" t="t" r="r" b="b"/>
              <a:pathLst>
                <a:path w="166789" h="55929" extrusionOk="0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7" name="Google Shape;417;p47"/>
            <p:cNvSpPr/>
            <p:nvPr/>
          </p:nvSpPr>
          <p:spPr>
            <a:xfrm>
              <a:off x="5094677" y="-212225"/>
              <a:ext cx="4156292" cy="5536364"/>
            </a:xfrm>
            <a:custGeom>
              <a:avLst/>
              <a:gdLst/>
              <a:ahLst/>
              <a:cxnLst/>
              <a:rect l="l" t="t" r="r" b="b"/>
              <a:pathLst>
                <a:path w="135329" h="223218" extrusionOk="0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8" name="Google Shape;418;p4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subTitle" idx="1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421" name="Google Shape;421;p4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/>
          <p:nvPr/>
        </p:nvSpPr>
        <p:spPr>
          <a:xfrm>
            <a:off x="-124850" y="-126358"/>
            <a:ext cx="8626600" cy="3433150"/>
          </a:xfrm>
          <a:custGeom>
            <a:avLst/>
            <a:gdLst/>
            <a:ahLst/>
            <a:cxnLst/>
            <a:rect l="l" t="t" r="r" b="b"/>
            <a:pathLst>
              <a:path w="345064" h="137326" extrusionOk="0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4" name="Google Shape;684;p73"/>
          <p:cNvSpPr/>
          <p:nvPr/>
        </p:nvSpPr>
        <p:spPr>
          <a:xfrm>
            <a:off x="5836207" y="-82490"/>
            <a:ext cx="3445650" cy="5180950"/>
          </a:xfrm>
          <a:custGeom>
            <a:avLst/>
            <a:gdLst/>
            <a:ahLst/>
            <a:cxnLst/>
            <a:rect l="l" t="t" r="r" b="b"/>
            <a:pathLst>
              <a:path w="137826" h="207238" extrusionOk="0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685" name="Google Shape;685;p73"/>
          <p:cNvSpPr/>
          <p:nvPr/>
        </p:nvSpPr>
        <p:spPr>
          <a:xfrm>
            <a:off x="-137325" y="-124850"/>
            <a:ext cx="3770225" cy="3870125"/>
          </a:xfrm>
          <a:custGeom>
            <a:avLst/>
            <a:gdLst/>
            <a:ahLst/>
            <a:cxnLst/>
            <a:rect l="l" t="t" r="r" b="b"/>
            <a:pathLst>
              <a:path w="150809" h="154805" extrusionOk="0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86" name="Google Shape;686;p73"/>
          <p:cNvSpPr/>
          <p:nvPr/>
        </p:nvSpPr>
        <p:spPr>
          <a:xfrm>
            <a:off x="-65800" y="2281125"/>
            <a:ext cx="5351875" cy="2917200"/>
          </a:xfrm>
          <a:custGeom>
            <a:avLst/>
            <a:gdLst/>
            <a:ahLst/>
            <a:cxnLst/>
            <a:rect l="l" t="t" r="r" b="b"/>
            <a:pathLst>
              <a:path w="214075" h="116688" extrusionOk="0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 rot="10800000" flipH="1">
            <a:off x="2023421" y="1359233"/>
            <a:ext cx="4124075" cy="4000500"/>
          </a:xfrm>
          <a:custGeom>
            <a:avLst/>
            <a:gdLst/>
            <a:ahLst/>
            <a:cxnLst/>
            <a:rect l="l" t="t" r="r" b="b"/>
            <a:pathLst>
              <a:path w="164963" h="160020" extrusionOk="0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0" name="Google Shape;360;p42"/>
          <p:cNvSpPr/>
          <p:nvPr/>
        </p:nvSpPr>
        <p:spPr>
          <a:xfrm>
            <a:off x="3956575" y="-131581"/>
            <a:ext cx="5277925" cy="1600100"/>
          </a:xfrm>
          <a:custGeom>
            <a:avLst/>
            <a:gdLst/>
            <a:ahLst/>
            <a:cxnLst/>
            <a:rect l="l" t="t" r="r" b="b"/>
            <a:pathLst>
              <a:path w="211117" h="64004" extrusionOk="0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1" name="Google Shape;361;p42"/>
          <p:cNvSpPr/>
          <p:nvPr/>
        </p:nvSpPr>
        <p:spPr>
          <a:xfrm>
            <a:off x="-77225" y="1390125"/>
            <a:ext cx="5097150" cy="4083025"/>
          </a:xfrm>
          <a:custGeom>
            <a:avLst/>
            <a:gdLst/>
            <a:ahLst/>
            <a:cxnLst/>
            <a:rect l="l" t="t" r="r" b="b"/>
            <a:pathLst>
              <a:path w="203886" h="163321" extrusionOk="0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62" name="Google Shape;362;p42"/>
          <p:cNvSpPr/>
          <p:nvPr/>
        </p:nvSpPr>
        <p:spPr>
          <a:xfrm rot="10800000" flipH="1">
            <a:off x="-61779" y="-92671"/>
            <a:ext cx="4927250" cy="3027400"/>
          </a:xfrm>
          <a:custGeom>
            <a:avLst/>
            <a:gdLst/>
            <a:ahLst/>
            <a:cxnLst/>
            <a:rect l="l" t="t" r="r" b="b"/>
            <a:pathLst>
              <a:path w="197090" h="121096" extrusionOk="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3" name="Google Shape;363;p42"/>
          <p:cNvSpPr/>
          <p:nvPr/>
        </p:nvSpPr>
        <p:spPr>
          <a:xfrm rot="10800000" flipH="1">
            <a:off x="5483300" y="-30896"/>
            <a:ext cx="3753375" cy="5390650"/>
          </a:xfrm>
          <a:custGeom>
            <a:avLst/>
            <a:gdLst/>
            <a:ahLst/>
            <a:cxnLst/>
            <a:rect l="l" t="t" r="r" b="b"/>
            <a:pathLst>
              <a:path w="150135" h="215626" extrusionOk="0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364" name="Google Shape;364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67" name="Google Shape;367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032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Rozha One"/>
              <a:buNone/>
              <a:defRPr sz="2800">
                <a:solidFill>
                  <a:schemeClr val="hlink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2" r:id="rId3"/>
    <p:sldLayoutId id="2147483718" r:id="rId4"/>
    <p:sldLayoutId id="2147483721" r:id="rId5"/>
    <p:sldLayoutId id="214748372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320;p54">
            <a:extLst>
              <a:ext uri="{FF2B5EF4-FFF2-40B4-BE49-F238E27FC236}">
                <a16:creationId xmlns:a16="http://schemas.microsoft.com/office/drawing/2014/main" id="{2FB54866-23B5-432C-AA69-72BB164B71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83099" y="1923153"/>
            <a:ext cx="6577800" cy="1297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Dasar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Pengoperasian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Nirkabel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58" name="Google Shape;250;p31">
            <a:extLst>
              <a:ext uri="{FF2B5EF4-FFF2-40B4-BE49-F238E27FC236}">
                <a16:creationId xmlns:a16="http://schemas.microsoft.com/office/drawing/2014/main" id="{CEC9B8B7-0972-45C7-ACA1-F35C2EC7D376}"/>
              </a:ext>
            </a:extLst>
          </p:cNvPr>
          <p:cNvSpPr txBox="1">
            <a:spLocks/>
          </p:cNvSpPr>
          <p:nvPr/>
        </p:nvSpPr>
        <p:spPr>
          <a:xfrm>
            <a:off x="2443053" y="3543881"/>
            <a:ext cx="4510426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" dirty="0">
                <a:solidFill>
                  <a:schemeClr val="tx1"/>
                </a:solidFill>
              </a:rPr>
              <a:t>Oleh : Mochamad Ravi Adia Pramesti (181354014)</a:t>
            </a:r>
          </a:p>
          <a:p>
            <a:pPr marL="0" indent="0"/>
            <a:r>
              <a:rPr lang="en" dirty="0">
                <a:solidFill>
                  <a:schemeClr val="tx1"/>
                </a:solidFill>
              </a:rPr>
              <a:t>Dimodifikasi oleh Devandri Suherman (191354007) </a:t>
            </a:r>
          </a:p>
        </p:txBody>
      </p:sp>
      <p:pic>
        <p:nvPicPr>
          <p:cNvPr id="62" name="Picture 2">
            <a:extLst>
              <a:ext uri="{FF2B5EF4-FFF2-40B4-BE49-F238E27FC236}">
                <a16:creationId xmlns:a16="http://schemas.microsoft.com/office/drawing/2014/main" id="{49B7D2A7-0A1E-465C-A76A-755F08EC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044" y="607909"/>
            <a:ext cx="1119911" cy="129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BCF5E7-F619-3BD0-9A0A-D92B88F8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33"/>
            <a:ext cx="9144000" cy="30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8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F674C4-F76C-A298-165F-BE8EB1B97D1F}"/>
              </a:ext>
            </a:extLst>
          </p:cNvPr>
          <p:cNvGrpSpPr/>
          <p:nvPr/>
        </p:nvGrpSpPr>
        <p:grpSpPr>
          <a:xfrm>
            <a:off x="476976" y="2221269"/>
            <a:ext cx="2782755" cy="700961"/>
            <a:chOff x="65147" y="3138123"/>
            <a:chExt cx="3864681" cy="14010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3562C-54B0-609A-DE3B-9234E873A1FD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Google Shape;747;p83">
              <a:extLst>
                <a:ext uri="{FF2B5EF4-FFF2-40B4-BE49-F238E27FC236}">
                  <a16:creationId xmlns:a16="http://schemas.microsoft.com/office/drawing/2014/main" id="{3868B83C-FE9F-084F-EBC3-D2BA833E4A39}"/>
                </a:ext>
              </a:extLst>
            </p:cNvPr>
            <p:cNvSpPr txBox="1">
              <a:spLocks/>
            </p:cNvSpPr>
            <p:nvPr/>
          </p:nvSpPr>
          <p:spPr>
            <a:xfrm>
              <a:off x="653000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dirty="0"/>
                <a:t>Sensor </a:t>
              </a:r>
              <a:r>
                <a:rPr lang="en-ID" sz="1200" dirty="0" err="1"/>
                <a:t>selalu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transmit</a:t>
              </a:r>
              <a:r>
                <a:rPr lang="en-ID" sz="1200" dirty="0"/>
                <a:t> </a:t>
              </a:r>
              <a:endParaRPr lang="en-ID" sz="1200" i="1" dirty="0"/>
            </a:p>
          </p:txBody>
        </p:sp>
      </p:grpSp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3174625" y="597573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Diagram </a:t>
            </a:r>
            <a:r>
              <a:rPr lang="en-ID" sz="1200" dirty="0" err="1"/>
              <a:t>Alir</a:t>
            </a:r>
            <a:r>
              <a:rPr lang="en-ID" sz="1200" dirty="0"/>
              <a:t> </a:t>
            </a:r>
            <a:r>
              <a:rPr lang="en-ID" sz="1200" i="1" dirty="0"/>
              <a:t>Sensor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D3212-687C-51BE-F109-E90A5B6AF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636" y="585677"/>
            <a:ext cx="1895591" cy="3972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293A0-5BB5-E30C-DB32-E3C9B1CD0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66" y="1058113"/>
            <a:ext cx="1298728" cy="32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F674C4-F76C-A298-165F-BE8EB1B97D1F}"/>
              </a:ext>
            </a:extLst>
          </p:cNvPr>
          <p:cNvGrpSpPr/>
          <p:nvPr/>
        </p:nvGrpSpPr>
        <p:grpSpPr>
          <a:xfrm>
            <a:off x="162869" y="729970"/>
            <a:ext cx="2782755" cy="700961"/>
            <a:chOff x="65147" y="3138123"/>
            <a:chExt cx="3864681" cy="14010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3562C-54B0-609A-DE3B-9234E873A1FD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Google Shape;747;p83">
              <a:extLst>
                <a:ext uri="{FF2B5EF4-FFF2-40B4-BE49-F238E27FC236}">
                  <a16:creationId xmlns:a16="http://schemas.microsoft.com/office/drawing/2014/main" id="{3868B83C-FE9F-084F-EBC3-D2BA833E4A39}"/>
                </a:ext>
              </a:extLst>
            </p:cNvPr>
            <p:cNvSpPr txBox="1">
              <a:spLocks/>
            </p:cNvSpPr>
            <p:nvPr/>
          </p:nvSpPr>
          <p:spPr>
            <a:xfrm>
              <a:off x="633612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dirty="0"/>
                <a:t>Gateway dan node </a:t>
              </a:r>
              <a:r>
                <a:rPr lang="en-ID" sz="1200" dirty="0" err="1"/>
                <a:t>selalu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receive</a:t>
              </a:r>
              <a:r>
                <a:rPr lang="en-ID" sz="1200" dirty="0"/>
                <a:t> </a:t>
              </a:r>
              <a:endParaRPr lang="en-ID" sz="1200" i="1" dirty="0"/>
            </a:p>
          </p:txBody>
        </p:sp>
      </p:grpSp>
      <p:sp>
        <p:nvSpPr>
          <p:cNvPr id="10" name="Google Shape;747;p83">
            <a:extLst>
              <a:ext uri="{FF2B5EF4-FFF2-40B4-BE49-F238E27FC236}">
                <a16:creationId xmlns:a16="http://schemas.microsoft.com/office/drawing/2014/main" id="{F4C92E15-EF82-77C4-FFD7-BFD055D005C5}"/>
              </a:ext>
            </a:extLst>
          </p:cNvPr>
          <p:cNvSpPr txBox="1">
            <a:spLocks/>
          </p:cNvSpPr>
          <p:nvPr/>
        </p:nvSpPr>
        <p:spPr>
          <a:xfrm>
            <a:off x="650225" y="1372528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Listing Program </a:t>
            </a:r>
            <a:r>
              <a:rPr lang="en-ID" sz="1200" i="1" dirty="0"/>
              <a:t>sensor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2B91A-B360-FCCF-23F7-02CCB5FF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161"/>
            <a:ext cx="5004769" cy="27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0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ADCFB-19B9-50F7-CE5E-E4271BDF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153"/>
            <a:ext cx="9144000" cy="396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69059-FF09-8F66-4AF2-98EECFCC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" y="1202767"/>
            <a:ext cx="87915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1246808" y="1864950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Diagram </a:t>
            </a:r>
            <a:r>
              <a:rPr lang="en-ID" sz="1200" dirty="0" err="1"/>
              <a:t>Alir</a:t>
            </a:r>
            <a:r>
              <a:rPr lang="en-ID" sz="1200" dirty="0"/>
              <a:t> </a:t>
            </a:r>
            <a:r>
              <a:rPr lang="en-ID" sz="1200" i="1" dirty="0"/>
              <a:t>Gateway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B8EF2-5966-738B-FE6F-A4A8E79EBB1A}"/>
              </a:ext>
            </a:extLst>
          </p:cNvPr>
          <p:cNvGrpSpPr/>
          <p:nvPr/>
        </p:nvGrpSpPr>
        <p:grpSpPr>
          <a:xfrm>
            <a:off x="191911" y="881803"/>
            <a:ext cx="2910723" cy="911946"/>
            <a:chOff x="328" y="4408285"/>
            <a:chExt cx="3864681" cy="14010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19FADE-3111-876D-D36A-9B5DFAB71C36}"/>
                </a:ext>
              </a:extLst>
            </p:cNvPr>
            <p:cNvSpPr/>
            <p:nvPr/>
          </p:nvSpPr>
          <p:spPr>
            <a:xfrm>
              <a:off x="328" y="4408285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Google Shape;747;p83">
              <a:extLst>
                <a:ext uri="{FF2B5EF4-FFF2-40B4-BE49-F238E27FC236}">
                  <a16:creationId xmlns:a16="http://schemas.microsoft.com/office/drawing/2014/main" id="{3082F0C6-756C-F57B-92AD-C8F57409209D}"/>
                </a:ext>
              </a:extLst>
            </p:cNvPr>
            <p:cNvSpPr txBox="1">
              <a:spLocks/>
            </p:cNvSpPr>
            <p:nvPr/>
          </p:nvSpPr>
          <p:spPr>
            <a:xfrm>
              <a:off x="692269" y="4648556"/>
              <a:ext cx="2511000" cy="920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i="1" dirty="0"/>
                <a:t>Gateway</a:t>
              </a:r>
              <a:r>
                <a:rPr lang="en-ID" sz="1200" dirty="0"/>
                <a:t>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bergantian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transmit </a:t>
              </a:r>
              <a:r>
                <a:rPr lang="en-ID" sz="1200" dirty="0"/>
                <a:t>dan </a:t>
              </a:r>
              <a:r>
                <a:rPr lang="en-ID" sz="1200" i="1" dirty="0"/>
                <a:t>receive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4111F1-05D1-9903-9B6C-3D30923F5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4" y="568325"/>
            <a:ext cx="1678916" cy="3975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587C4-805F-B6C8-A798-6BCA3572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695" y="944562"/>
            <a:ext cx="1348766" cy="322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12E7FF-184F-68F6-0603-D069DABE9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49" y="687275"/>
            <a:ext cx="1930384" cy="385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4424529" y="1039851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Listing Program Gateway</a:t>
            </a:r>
            <a:endParaRPr lang="en-ID" sz="12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B8EF2-5966-738B-FE6F-A4A8E79EBB1A}"/>
              </a:ext>
            </a:extLst>
          </p:cNvPr>
          <p:cNvGrpSpPr/>
          <p:nvPr/>
        </p:nvGrpSpPr>
        <p:grpSpPr>
          <a:xfrm>
            <a:off x="324492" y="633683"/>
            <a:ext cx="2910723" cy="911946"/>
            <a:chOff x="65147" y="3138123"/>
            <a:chExt cx="3864681" cy="14010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19FADE-3111-876D-D36A-9B5DFAB71C36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Google Shape;747;p83">
              <a:extLst>
                <a:ext uri="{FF2B5EF4-FFF2-40B4-BE49-F238E27FC236}">
                  <a16:creationId xmlns:a16="http://schemas.microsoft.com/office/drawing/2014/main" id="{3082F0C6-756C-F57B-92AD-C8F57409209D}"/>
                </a:ext>
              </a:extLst>
            </p:cNvPr>
            <p:cNvSpPr txBox="1">
              <a:spLocks/>
            </p:cNvSpPr>
            <p:nvPr/>
          </p:nvSpPr>
          <p:spPr>
            <a:xfrm>
              <a:off x="653000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i="1" dirty="0"/>
                <a:t>Gateway</a:t>
              </a:r>
              <a:r>
                <a:rPr lang="en-ID" sz="1200" dirty="0"/>
                <a:t>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bergantian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transmit </a:t>
              </a:r>
              <a:r>
                <a:rPr lang="en-ID" sz="1200" dirty="0"/>
                <a:t>dan </a:t>
              </a:r>
              <a:r>
                <a:rPr lang="en-ID" sz="1200" i="1" dirty="0"/>
                <a:t>receive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6B8749-87A1-EA18-2EF8-09A99183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2" y="1639011"/>
            <a:ext cx="5776161" cy="29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6F89F9-662C-5EF0-E279-E6D57E7EC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069"/>
            <a:ext cx="9144000" cy="42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1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C6A24D-B34F-F1B7-0981-A591F141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864"/>
            <a:ext cx="9144000" cy="40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6F0711-5F07-243F-04CC-79A161A5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82"/>
            <a:ext cx="9144000" cy="18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4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0"/>
          <p:cNvSpPr txBox="1">
            <a:spLocks noGrp="1"/>
          </p:cNvSpPr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OUTLINE</a:t>
            </a:r>
            <a:endParaRPr sz="2700" dirty="0">
              <a:solidFill>
                <a:schemeClr val="dk1"/>
              </a:solidFill>
            </a:endParaRPr>
          </a:p>
        </p:txBody>
      </p:sp>
      <p:grpSp>
        <p:nvGrpSpPr>
          <p:cNvPr id="74" name="Google Shape;552;p26">
            <a:extLst>
              <a:ext uri="{FF2B5EF4-FFF2-40B4-BE49-F238E27FC236}">
                <a16:creationId xmlns:a16="http://schemas.microsoft.com/office/drawing/2014/main" id="{0168F3B8-04D5-4CE1-9C0E-A015371C473A}"/>
              </a:ext>
            </a:extLst>
          </p:cNvPr>
          <p:cNvGrpSpPr/>
          <p:nvPr/>
        </p:nvGrpSpPr>
        <p:grpSpPr>
          <a:xfrm>
            <a:off x="6268214" y="1295958"/>
            <a:ext cx="1551300" cy="2856266"/>
            <a:chOff x="5872667" y="1326163"/>
            <a:chExt cx="1551300" cy="2856266"/>
          </a:xfrm>
          <a:solidFill>
            <a:schemeClr val="accent4"/>
          </a:solidFill>
        </p:grpSpPr>
        <p:sp>
          <p:nvSpPr>
            <p:cNvPr id="75" name="Google Shape;553;p26">
              <a:extLst>
                <a:ext uri="{FF2B5EF4-FFF2-40B4-BE49-F238E27FC236}">
                  <a16:creationId xmlns:a16="http://schemas.microsoft.com/office/drawing/2014/main" id="{AC85B344-B92E-436D-A8DB-A55A80590AB6}"/>
                </a:ext>
              </a:extLst>
            </p:cNvPr>
            <p:cNvSpPr/>
            <p:nvPr/>
          </p:nvSpPr>
          <p:spPr>
            <a:xfrm>
              <a:off x="5927513" y="1326163"/>
              <a:ext cx="1441575" cy="1755900"/>
            </a:xfrm>
            <a:custGeom>
              <a:avLst/>
              <a:gdLst/>
              <a:ahLst/>
              <a:cxnLst/>
              <a:rect l="l" t="t" r="r" b="b"/>
              <a:pathLst>
                <a:path w="57663" h="70236" extrusionOk="0">
                  <a:moveTo>
                    <a:pt x="28838" y="0"/>
                  </a:moveTo>
                  <a:cubicBezTo>
                    <a:pt x="12931" y="0"/>
                    <a:pt x="1" y="12942"/>
                    <a:pt x="1" y="28837"/>
                  </a:cubicBezTo>
                  <a:cubicBezTo>
                    <a:pt x="1" y="29480"/>
                    <a:pt x="513" y="30004"/>
                    <a:pt x="1156" y="30004"/>
                  </a:cubicBezTo>
                  <a:cubicBezTo>
                    <a:pt x="1799" y="30004"/>
                    <a:pt x="2323" y="29480"/>
                    <a:pt x="2323" y="28837"/>
                  </a:cubicBezTo>
                  <a:cubicBezTo>
                    <a:pt x="2323" y="14216"/>
                    <a:pt x="14217" y="2322"/>
                    <a:pt x="28838" y="2322"/>
                  </a:cubicBezTo>
                  <a:cubicBezTo>
                    <a:pt x="43447" y="2322"/>
                    <a:pt x="55341" y="14216"/>
                    <a:pt x="55341" y="28837"/>
                  </a:cubicBezTo>
                  <a:cubicBezTo>
                    <a:pt x="55341" y="43458"/>
                    <a:pt x="43447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94"/>
                  </a:lnTo>
                  <a:lnTo>
                    <a:pt x="22980" y="61603"/>
                  </a:lnTo>
                  <a:cubicBezTo>
                    <a:pt x="22754" y="61371"/>
                    <a:pt x="22456" y="61255"/>
                    <a:pt x="22158" y="61255"/>
                  </a:cubicBezTo>
                  <a:cubicBezTo>
                    <a:pt x="21861" y="61255"/>
                    <a:pt x="21563" y="61371"/>
                    <a:pt x="21337" y="61603"/>
                  </a:cubicBezTo>
                  <a:cubicBezTo>
                    <a:pt x="20884" y="62056"/>
                    <a:pt x="20884" y="62782"/>
                    <a:pt x="21337" y="63234"/>
                  </a:cubicBezTo>
                  <a:lnTo>
                    <a:pt x="27992" y="69902"/>
                  </a:lnTo>
                  <a:cubicBezTo>
                    <a:pt x="28207" y="70116"/>
                    <a:pt x="28504" y="70235"/>
                    <a:pt x="28814" y="70235"/>
                  </a:cubicBezTo>
                  <a:cubicBezTo>
                    <a:pt x="29124" y="70235"/>
                    <a:pt x="29421" y="70116"/>
                    <a:pt x="29635" y="69902"/>
                  </a:cubicBezTo>
                  <a:lnTo>
                    <a:pt x="36291" y="63234"/>
                  </a:lnTo>
                  <a:cubicBezTo>
                    <a:pt x="36744" y="62782"/>
                    <a:pt x="36744" y="62056"/>
                    <a:pt x="36291" y="61603"/>
                  </a:cubicBezTo>
                  <a:cubicBezTo>
                    <a:pt x="36065" y="61371"/>
                    <a:pt x="35767" y="61255"/>
                    <a:pt x="35470" y="61255"/>
                  </a:cubicBezTo>
                  <a:cubicBezTo>
                    <a:pt x="35172" y="61255"/>
                    <a:pt x="34874" y="61371"/>
                    <a:pt x="34648" y="61603"/>
                  </a:cubicBezTo>
                  <a:lnTo>
                    <a:pt x="29993" y="66258"/>
                  </a:lnTo>
                  <a:lnTo>
                    <a:pt x="29993" y="57650"/>
                  </a:lnTo>
                  <a:cubicBezTo>
                    <a:pt x="45352" y="57031"/>
                    <a:pt x="57663" y="44351"/>
                    <a:pt x="57663" y="28837"/>
                  </a:cubicBezTo>
                  <a:cubicBezTo>
                    <a:pt x="57663" y="12942"/>
                    <a:pt x="44733" y="0"/>
                    <a:pt x="28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54;p26">
              <a:extLst>
                <a:ext uri="{FF2B5EF4-FFF2-40B4-BE49-F238E27FC236}">
                  <a16:creationId xmlns:a16="http://schemas.microsoft.com/office/drawing/2014/main" id="{C6FD3910-D214-4971-81B7-2BD8C793D73C}"/>
                </a:ext>
              </a:extLst>
            </p:cNvPr>
            <p:cNvSpPr/>
            <p:nvPr/>
          </p:nvSpPr>
          <p:spPr>
            <a:xfrm>
              <a:off x="6158788" y="1557738"/>
              <a:ext cx="979025" cy="978700"/>
            </a:xfrm>
            <a:custGeom>
              <a:avLst/>
              <a:gdLst/>
              <a:ahLst/>
              <a:cxnLst/>
              <a:rect l="l" t="t" r="r" b="b"/>
              <a:pathLst>
                <a:path w="39161" h="39148" extrusionOk="0">
                  <a:moveTo>
                    <a:pt x="19587" y="0"/>
                  </a:moveTo>
                  <a:cubicBezTo>
                    <a:pt x="8776" y="0"/>
                    <a:pt x="1" y="8763"/>
                    <a:pt x="1" y="19574"/>
                  </a:cubicBezTo>
                  <a:cubicBezTo>
                    <a:pt x="1" y="30385"/>
                    <a:pt x="8776" y="39148"/>
                    <a:pt x="19587" y="39148"/>
                  </a:cubicBezTo>
                  <a:cubicBezTo>
                    <a:pt x="30398" y="39148"/>
                    <a:pt x="39161" y="30385"/>
                    <a:pt x="39161" y="19574"/>
                  </a:cubicBezTo>
                  <a:cubicBezTo>
                    <a:pt x="39161" y="8763"/>
                    <a:pt x="30398" y="0"/>
                    <a:pt x="195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" name="Google Shape;555;p26">
              <a:extLst>
                <a:ext uri="{FF2B5EF4-FFF2-40B4-BE49-F238E27FC236}">
                  <a16:creationId xmlns:a16="http://schemas.microsoft.com/office/drawing/2014/main" id="{FD9065D2-85A5-4519-9952-67FC8F96DAD8}"/>
                </a:ext>
              </a:extLst>
            </p:cNvPr>
            <p:cNvSpPr txBox="1"/>
            <p:nvPr/>
          </p:nvSpPr>
          <p:spPr>
            <a:xfrm>
              <a:off x="5872667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556;p26">
              <a:extLst>
                <a:ext uri="{FF2B5EF4-FFF2-40B4-BE49-F238E27FC236}">
                  <a16:creationId xmlns:a16="http://schemas.microsoft.com/office/drawing/2014/main" id="{446F82AD-E2D2-4001-9CF0-409642FD09CD}"/>
                </a:ext>
              </a:extLst>
            </p:cNvPr>
            <p:cNvSpPr txBox="1"/>
            <p:nvPr/>
          </p:nvSpPr>
          <p:spPr>
            <a:xfrm>
              <a:off x="5872667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Pembagian Kelompok</a:t>
              </a:r>
              <a:endParaRPr sz="1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9" name="Google Shape;557;p26">
            <a:extLst>
              <a:ext uri="{FF2B5EF4-FFF2-40B4-BE49-F238E27FC236}">
                <a16:creationId xmlns:a16="http://schemas.microsoft.com/office/drawing/2014/main" id="{4CA4DEEE-FDCF-47CF-A524-7037F8E8BB0A}"/>
              </a:ext>
            </a:extLst>
          </p:cNvPr>
          <p:cNvGrpSpPr/>
          <p:nvPr/>
        </p:nvGrpSpPr>
        <p:grpSpPr>
          <a:xfrm>
            <a:off x="3834225" y="1295958"/>
            <a:ext cx="1551300" cy="2856266"/>
            <a:chOff x="4489005" y="1326163"/>
            <a:chExt cx="1551300" cy="2856266"/>
          </a:xfrm>
          <a:solidFill>
            <a:schemeClr val="accent3">
              <a:lumMod val="90000"/>
            </a:schemeClr>
          </a:solidFill>
        </p:grpSpPr>
        <p:sp>
          <p:nvSpPr>
            <p:cNvPr id="80" name="Google Shape;558;p26">
              <a:extLst>
                <a:ext uri="{FF2B5EF4-FFF2-40B4-BE49-F238E27FC236}">
                  <a16:creationId xmlns:a16="http://schemas.microsoft.com/office/drawing/2014/main" id="{36B5B9BC-86AF-49D9-B9B9-17E7DD377439}"/>
                </a:ext>
              </a:extLst>
            </p:cNvPr>
            <p:cNvSpPr/>
            <p:nvPr/>
          </p:nvSpPr>
          <p:spPr>
            <a:xfrm>
              <a:off x="4543713" y="1326163"/>
              <a:ext cx="1441875" cy="1755900"/>
            </a:xfrm>
            <a:custGeom>
              <a:avLst/>
              <a:gdLst/>
              <a:ahLst/>
              <a:cxnLst/>
              <a:rect l="l" t="t" r="r" b="b"/>
              <a:pathLst>
                <a:path w="57675" h="70236" extrusionOk="0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7" y="30004"/>
                  </a:cubicBezTo>
                  <a:cubicBezTo>
                    <a:pt x="1810" y="30004"/>
                    <a:pt x="2322" y="29480"/>
                    <a:pt x="2322" y="28837"/>
                  </a:cubicBezTo>
                  <a:cubicBezTo>
                    <a:pt x="2322" y="14216"/>
                    <a:pt x="14217" y="2322"/>
                    <a:pt x="28838" y="2322"/>
                  </a:cubicBezTo>
                  <a:cubicBezTo>
                    <a:pt x="43458" y="2322"/>
                    <a:pt x="55353" y="14216"/>
                    <a:pt x="55353" y="28837"/>
                  </a:cubicBezTo>
                  <a:cubicBezTo>
                    <a:pt x="55353" y="43458"/>
                    <a:pt x="43458" y="55352"/>
                    <a:pt x="28838" y="55352"/>
                  </a:cubicBezTo>
                  <a:cubicBezTo>
                    <a:pt x="28195" y="55352"/>
                    <a:pt x="27671" y="55864"/>
                    <a:pt x="27671" y="56507"/>
                  </a:cubicBezTo>
                  <a:lnTo>
                    <a:pt x="27671" y="66282"/>
                  </a:lnTo>
                  <a:lnTo>
                    <a:pt x="22992" y="61603"/>
                  </a:lnTo>
                  <a:cubicBezTo>
                    <a:pt x="22765" y="61371"/>
                    <a:pt x="22471" y="61255"/>
                    <a:pt x="22175" y="61255"/>
                  </a:cubicBezTo>
                  <a:cubicBezTo>
                    <a:pt x="21878" y="61255"/>
                    <a:pt x="21581" y="61371"/>
                    <a:pt x="21349" y="61603"/>
                  </a:cubicBezTo>
                  <a:cubicBezTo>
                    <a:pt x="20896" y="62056"/>
                    <a:pt x="20896" y="62782"/>
                    <a:pt x="21349" y="63234"/>
                  </a:cubicBezTo>
                  <a:lnTo>
                    <a:pt x="28016" y="69902"/>
                  </a:lnTo>
                  <a:cubicBezTo>
                    <a:pt x="28242" y="70128"/>
                    <a:pt x="28540" y="70235"/>
                    <a:pt x="28838" y="70235"/>
                  </a:cubicBezTo>
                  <a:cubicBezTo>
                    <a:pt x="29135" y="70235"/>
                    <a:pt x="29421" y="70128"/>
                    <a:pt x="29659" y="69902"/>
                  </a:cubicBezTo>
                  <a:lnTo>
                    <a:pt x="36315" y="63234"/>
                  </a:lnTo>
                  <a:cubicBezTo>
                    <a:pt x="36767" y="62782"/>
                    <a:pt x="36767" y="62056"/>
                    <a:pt x="36315" y="61603"/>
                  </a:cubicBezTo>
                  <a:cubicBezTo>
                    <a:pt x="36089" y="61371"/>
                    <a:pt x="35791" y="61255"/>
                    <a:pt x="35493" y="61255"/>
                  </a:cubicBezTo>
                  <a:cubicBezTo>
                    <a:pt x="35196" y="61255"/>
                    <a:pt x="34898" y="61371"/>
                    <a:pt x="34672" y="61603"/>
                  </a:cubicBezTo>
                  <a:lnTo>
                    <a:pt x="29993" y="66270"/>
                  </a:lnTo>
                  <a:lnTo>
                    <a:pt x="29993" y="57650"/>
                  </a:lnTo>
                  <a:cubicBezTo>
                    <a:pt x="45363" y="57031"/>
                    <a:pt x="57675" y="44351"/>
                    <a:pt x="57675" y="28837"/>
                  </a:cubicBezTo>
                  <a:cubicBezTo>
                    <a:pt x="57675" y="12942"/>
                    <a:pt x="44732" y="0"/>
                    <a:pt x="288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59;p26">
              <a:extLst>
                <a:ext uri="{FF2B5EF4-FFF2-40B4-BE49-F238E27FC236}">
                  <a16:creationId xmlns:a16="http://schemas.microsoft.com/office/drawing/2014/main" id="{8E15D168-2ECF-491E-9F0C-D0B0B235C95F}"/>
                </a:ext>
              </a:extLst>
            </p:cNvPr>
            <p:cNvSpPr/>
            <p:nvPr/>
          </p:nvSpPr>
          <p:spPr>
            <a:xfrm>
              <a:off x="4775288" y="1557738"/>
              <a:ext cx="978725" cy="978700"/>
            </a:xfrm>
            <a:custGeom>
              <a:avLst/>
              <a:gdLst/>
              <a:ahLst/>
              <a:cxnLst/>
              <a:rect l="l" t="t" r="r" b="b"/>
              <a:pathLst>
                <a:path w="39149" h="39148" extrusionOk="0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5" y="39148"/>
                    <a:pt x="39148" y="30385"/>
                    <a:pt x="39148" y="19574"/>
                  </a:cubicBezTo>
                  <a:cubicBezTo>
                    <a:pt x="39148" y="8763"/>
                    <a:pt x="30385" y="0"/>
                    <a:pt x="1957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" name="Google Shape;560;p26">
              <a:extLst>
                <a:ext uri="{FF2B5EF4-FFF2-40B4-BE49-F238E27FC236}">
                  <a16:creationId xmlns:a16="http://schemas.microsoft.com/office/drawing/2014/main" id="{3064F6D3-8CE2-4D2A-A7D2-19D300A3CDDF}"/>
                </a:ext>
              </a:extLst>
            </p:cNvPr>
            <p:cNvSpPr txBox="1"/>
            <p:nvPr/>
          </p:nvSpPr>
          <p:spPr>
            <a:xfrm>
              <a:off x="4489005" y="3647529"/>
              <a:ext cx="1551300" cy="53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561;p26">
              <a:extLst>
                <a:ext uri="{FF2B5EF4-FFF2-40B4-BE49-F238E27FC236}">
                  <a16:creationId xmlns:a16="http://schemas.microsoft.com/office/drawing/2014/main" id="{D84AEF35-4DB2-4DE5-AF3B-DA34F66AB8CC}"/>
                </a:ext>
              </a:extLst>
            </p:cNvPr>
            <p:cNvSpPr txBox="1"/>
            <p:nvPr/>
          </p:nvSpPr>
          <p:spPr>
            <a:xfrm>
              <a:off x="4489005" y="3300679"/>
              <a:ext cx="1551300" cy="42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Koneksi</a:t>
              </a:r>
              <a:r>
                <a:rPr lang="en-US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Sensor Node </a:t>
              </a:r>
              <a:r>
                <a:rPr lang="en-US" sz="1200" dirty="0" err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dengan</a:t>
              </a:r>
              <a:r>
                <a:rPr lang="en-US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Gateway</a:t>
              </a:r>
              <a:endParaRPr sz="1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9" name="Google Shape;567;p26">
            <a:extLst>
              <a:ext uri="{FF2B5EF4-FFF2-40B4-BE49-F238E27FC236}">
                <a16:creationId xmlns:a16="http://schemas.microsoft.com/office/drawing/2014/main" id="{ADE10A1E-8ACB-4E17-A03F-EF8F1852950B}"/>
              </a:ext>
            </a:extLst>
          </p:cNvPr>
          <p:cNvGrpSpPr/>
          <p:nvPr/>
        </p:nvGrpSpPr>
        <p:grpSpPr>
          <a:xfrm>
            <a:off x="1645646" y="1295958"/>
            <a:ext cx="1551300" cy="2856266"/>
            <a:chOff x="1720155" y="1326163"/>
            <a:chExt cx="1551300" cy="2856266"/>
          </a:xfrm>
          <a:solidFill>
            <a:schemeClr val="accent5"/>
          </a:solidFill>
        </p:grpSpPr>
        <p:sp>
          <p:nvSpPr>
            <p:cNvPr id="90" name="Google Shape;568;p26">
              <a:extLst>
                <a:ext uri="{FF2B5EF4-FFF2-40B4-BE49-F238E27FC236}">
                  <a16:creationId xmlns:a16="http://schemas.microsoft.com/office/drawing/2014/main" id="{FC7B4B46-E2A5-437B-934B-C001AE1BCEE5}"/>
                </a:ext>
              </a:extLst>
            </p:cNvPr>
            <p:cNvSpPr/>
            <p:nvPr/>
          </p:nvSpPr>
          <p:spPr>
            <a:xfrm>
              <a:off x="2006488" y="1557738"/>
              <a:ext cx="978725" cy="978700"/>
            </a:xfrm>
            <a:custGeom>
              <a:avLst/>
              <a:gdLst/>
              <a:ahLst/>
              <a:cxnLst/>
              <a:rect l="l" t="t" r="r" b="b"/>
              <a:pathLst>
                <a:path w="39149" h="39148" extrusionOk="0">
                  <a:moveTo>
                    <a:pt x="19575" y="0"/>
                  </a:moveTo>
                  <a:cubicBezTo>
                    <a:pt x="8764" y="0"/>
                    <a:pt x="1" y="8763"/>
                    <a:pt x="1" y="19574"/>
                  </a:cubicBezTo>
                  <a:cubicBezTo>
                    <a:pt x="1" y="30385"/>
                    <a:pt x="8764" y="39148"/>
                    <a:pt x="19575" y="39148"/>
                  </a:cubicBezTo>
                  <a:cubicBezTo>
                    <a:pt x="30386" y="39148"/>
                    <a:pt x="39149" y="30385"/>
                    <a:pt x="39149" y="19574"/>
                  </a:cubicBezTo>
                  <a:cubicBezTo>
                    <a:pt x="39149" y="8763"/>
                    <a:pt x="30386" y="0"/>
                    <a:pt x="195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" name="Google Shape;569;p26">
              <a:extLst>
                <a:ext uri="{FF2B5EF4-FFF2-40B4-BE49-F238E27FC236}">
                  <a16:creationId xmlns:a16="http://schemas.microsoft.com/office/drawing/2014/main" id="{4DAE02E9-0D20-41A7-A241-F828CD62D8F9}"/>
                </a:ext>
              </a:extLst>
            </p:cNvPr>
            <p:cNvSpPr/>
            <p:nvPr/>
          </p:nvSpPr>
          <p:spPr>
            <a:xfrm>
              <a:off x="1774913" y="1326163"/>
              <a:ext cx="1441875" cy="1755900"/>
            </a:xfrm>
            <a:custGeom>
              <a:avLst/>
              <a:gdLst/>
              <a:ahLst/>
              <a:cxnLst/>
              <a:rect l="l" t="t" r="r" b="b"/>
              <a:pathLst>
                <a:path w="57675" h="70236" extrusionOk="0">
                  <a:moveTo>
                    <a:pt x="28838" y="0"/>
                  </a:moveTo>
                  <a:cubicBezTo>
                    <a:pt x="12943" y="0"/>
                    <a:pt x="1" y="12942"/>
                    <a:pt x="1" y="28837"/>
                  </a:cubicBezTo>
                  <a:cubicBezTo>
                    <a:pt x="1" y="29480"/>
                    <a:pt x="525" y="30004"/>
                    <a:pt x="1168" y="30004"/>
                  </a:cubicBezTo>
                  <a:cubicBezTo>
                    <a:pt x="1810" y="30004"/>
                    <a:pt x="2334" y="29480"/>
                    <a:pt x="2334" y="28837"/>
                  </a:cubicBezTo>
                  <a:cubicBezTo>
                    <a:pt x="2334" y="14216"/>
                    <a:pt x="14217" y="2322"/>
                    <a:pt x="28838" y="2322"/>
                  </a:cubicBezTo>
                  <a:cubicBezTo>
                    <a:pt x="43459" y="2322"/>
                    <a:pt x="55353" y="14216"/>
                    <a:pt x="55353" y="28837"/>
                  </a:cubicBezTo>
                  <a:cubicBezTo>
                    <a:pt x="55353" y="43458"/>
                    <a:pt x="43459" y="55352"/>
                    <a:pt x="28838" y="55352"/>
                  </a:cubicBezTo>
                  <a:cubicBezTo>
                    <a:pt x="28195" y="55352"/>
                    <a:pt x="27683" y="55864"/>
                    <a:pt x="27683" y="56507"/>
                  </a:cubicBezTo>
                  <a:lnTo>
                    <a:pt x="27683" y="66247"/>
                  </a:lnTo>
                  <a:lnTo>
                    <a:pt x="23027" y="61603"/>
                  </a:lnTo>
                  <a:cubicBezTo>
                    <a:pt x="22801" y="61371"/>
                    <a:pt x="22507" y="61255"/>
                    <a:pt x="22210" y="61255"/>
                  </a:cubicBezTo>
                  <a:cubicBezTo>
                    <a:pt x="21914" y="61255"/>
                    <a:pt x="21617" y="61371"/>
                    <a:pt x="21384" y="61603"/>
                  </a:cubicBezTo>
                  <a:cubicBezTo>
                    <a:pt x="20932" y="62056"/>
                    <a:pt x="20932" y="62782"/>
                    <a:pt x="21384" y="63234"/>
                  </a:cubicBezTo>
                  <a:lnTo>
                    <a:pt x="28052" y="69902"/>
                  </a:lnTo>
                  <a:cubicBezTo>
                    <a:pt x="28278" y="70128"/>
                    <a:pt x="28576" y="70235"/>
                    <a:pt x="28873" y="70235"/>
                  </a:cubicBezTo>
                  <a:cubicBezTo>
                    <a:pt x="29171" y="70235"/>
                    <a:pt x="29457" y="70128"/>
                    <a:pt x="29695" y="69902"/>
                  </a:cubicBezTo>
                  <a:lnTo>
                    <a:pt x="36351" y="63234"/>
                  </a:lnTo>
                  <a:cubicBezTo>
                    <a:pt x="36803" y="62782"/>
                    <a:pt x="36803" y="62056"/>
                    <a:pt x="36351" y="61603"/>
                  </a:cubicBezTo>
                  <a:cubicBezTo>
                    <a:pt x="36124" y="61371"/>
                    <a:pt x="35827" y="61255"/>
                    <a:pt x="35529" y="61255"/>
                  </a:cubicBezTo>
                  <a:cubicBezTo>
                    <a:pt x="35231" y="61255"/>
                    <a:pt x="34934" y="61371"/>
                    <a:pt x="34707" y="61603"/>
                  </a:cubicBezTo>
                  <a:lnTo>
                    <a:pt x="30004" y="66306"/>
                  </a:lnTo>
                  <a:lnTo>
                    <a:pt x="30004" y="57650"/>
                  </a:lnTo>
                  <a:cubicBezTo>
                    <a:pt x="45364" y="57031"/>
                    <a:pt x="57675" y="44351"/>
                    <a:pt x="57675" y="28837"/>
                  </a:cubicBezTo>
                  <a:cubicBezTo>
                    <a:pt x="57675" y="12942"/>
                    <a:pt x="44744" y="0"/>
                    <a:pt x="288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0;p26">
              <a:extLst>
                <a:ext uri="{FF2B5EF4-FFF2-40B4-BE49-F238E27FC236}">
                  <a16:creationId xmlns:a16="http://schemas.microsoft.com/office/drawing/2014/main" id="{97D4B24B-91BE-46CF-8546-05BAD0A8C765}"/>
                </a:ext>
              </a:extLst>
            </p:cNvPr>
            <p:cNvSpPr txBox="1"/>
            <p:nvPr/>
          </p:nvSpPr>
          <p:spPr>
            <a:xfrm>
              <a:off x="1720155" y="3647529"/>
              <a:ext cx="155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571;p26">
              <a:extLst>
                <a:ext uri="{FF2B5EF4-FFF2-40B4-BE49-F238E27FC236}">
                  <a16:creationId xmlns:a16="http://schemas.microsoft.com/office/drawing/2014/main" id="{8AE048AC-7071-4DED-8EA5-847542D41DF2}"/>
                </a:ext>
              </a:extLst>
            </p:cNvPr>
            <p:cNvSpPr txBox="1"/>
            <p:nvPr/>
          </p:nvSpPr>
          <p:spPr>
            <a:xfrm>
              <a:off x="1720155" y="3300679"/>
              <a:ext cx="155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Bagian – </a:t>
              </a:r>
              <a:r>
                <a:rPr lang="en-US" sz="1200" dirty="0" err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bagian</a:t>
              </a:r>
              <a:r>
                <a:rPr lang="en-US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sz="1200" dirty="0" err="1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dalam</a:t>
              </a:r>
              <a:r>
                <a:rPr lang="en-US" sz="12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Sensor Node (SN)</a:t>
              </a:r>
              <a:endParaRPr sz="12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66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1246808" y="1864950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Diagram </a:t>
            </a:r>
            <a:r>
              <a:rPr lang="en-ID" sz="1200" dirty="0" err="1"/>
              <a:t>Alir</a:t>
            </a:r>
            <a:r>
              <a:rPr lang="en-ID" sz="1200" dirty="0"/>
              <a:t> </a:t>
            </a:r>
            <a:r>
              <a:rPr lang="en-ID" sz="1200" i="1" dirty="0"/>
              <a:t>Sensor Node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B8EF2-5966-738B-FE6F-A4A8E79EBB1A}"/>
              </a:ext>
            </a:extLst>
          </p:cNvPr>
          <p:cNvGrpSpPr/>
          <p:nvPr/>
        </p:nvGrpSpPr>
        <p:grpSpPr>
          <a:xfrm>
            <a:off x="191911" y="881803"/>
            <a:ext cx="2910723" cy="911946"/>
            <a:chOff x="328" y="4408285"/>
            <a:chExt cx="3864681" cy="14010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19FADE-3111-876D-D36A-9B5DFAB71C36}"/>
                </a:ext>
              </a:extLst>
            </p:cNvPr>
            <p:cNvSpPr/>
            <p:nvPr/>
          </p:nvSpPr>
          <p:spPr>
            <a:xfrm>
              <a:off x="328" y="4408285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Google Shape;747;p83">
              <a:extLst>
                <a:ext uri="{FF2B5EF4-FFF2-40B4-BE49-F238E27FC236}">
                  <a16:creationId xmlns:a16="http://schemas.microsoft.com/office/drawing/2014/main" id="{3082F0C6-756C-F57B-92AD-C8F57409209D}"/>
                </a:ext>
              </a:extLst>
            </p:cNvPr>
            <p:cNvSpPr txBox="1">
              <a:spLocks/>
            </p:cNvSpPr>
            <p:nvPr/>
          </p:nvSpPr>
          <p:spPr>
            <a:xfrm>
              <a:off x="692269" y="4648556"/>
              <a:ext cx="2511000" cy="920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i="1" dirty="0"/>
                <a:t>Sensor Node</a:t>
              </a:r>
              <a:r>
                <a:rPr lang="en-ID" sz="1200" dirty="0"/>
                <a:t>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bergantian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transmit </a:t>
              </a:r>
              <a:r>
                <a:rPr lang="en-ID" sz="1200" dirty="0"/>
                <a:t>dan </a:t>
              </a:r>
              <a:r>
                <a:rPr lang="en-ID" sz="1200" i="1" dirty="0"/>
                <a:t>receive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D596FA4-A8E4-7F7A-22BB-2E7362C8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83" y="560508"/>
            <a:ext cx="1633897" cy="4022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B7243-B901-94AE-379D-CF15CA40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970" y="989753"/>
            <a:ext cx="1640346" cy="2439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C80C5-D1A7-C68E-D34A-9FA5C32F2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748" y="881803"/>
            <a:ext cx="1312888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4424529" y="1039851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Listing Program Sensor Node</a:t>
            </a:r>
            <a:endParaRPr lang="en-ID" sz="12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B8EF2-5966-738B-FE6F-A4A8E79EBB1A}"/>
              </a:ext>
            </a:extLst>
          </p:cNvPr>
          <p:cNvGrpSpPr/>
          <p:nvPr/>
        </p:nvGrpSpPr>
        <p:grpSpPr>
          <a:xfrm>
            <a:off x="324492" y="633683"/>
            <a:ext cx="2910723" cy="911946"/>
            <a:chOff x="65147" y="3138123"/>
            <a:chExt cx="3864681" cy="140104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19FADE-3111-876D-D36A-9B5DFAB71C36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Google Shape;747;p83">
              <a:extLst>
                <a:ext uri="{FF2B5EF4-FFF2-40B4-BE49-F238E27FC236}">
                  <a16:creationId xmlns:a16="http://schemas.microsoft.com/office/drawing/2014/main" id="{3082F0C6-756C-F57B-92AD-C8F57409209D}"/>
                </a:ext>
              </a:extLst>
            </p:cNvPr>
            <p:cNvSpPr txBox="1">
              <a:spLocks/>
            </p:cNvSpPr>
            <p:nvPr/>
          </p:nvSpPr>
          <p:spPr>
            <a:xfrm>
              <a:off x="653000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i="1" dirty="0"/>
                <a:t>Sensor Node</a:t>
              </a:r>
              <a:r>
                <a:rPr lang="en-ID" sz="1200" dirty="0"/>
                <a:t> </a:t>
              </a:r>
              <a:r>
                <a:rPr lang="en-ID" sz="1200" dirty="0" err="1"/>
                <a:t>secara</a:t>
              </a:r>
              <a:r>
                <a:rPr lang="en-ID" sz="1200" dirty="0"/>
                <a:t> </a:t>
              </a:r>
              <a:r>
                <a:rPr lang="en-ID" sz="1200" dirty="0" err="1"/>
                <a:t>bergantian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transmit </a:t>
              </a:r>
              <a:r>
                <a:rPr lang="en-ID" sz="1200" dirty="0"/>
                <a:t>dan </a:t>
              </a:r>
              <a:r>
                <a:rPr lang="en-ID" sz="1200" i="1" dirty="0"/>
                <a:t>receive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5D3D1D-320B-A96A-3E39-1214D8F6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498"/>
            <a:ext cx="9144000" cy="23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34AA9-6C41-D8F5-1164-4564C046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62"/>
            <a:ext cx="9144000" cy="43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4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C87C0-4ED6-3E15-F232-9C246A8D7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926"/>
            <a:ext cx="9144000" cy="296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1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Pembagian Kelompok</a:t>
            </a:r>
            <a:endParaRPr dirty="0"/>
          </a:p>
        </p:txBody>
      </p:sp>
      <p:sp>
        <p:nvSpPr>
          <p:cNvPr id="748" name="Google Shape;748;p83"/>
          <p:cNvSpPr txBox="1">
            <a:spLocks noGrp="1"/>
          </p:cNvSpPr>
          <p:nvPr>
            <p:ph type="title" idx="2"/>
          </p:nvPr>
        </p:nvSpPr>
        <p:spPr>
          <a:xfrm>
            <a:off x="3706362" y="1189350"/>
            <a:ext cx="1731275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03</a:t>
            </a:r>
            <a:endParaRPr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983A49-E4C4-CEF3-32F0-D6A425547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82423"/>
              </p:ext>
            </p:extLst>
          </p:nvPr>
        </p:nvGraphicFramePr>
        <p:xfrm>
          <a:off x="203200" y="1001486"/>
          <a:ext cx="8679543" cy="3048000"/>
        </p:xfrm>
        <a:graphic>
          <a:graphicData uri="http://schemas.openxmlformats.org/drawingml/2006/table">
            <a:tbl>
              <a:tblPr>
                <a:tableStyleId>{87A9A572-9FD9-406C-8BE9-DD7E77335135}</a:tableStyleId>
              </a:tblPr>
              <a:tblGrid>
                <a:gridCol w="379106">
                  <a:extLst>
                    <a:ext uri="{9D8B030D-6E8A-4147-A177-3AD203B41FA5}">
                      <a16:colId xmlns:a16="http://schemas.microsoft.com/office/drawing/2014/main" val="2341053811"/>
                    </a:ext>
                  </a:extLst>
                </a:gridCol>
                <a:gridCol w="808095">
                  <a:extLst>
                    <a:ext uri="{9D8B030D-6E8A-4147-A177-3AD203B41FA5}">
                      <a16:colId xmlns:a16="http://schemas.microsoft.com/office/drawing/2014/main" val="2615926208"/>
                    </a:ext>
                  </a:extLst>
                </a:gridCol>
                <a:gridCol w="1705979">
                  <a:extLst>
                    <a:ext uri="{9D8B030D-6E8A-4147-A177-3AD203B41FA5}">
                      <a16:colId xmlns:a16="http://schemas.microsoft.com/office/drawing/2014/main" val="2493828756"/>
                    </a:ext>
                  </a:extLst>
                </a:gridCol>
                <a:gridCol w="1765839">
                  <a:extLst>
                    <a:ext uri="{9D8B030D-6E8A-4147-A177-3AD203B41FA5}">
                      <a16:colId xmlns:a16="http://schemas.microsoft.com/office/drawing/2014/main" val="4082746994"/>
                    </a:ext>
                  </a:extLst>
                </a:gridCol>
                <a:gridCol w="2105039">
                  <a:extLst>
                    <a:ext uri="{9D8B030D-6E8A-4147-A177-3AD203B41FA5}">
                      <a16:colId xmlns:a16="http://schemas.microsoft.com/office/drawing/2014/main" val="599378966"/>
                    </a:ext>
                  </a:extLst>
                </a:gridCol>
                <a:gridCol w="1915485">
                  <a:extLst>
                    <a:ext uri="{9D8B030D-6E8A-4147-A177-3AD203B41FA5}">
                      <a16:colId xmlns:a16="http://schemas.microsoft.com/office/drawing/2014/main" val="4112030363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PEMBAGIAN KELOMPOK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77557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Matakuliah : Instumentasi Lanjut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extLst>
                  <a:ext uri="{0D108BD9-81ED-4DB2-BD59-A6C34878D82A}">
                    <a16:rowId xmlns:a16="http://schemas.microsoft.com/office/drawing/2014/main" val="1672353129"/>
                  </a:ext>
                </a:extLst>
              </a:tr>
              <a:tr h="2040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b"/>
                </a:tc>
                <a:extLst>
                  <a:ext uri="{0D108BD9-81ED-4DB2-BD59-A6C34878D82A}">
                    <a16:rowId xmlns:a16="http://schemas.microsoft.com/office/drawing/2014/main" val="3447044019"/>
                  </a:ext>
                </a:extLst>
              </a:tr>
              <a:tr h="240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Kelompok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Nama Mahasiswa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96673"/>
                  </a:ext>
                </a:extLst>
              </a:tr>
              <a:tr h="24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Anggota 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Anggota 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Anggota 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Anggota 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3758802062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Desti Salma Fariha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Hazbi A. Pratama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Mahesya Rahmat Ramadhan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3839886943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Devandri Suherman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Refansya Fathur M.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Benediktus R.F.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Nasrul Mudzakir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742364034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Elsa Maulani P.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Farchan A.J.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Ahmad Wildan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1733976984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Faraz Surya 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Adylla Habibie F.R.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Fariska Aulia A.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Idries Syah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3352387957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Megantara Purnama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Suci Aulia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Fajar Nur Alam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1745986491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Rina Hikmawati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Farhan Permana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Reza Alya F.Z.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2804274606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Jafar Fauzan K.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Fathan A.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M. Naufal Ataya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1714914863"/>
                  </a:ext>
                </a:extLst>
              </a:tr>
              <a:tr h="2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65" marR="8865" marT="8865" marB="0" anchor="ctr"/>
                </a:tc>
                <a:extLst>
                  <a:ext uri="{0D108BD9-81ED-4DB2-BD59-A6C34878D82A}">
                    <a16:rowId xmlns:a16="http://schemas.microsoft.com/office/drawing/2014/main" val="256121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9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Bagian – bagian pada Sensor Node (SN)</a:t>
            </a:r>
            <a:endParaRPr dirty="0"/>
          </a:p>
        </p:txBody>
      </p:sp>
      <p:sp>
        <p:nvSpPr>
          <p:cNvPr id="748" name="Google Shape;748;p83"/>
          <p:cNvSpPr txBox="1">
            <a:spLocks noGrp="1"/>
          </p:cNvSpPr>
          <p:nvPr>
            <p:ph type="title" idx="2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01</a:t>
            </a:r>
            <a:endParaRPr sz="10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A851842-5767-C167-0A2F-B1681007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4" y="677333"/>
            <a:ext cx="7941305" cy="37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3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91440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Koneksi Sensor Node dengan Gateway</a:t>
            </a:r>
            <a:endParaRPr dirty="0"/>
          </a:p>
        </p:txBody>
      </p:sp>
      <p:sp>
        <p:nvSpPr>
          <p:cNvPr id="748" name="Google Shape;748;p83"/>
          <p:cNvSpPr txBox="1">
            <a:spLocks noGrp="1"/>
          </p:cNvSpPr>
          <p:nvPr>
            <p:ph type="title" idx="2"/>
          </p:nvPr>
        </p:nvSpPr>
        <p:spPr>
          <a:xfrm>
            <a:off x="3691873" y="1276877"/>
            <a:ext cx="1760253" cy="13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solidFill>
                  <a:schemeClr val="accent1"/>
                </a:solidFill>
              </a:rPr>
              <a:t>02</a:t>
            </a:r>
            <a:endParaRPr sz="10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84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0CF3605-BAB4-E285-0785-DFB31FAACA78}"/>
              </a:ext>
            </a:extLst>
          </p:cNvPr>
          <p:cNvSpPr/>
          <p:nvPr/>
        </p:nvSpPr>
        <p:spPr>
          <a:xfrm>
            <a:off x="5214174" y="3138123"/>
            <a:ext cx="3864681" cy="1401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6ACBA8-F52F-9E14-DAF6-8546F512F0FF}"/>
              </a:ext>
            </a:extLst>
          </p:cNvPr>
          <p:cNvSpPr/>
          <p:nvPr/>
        </p:nvSpPr>
        <p:spPr>
          <a:xfrm>
            <a:off x="65147" y="3138123"/>
            <a:ext cx="3864681" cy="14010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E8F753-0680-884B-8AEF-CDB61C70EF4E}"/>
              </a:ext>
            </a:extLst>
          </p:cNvPr>
          <p:cNvSpPr/>
          <p:nvPr/>
        </p:nvSpPr>
        <p:spPr>
          <a:xfrm>
            <a:off x="2443052" y="844600"/>
            <a:ext cx="4160171" cy="19125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747;p83">
            <a:extLst>
              <a:ext uri="{FF2B5EF4-FFF2-40B4-BE49-F238E27FC236}">
                <a16:creationId xmlns:a16="http://schemas.microsoft.com/office/drawing/2014/main" id="{C38FC3CB-2167-C05B-AECD-8A75DA6C1D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2727" y="970243"/>
            <a:ext cx="3580820" cy="19125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Koneksi </a:t>
            </a:r>
            <a:r>
              <a:rPr lang="en" sz="3200" b="1" i="1" dirty="0"/>
              <a:t>Sensor Node</a:t>
            </a:r>
            <a:r>
              <a:rPr lang="en" sz="3200" b="1" dirty="0"/>
              <a:t> dengan </a:t>
            </a:r>
            <a:r>
              <a:rPr lang="en" sz="3200" b="1" i="1" dirty="0"/>
              <a:t>Gateway</a:t>
            </a:r>
            <a:endParaRPr sz="3200" b="1" i="1" dirty="0"/>
          </a:p>
        </p:txBody>
      </p:sp>
      <p:sp>
        <p:nvSpPr>
          <p:cNvPr id="8" name="Google Shape;747;p83">
            <a:extLst>
              <a:ext uri="{FF2B5EF4-FFF2-40B4-BE49-F238E27FC236}">
                <a16:creationId xmlns:a16="http://schemas.microsoft.com/office/drawing/2014/main" id="{E7E4BBF8-BBB7-47F1-2AA9-35F7716F6090}"/>
              </a:ext>
            </a:extLst>
          </p:cNvPr>
          <p:cNvSpPr txBox="1">
            <a:spLocks/>
          </p:cNvSpPr>
          <p:nvPr/>
        </p:nvSpPr>
        <p:spPr>
          <a:xfrm>
            <a:off x="207075" y="3378394"/>
            <a:ext cx="3580820" cy="920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2000" dirty="0"/>
              <a:t>Gateway </a:t>
            </a:r>
            <a:r>
              <a:rPr lang="en-ID" sz="2000" dirty="0" err="1"/>
              <a:t>selalu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mode </a:t>
            </a:r>
            <a:r>
              <a:rPr lang="en-ID" sz="2000" i="1" dirty="0"/>
              <a:t>receive</a:t>
            </a:r>
            <a:r>
              <a:rPr lang="en-ID" sz="2000" dirty="0"/>
              <a:t>  dan Sensor node </a:t>
            </a:r>
            <a:r>
              <a:rPr lang="en-ID" sz="2000" dirty="0" err="1"/>
              <a:t>selalu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mode transmit</a:t>
            </a:r>
            <a:endParaRPr lang="en-ID" sz="2000" i="1" dirty="0"/>
          </a:p>
        </p:txBody>
      </p:sp>
      <p:sp>
        <p:nvSpPr>
          <p:cNvPr id="9" name="Google Shape;747;p83">
            <a:extLst>
              <a:ext uri="{FF2B5EF4-FFF2-40B4-BE49-F238E27FC236}">
                <a16:creationId xmlns:a16="http://schemas.microsoft.com/office/drawing/2014/main" id="{A7F52C39-756E-6455-8169-8388B48B6AA0}"/>
              </a:ext>
            </a:extLst>
          </p:cNvPr>
          <p:cNvSpPr txBox="1">
            <a:spLocks/>
          </p:cNvSpPr>
          <p:nvPr/>
        </p:nvSpPr>
        <p:spPr>
          <a:xfrm>
            <a:off x="5356103" y="3446775"/>
            <a:ext cx="3580820" cy="856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US" sz="2000" i="1" dirty="0"/>
              <a:t>G</a:t>
            </a:r>
            <a:r>
              <a:rPr lang="en-ID" sz="2000" i="1" dirty="0" err="1"/>
              <a:t>ateway</a:t>
            </a:r>
            <a:r>
              <a:rPr lang="en-ID" sz="2000" i="1" dirty="0"/>
              <a:t> dan node </a:t>
            </a:r>
            <a:r>
              <a:rPr lang="en-ID" sz="2000" dirty="0" err="1"/>
              <a:t>secara</a:t>
            </a:r>
            <a:r>
              <a:rPr lang="en-ID" sz="2000" dirty="0"/>
              <a:t> </a:t>
            </a:r>
            <a:r>
              <a:rPr lang="en-ID" sz="2000" dirty="0" err="1"/>
              <a:t>bergantian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mode </a:t>
            </a:r>
            <a:r>
              <a:rPr lang="en-ID" sz="2000" i="1" dirty="0"/>
              <a:t>transmit</a:t>
            </a:r>
            <a:r>
              <a:rPr lang="en-ID" sz="2000" dirty="0"/>
              <a:t> dan mode </a:t>
            </a:r>
            <a:r>
              <a:rPr lang="en-ID" sz="2000" i="1" dirty="0"/>
              <a:t>receive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8B521D-C959-AE7D-D413-637A0FDCF2B2}"/>
              </a:ext>
            </a:extLst>
          </p:cNvPr>
          <p:cNvSpPr/>
          <p:nvPr/>
        </p:nvSpPr>
        <p:spPr>
          <a:xfrm rot="20046725">
            <a:off x="6048344" y="2413600"/>
            <a:ext cx="509549" cy="787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D55FE40-CD20-ABD1-615B-0CAB7492C019}"/>
              </a:ext>
            </a:extLst>
          </p:cNvPr>
          <p:cNvSpPr/>
          <p:nvPr/>
        </p:nvSpPr>
        <p:spPr>
          <a:xfrm rot="1795393">
            <a:off x="2511262" y="2426315"/>
            <a:ext cx="509549" cy="787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46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F674C4-F76C-A298-165F-BE8EB1B97D1F}"/>
              </a:ext>
            </a:extLst>
          </p:cNvPr>
          <p:cNvGrpSpPr/>
          <p:nvPr/>
        </p:nvGrpSpPr>
        <p:grpSpPr>
          <a:xfrm>
            <a:off x="476976" y="2221269"/>
            <a:ext cx="2782755" cy="700961"/>
            <a:chOff x="65147" y="3138123"/>
            <a:chExt cx="3864681" cy="14010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3562C-54B0-609A-DE3B-9234E873A1FD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Google Shape;747;p83">
              <a:extLst>
                <a:ext uri="{FF2B5EF4-FFF2-40B4-BE49-F238E27FC236}">
                  <a16:creationId xmlns:a16="http://schemas.microsoft.com/office/drawing/2014/main" id="{3868B83C-FE9F-084F-EBC3-D2BA833E4A39}"/>
                </a:ext>
              </a:extLst>
            </p:cNvPr>
            <p:cNvSpPr txBox="1">
              <a:spLocks/>
            </p:cNvSpPr>
            <p:nvPr/>
          </p:nvSpPr>
          <p:spPr>
            <a:xfrm>
              <a:off x="653000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dirty="0"/>
                <a:t>Gateway </a:t>
              </a:r>
              <a:r>
                <a:rPr lang="en-ID" sz="1200" dirty="0" err="1"/>
                <a:t>selalu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receive</a:t>
              </a:r>
              <a:r>
                <a:rPr lang="en-ID" sz="1200" dirty="0"/>
                <a:t> </a:t>
              </a:r>
              <a:endParaRPr lang="en-ID" sz="1200" i="1" dirty="0"/>
            </a:p>
          </p:txBody>
        </p:sp>
      </p:grpSp>
      <p:sp>
        <p:nvSpPr>
          <p:cNvPr id="13" name="Google Shape;747;p83">
            <a:extLst>
              <a:ext uri="{FF2B5EF4-FFF2-40B4-BE49-F238E27FC236}">
                <a16:creationId xmlns:a16="http://schemas.microsoft.com/office/drawing/2014/main" id="{96B5072F-43C9-C6D5-8571-274551251E9E}"/>
              </a:ext>
            </a:extLst>
          </p:cNvPr>
          <p:cNvSpPr txBox="1">
            <a:spLocks/>
          </p:cNvSpPr>
          <p:nvPr/>
        </p:nvSpPr>
        <p:spPr>
          <a:xfrm>
            <a:off x="3174625" y="499700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Diagram </a:t>
            </a:r>
            <a:r>
              <a:rPr lang="en-ID" sz="1200" dirty="0" err="1"/>
              <a:t>Alir</a:t>
            </a:r>
            <a:r>
              <a:rPr lang="en-ID" sz="1200" dirty="0"/>
              <a:t> </a:t>
            </a:r>
            <a:r>
              <a:rPr lang="en-ID" sz="1200" i="1" dirty="0"/>
              <a:t>Gateway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9BA399-1600-C694-BC04-766F6822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99639"/>
            <a:ext cx="1882266" cy="3944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59CEC8-6BC9-8FBC-185A-13CF8FD9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003" y="729970"/>
            <a:ext cx="1882267" cy="35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F674C4-F76C-A298-165F-BE8EB1B97D1F}"/>
              </a:ext>
            </a:extLst>
          </p:cNvPr>
          <p:cNvGrpSpPr/>
          <p:nvPr/>
        </p:nvGrpSpPr>
        <p:grpSpPr>
          <a:xfrm>
            <a:off x="162869" y="729970"/>
            <a:ext cx="2782755" cy="700961"/>
            <a:chOff x="65147" y="3138123"/>
            <a:chExt cx="3864681" cy="14010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3562C-54B0-609A-DE3B-9234E873A1FD}"/>
                </a:ext>
              </a:extLst>
            </p:cNvPr>
            <p:cNvSpPr/>
            <p:nvPr/>
          </p:nvSpPr>
          <p:spPr>
            <a:xfrm>
              <a:off x="65147" y="3138123"/>
              <a:ext cx="3864681" cy="14010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Google Shape;747;p83">
              <a:extLst>
                <a:ext uri="{FF2B5EF4-FFF2-40B4-BE49-F238E27FC236}">
                  <a16:creationId xmlns:a16="http://schemas.microsoft.com/office/drawing/2014/main" id="{3868B83C-FE9F-084F-EBC3-D2BA833E4A39}"/>
                </a:ext>
              </a:extLst>
            </p:cNvPr>
            <p:cNvSpPr txBox="1">
              <a:spLocks/>
            </p:cNvSpPr>
            <p:nvPr/>
          </p:nvSpPr>
          <p:spPr>
            <a:xfrm>
              <a:off x="653000" y="3378393"/>
              <a:ext cx="2511001" cy="920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Rozha One"/>
                <a:buNone/>
                <a:defRPr sz="3600" b="0" i="0" u="none" strike="noStrike" cap="none">
                  <a:solidFill>
                    <a:schemeClr val="dk1"/>
                  </a:solidFill>
                  <a:latin typeface="Rozha One"/>
                  <a:ea typeface="Rozha One"/>
                  <a:cs typeface="Rozha One"/>
                  <a:sym typeface="Rozha On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Barlow Condensed Light"/>
                <a:buNone/>
                <a:defRPr sz="3600" b="0" i="0" u="none" strike="noStrike" cap="none">
                  <a:solidFill>
                    <a:schemeClr val="hlink"/>
                  </a:solidFill>
                  <a:latin typeface="Barlow Condensed Light"/>
                  <a:ea typeface="Barlow Condensed Light"/>
                  <a:cs typeface="Barlow Condensed Light"/>
                  <a:sym typeface="Barlow Condensed Light"/>
                </a:defRPr>
              </a:lvl9pPr>
            </a:lstStyle>
            <a:p>
              <a:r>
                <a:rPr lang="en-ID" sz="1200" dirty="0"/>
                <a:t>Gateway </a:t>
              </a:r>
              <a:r>
                <a:rPr lang="en-ID" sz="1200" dirty="0" err="1"/>
                <a:t>selalu</a:t>
              </a:r>
              <a:r>
                <a:rPr lang="en-ID" sz="1200" dirty="0"/>
                <a:t> </a:t>
              </a:r>
              <a:r>
                <a:rPr lang="en-ID" sz="1200" dirty="0" err="1"/>
                <a:t>dalam</a:t>
              </a:r>
              <a:r>
                <a:rPr lang="en-ID" sz="1200" dirty="0"/>
                <a:t> mode </a:t>
              </a:r>
              <a:r>
                <a:rPr lang="en-ID" sz="1200" i="1" dirty="0"/>
                <a:t>receive</a:t>
              </a:r>
              <a:r>
                <a:rPr lang="en-ID" sz="1200" dirty="0"/>
                <a:t> </a:t>
              </a:r>
              <a:endParaRPr lang="en-ID" sz="1200" i="1" dirty="0"/>
            </a:p>
          </p:txBody>
        </p:sp>
      </p:grpSp>
      <p:sp>
        <p:nvSpPr>
          <p:cNvPr id="10" name="Google Shape;747;p83">
            <a:extLst>
              <a:ext uri="{FF2B5EF4-FFF2-40B4-BE49-F238E27FC236}">
                <a16:creationId xmlns:a16="http://schemas.microsoft.com/office/drawing/2014/main" id="{F4C92E15-EF82-77C4-FFD7-BFD055D005C5}"/>
              </a:ext>
            </a:extLst>
          </p:cNvPr>
          <p:cNvSpPr txBox="1">
            <a:spLocks/>
          </p:cNvSpPr>
          <p:nvPr/>
        </p:nvSpPr>
        <p:spPr>
          <a:xfrm>
            <a:off x="650225" y="1372528"/>
            <a:ext cx="1808041" cy="46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Rozha One"/>
              <a:buNone/>
              <a:defRPr sz="3600" b="0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Barlow Condensed Light"/>
              <a:buNone/>
              <a:defRPr sz="3600" b="0" i="0" u="none" strike="noStrike" cap="none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>
            <a:r>
              <a:rPr lang="en-ID" sz="1200" dirty="0"/>
              <a:t>Listing Program </a:t>
            </a:r>
            <a:r>
              <a:rPr lang="en-ID" sz="1200" i="1" dirty="0"/>
              <a:t>Gateway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CDA17-90F1-5F81-B91E-3B940F12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1" y="1833068"/>
            <a:ext cx="5498034" cy="277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5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F1CAB3-84C0-CD90-ABB0-49B77F1B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152"/>
            <a:ext cx="7280299" cy="1979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4E8D4-CDE5-79F6-732F-E221F324D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5200214" cy="20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268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Marketing Plan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294</Words>
  <Application>Microsoft Office PowerPoint</Application>
  <PresentationFormat>On-screen Show (16:9)</PresentationFormat>
  <Paragraphs>92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Rozha One</vt:lpstr>
      <vt:lpstr>Barlow</vt:lpstr>
      <vt:lpstr>Fira Sans Extra Condensed Medium</vt:lpstr>
      <vt:lpstr>Times New Roman</vt:lpstr>
      <vt:lpstr>Roboto</vt:lpstr>
      <vt:lpstr>Manjari</vt:lpstr>
      <vt:lpstr>Arial</vt:lpstr>
      <vt:lpstr>Barlow Condensed Light</vt:lpstr>
      <vt:lpstr>2021 Marketing Plan by Slidesgo</vt:lpstr>
      <vt:lpstr>Dasar Pengoperasian Jaringan Sensor Nirkabel</vt:lpstr>
      <vt:lpstr>OUTLINE</vt:lpstr>
      <vt:lpstr>Bagian – bagian pada Sensor Node (SN)</vt:lpstr>
      <vt:lpstr>PowerPoint Presentation</vt:lpstr>
      <vt:lpstr>Koneksi Sensor Node dengan Gateway</vt:lpstr>
      <vt:lpstr>Koneksi Sensor Node dengan Gateway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Pembagian Kelompok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Pendeteksian Efektivitas Sebaran Sensor Node Dengan Algoritma Harmony Search Yang Dilengkapi Global Positioning System</dc:title>
  <dc:creator>Ravi Adia P</dc:creator>
  <cp:lastModifiedBy>Devandri Suherman</cp:lastModifiedBy>
  <cp:revision>18</cp:revision>
  <dcterms:modified xsi:type="dcterms:W3CDTF">2022-08-30T23:33:06Z</dcterms:modified>
</cp:coreProperties>
</file>