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24" r:id="rId2"/>
    <p:sldId id="423" r:id="rId3"/>
    <p:sldId id="394" r:id="rId4"/>
    <p:sldId id="396" r:id="rId5"/>
    <p:sldId id="427" r:id="rId6"/>
    <p:sldId id="428" r:id="rId7"/>
    <p:sldId id="429" r:id="rId8"/>
    <p:sldId id="430" r:id="rId9"/>
    <p:sldId id="431" r:id="rId10"/>
    <p:sldId id="432" r:id="rId11"/>
    <p:sldId id="433" r:id="rId12"/>
    <p:sldId id="434" r:id="rId13"/>
    <p:sldId id="435" r:id="rId14"/>
    <p:sldId id="436" r:id="rId15"/>
    <p:sldId id="426"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BC4"/>
    <a:srgbClr val="0D8BC3"/>
    <a:srgbClr val="2ED9FA"/>
    <a:srgbClr val="0BDEE3"/>
    <a:srgbClr val="07D3D3"/>
    <a:srgbClr val="07DDF3"/>
    <a:srgbClr val="57ACF3"/>
    <a:srgbClr val="3399FF"/>
    <a:srgbClr val="33CCFF"/>
    <a:srgbClr val="EFF5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autoAdjust="0"/>
  </p:normalViewPr>
  <p:slideViewPr>
    <p:cSldViewPr snapToGrid="0">
      <p:cViewPr>
        <p:scale>
          <a:sx n="62" d="100"/>
          <a:sy n="62" d="100"/>
        </p:scale>
        <p:origin x="-900" y="-28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F08BD66-0090-4264-A614-918E999BC416}" type="datetimeFigureOut">
              <a:rPr lang="en-US"/>
              <a:pPr>
                <a:defRPr/>
              </a:pPr>
              <a:t>12/20/2024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FF5D7673-01F9-4197-813B-D3D5701B070F}" type="slidenum">
              <a:rPr lang="en-US"/>
              <a:pPr>
                <a:defRPr/>
              </a:pPr>
              <a:t>‹#›</a:t>
            </a:fld>
            <a:endParaRPr lang="en-US"/>
          </a:p>
        </p:txBody>
      </p:sp>
    </p:spTree>
    <p:extLst>
      <p:ext uri="{BB962C8B-B14F-4D97-AF65-F5344CB8AC3E}">
        <p14:creationId xmlns:p14="http://schemas.microsoft.com/office/powerpoint/2010/main" val="1052803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2" descr="Image result for chandigarh university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487150" y="115888"/>
            <a:ext cx="60642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30876" y="115888"/>
            <a:ext cx="8501448" cy="987982"/>
          </a:xfrm>
        </p:spPr>
        <p:txBody>
          <a:bodyPr/>
          <a:lstStyle>
            <a:lvl1pPr algn="ctr">
              <a:defRPr sz="32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248169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97974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896EE8D9-7006-4346-8D4A-A38CD6C08B62}" type="datetime1">
              <a:rPr lang="en-US"/>
              <a:pPr>
                <a:defRPr/>
              </a:pPr>
              <a:t>12/20/2024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0B419EA-2E48-41C1-8B52-8AB71FBA6423}" type="slidenum">
              <a:rPr lang="en-US"/>
              <a:pPr>
                <a:defRPr/>
              </a:pPr>
              <a:t>‹#›</a:t>
            </a:fld>
            <a:endParaRPr lang="en-US"/>
          </a:p>
        </p:txBody>
      </p:sp>
    </p:spTree>
    <p:extLst>
      <p:ext uri="{BB962C8B-B14F-4D97-AF65-F5344CB8AC3E}">
        <p14:creationId xmlns:p14="http://schemas.microsoft.com/office/powerpoint/2010/main" val="353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221B0E2A-EC88-428D-B8C7-00F8A566E65D}" type="datetime1">
              <a:rPr lang="en-US"/>
              <a:pPr>
                <a:defRPr/>
              </a:pPr>
              <a:t>12/20/2024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3E9D30-6671-4A98-B002-C510EBC495A1}" type="slidenum">
              <a:rPr lang="en-US"/>
              <a:pPr>
                <a:defRPr/>
              </a:pPr>
              <a:t>‹#›</a:t>
            </a:fld>
            <a:endParaRPr lang="en-US"/>
          </a:p>
        </p:txBody>
      </p:sp>
    </p:spTree>
    <p:extLst>
      <p:ext uri="{BB962C8B-B14F-4D97-AF65-F5344CB8AC3E}">
        <p14:creationId xmlns:p14="http://schemas.microsoft.com/office/powerpoint/2010/main" val="31102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0" y="0"/>
            <a:ext cx="0" cy="0"/>
          </a:xfrm>
          <a:prstGeom prst="rect">
            <a:avLst/>
          </a:prstGeom>
        </p:spPr>
        <p:txBody>
          <a:bodyPr/>
          <a:lstStyle>
            <a:lvl1pPr eaLnBrk="1" fontAlgn="auto" hangingPunct="1">
              <a:spcBef>
                <a:spcPts val="0"/>
              </a:spcBef>
              <a:spcAft>
                <a:spcPts val="0"/>
              </a:spcAft>
              <a:defRPr>
                <a:solidFill>
                  <a:prstClr val="black">
                    <a:tint val="75000"/>
                  </a:prstClr>
                </a:solidFill>
                <a:latin typeface="+mn-lt"/>
              </a:defRPr>
            </a:lvl1pPr>
          </a:lstStyle>
          <a:p>
            <a:pPr>
              <a:defRPr/>
            </a:pPr>
            <a:fld id="{9D6C6E25-A4D4-490C-8F50-A7A4F048CE64}" type="datetime1">
              <a:rPr lang="en-US"/>
              <a:pPr>
                <a:defRPr/>
              </a:pPr>
              <a:t>12/20/2024</a:t>
            </a:fld>
            <a:endParaRPr lang="en-US"/>
          </a:p>
        </p:txBody>
      </p:sp>
      <p:sp>
        <p:nvSpPr>
          <p:cNvPr id="3" name="Footer Placeholder 4"/>
          <p:cNvSpPr>
            <a:spLocks noGrp="1"/>
          </p:cNvSpPr>
          <p:nvPr>
            <p:ph type="ftr" sz="quarter" idx="11"/>
          </p:nvPr>
        </p:nvSpPr>
        <p:spPr>
          <a:xfrm>
            <a:off x="0" y="0"/>
            <a:ext cx="0" cy="0"/>
          </a:xfrm>
          <a:prstGeom prst="rect">
            <a:avLst/>
          </a:prstGeom>
        </p:spPr>
        <p:txBody>
          <a:bodyPr/>
          <a:lstStyle>
            <a:lvl1pPr eaLnBrk="1" fontAlgn="auto" hangingPunct="1">
              <a:spcBef>
                <a:spcPts val="0"/>
              </a:spcBef>
              <a:spcAft>
                <a:spcPts val="0"/>
              </a:spcAft>
              <a:defRPr>
                <a:solidFill>
                  <a:prstClr val="black">
                    <a:tint val="75000"/>
                  </a:prstClr>
                </a:solidFill>
                <a:latin typeface="+mn-lt"/>
              </a:defRPr>
            </a:lvl1pPr>
          </a:lstStyle>
          <a:p>
            <a:pPr>
              <a:defRPr/>
            </a:pPr>
            <a:endParaRPr lang="en-US"/>
          </a:p>
        </p:txBody>
      </p:sp>
      <p:sp>
        <p:nvSpPr>
          <p:cNvPr id="4" name="Slide Number Placeholder 5"/>
          <p:cNvSpPr>
            <a:spLocks noGrp="1"/>
          </p:cNvSpPr>
          <p:nvPr>
            <p:ph type="sldNum" sz="quarter" idx="12"/>
          </p:nvPr>
        </p:nvSpPr>
        <p:spPr/>
        <p:txBody>
          <a:bodyPr/>
          <a:lstStyle>
            <a:lvl1pPr>
              <a:defRPr>
                <a:solidFill>
                  <a:prstClr val="black">
                    <a:tint val="75000"/>
                  </a:prstClr>
                </a:solidFill>
              </a:defRPr>
            </a:lvl1pPr>
          </a:lstStyle>
          <a:p>
            <a:pPr>
              <a:defRPr/>
            </a:pPr>
            <a:fld id="{BEC0BCEC-4877-466A-8FCC-8DE3B6353D8C}" type="slidenum">
              <a:rPr lang="en-US"/>
              <a:pPr>
                <a:defRPr/>
              </a:pPr>
              <a:t>‹#›</a:t>
            </a:fld>
            <a:endParaRPr lang="en-US"/>
          </a:p>
        </p:txBody>
      </p:sp>
    </p:spTree>
    <p:extLst>
      <p:ext uri="{BB962C8B-B14F-4D97-AF65-F5344CB8AC3E}">
        <p14:creationId xmlns:p14="http://schemas.microsoft.com/office/powerpoint/2010/main" val="384521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12/20/2024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smtClean="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13166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EF33C029-18C0-4A4C-9437-EA7537AC13C4}" type="datetime1">
              <a:rPr lang="en-US"/>
              <a:pPr>
                <a:defRPr/>
              </a:pPr>
              <a:t>12/20/2024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B8BE4B-7506-4E30-B2A2-DA8EEEBD4BC2}" type="slidenum">
              <a:rPr lang="en-US"/>
              <a:pPr>
                <a:defRPr/>
              </a:pPr>
              <a:t>‹#›</a:t>
            </a:fld>
            <a:endParaRPr lang="en-US"/>
          </a:p>
        </p:txBody>
      </p:sp>
    </p:spTree>
    <p:extLst>
      <p:ext uri="{BB962C8B-B14F-4D97-AF65-F5344CB8AC3E}">
        <p14:creationId xmlns:p14="http://schemas.microsoft.com/office/powerpoint/2010/main" val="359342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7D2C8CC2-8F3B-4DA6-94AB-DB4EDE2EECFE}" type="datetime1">
              <a:rPr lang="en-US"/>
              <a:pPr>
                <a:defRPr/>
              </a:pPr>
              <a:t>12/20/2024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355890C-95A5-4C66-AF69-0E2F51413115}" type="slidenum">
              <a:rPr lang="en-US"/>
              <a:pPr>
                <a:defRPr/>
              </a:pPr>
              <a:t>‹#›</a:t>
            </a:fld>
            <a:endParaRPr lang="en-US"/>
          </a:p>
        </p:txBody>
      </p:sp>
    </p:spTree>
    <p:extLst>
      <p:ext uri="{BB962C8B-B14F-4D97-AF65-F5344CB8AC3E}">
        <p14:creationId xmlns:p14="http://schemas.microsoft.com/office/powerpoint/2010/main" val="3323552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F7226B54-0BE0-4C68-8EE9-0492C95236F7}" type="datetime1">
              <a:rPr lang="en-US"/>
              <a:pPr>
                <a:defRPr/>
              </a:pPr>
              <a:t>12/20/2024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25E09A63-014E-40C1-8AE1-2C05C50868D9}" type="slidenum">
              <a:rPr lang="en-US"/>
              <a:pPr>
                <a:defRPr/>
              </a:pPr>
              <a:t>‹#›</a:t>
            </a:fld>
            <a:endParaRPr lang="en-US"/>
          </a:p>
        </p:txBody>
      </p:sp>
    </p:spTree>
    <p:extLst>
      <p:ext uri="{BB962C8B-B14F-4D97-AF65-F5344CB8AC3E}">
        <p14:creationId xmlns:p14="http://schemas.microsoft.com/office/powerpoint/2010/main" val="3064146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0E03331D-ADFF-44F0-B211-32797E6D56EB}" type="datetime1">
              <a:rPr lang="en-US"/>
              <a:pPr>
                <a:defRPr/>
              </a:pPr>
              <a:t>12/20/2024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D4C8B8AC-37F6-49D1-840B-A73DD7487E95}" type="slidenum">
              <a:rPr lang="en-US"/>
              <a:pPr>
                <a:defRPr/>
              </a:pPr>
              <a:t>‹#›</a:t>
            </a:fld>
            <a:endParaRPr lang="en-US"/>
          </a:p>
        </p:txBody>
      </p:sp>
    </p:spTree>
    <p:extLst>
      <p:ext uri="{BB962C8B-B14F-4D97-AF65-F5344CB8AC3E}">
        <p14:creationId xmlns:p14="http://schemas.microsoft.com/office/powerpoint/2010/main" val="107031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36D89029-9CF2-43DF-B564-FE81104EA665}" type="datetime1">
              <a:rPr lang="en-US"/>
              <a:pPr>
                <a:defRPr/>
              </a:pPr>
              <a:t>12/20/2024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36C8E44C-20D7-45D0-9294-0943E4C8711D}" type="slidenum">
              <a:rPr lang="en-US"/>
              <a:pPr>
                <a:defRPr/>
              </a:pPr>
              <a:t>‹#›</a:t>
            </a:fld>
            <a:endParaRPr lang="en-US"/>
          </a:p>
        </p:txBody>
      </p:sp>
    </p:spTree>
    <p:extLst>
      <p:ext uri="{BB962C8B-B14F-4D97-AF65-F5344CB8AC3E}">
        <p14:creationId xmlns:p14="http://schemas.microsoft.com/office/powerpoint/2010/main" val="56971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7DB8B18B-16A1-4AC6-A336-E54ED634E5FD}" type="datetime1">
              <a:rPr lang="en-US"/>
              <a:pPr>
                <a:defRPr/>
              </a:pPr>
              <a:t>12/20/2024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84D5B4D-161F-447E-822C-287C913B5ED0}" type="slidenum">
              <a:rPr lang="en-US"/>
              <a:pPr>
                <a:defRPr/>
              </a:pPr>
              <a:t>‹#›</a:t>
            </a:fld>
            <a:endParaRPr lang="en-US"/>
          </a:p>
        </p:txBody>
      </p:sp>
    </p:spTree>
    <p:extLst>
      <p:ext uri="{BB962C8B-B14F-4D97-AF65-F5344CB8AC3E}">
        <p14:creationId xmlns:p14="http://schemas.microsoft.com/office/powerpoint/2010/main" val="1362154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FE4D781D-82AB-437E-8E5D-FBDD222CF63E}" type="datetime1">
              <a:rPr lang="en-US"/>
              <a:pPr>
                <a:defRPr/>
              </a:pPr>
              <a:t>12/20/2024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5213A965-8E4D-4D59-922A-894ECEF074D2}" type="slidenum">
              <a:rPr lang="en-US"/>
              <a:pPr>
                <a:defRPr/>
              </a:pPr>
              <a:t>‹#›</a:t>
            </a:fld>
            <a:endParaRPr lang="en-US"/>
          </a:p>
        </p:txBody>
      </p:sp>
    </p:spTree>
    <p:extLst>
      <p:ext uri="{BB962C8B-B14F-4D97-AF65-F5344CB8AC3E}">
        <p14:creationId xmlns:p14="http://schemas.microsoft.com/office/powerpoint/2010/main" val="57593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923925" y="134938"/>
            <a:ext cx="83915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679450" y="131127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b="1">
                <a:solidFill>
                  <a:srgbClr val="002060"/>
                </a:solidFill>
                <a:latin typeface="Times New Roman" panose="02020603050405020304" pitchFamily="18" charset="0"/>
                <a:cs typeface="Times New Roman" panose="02020603050405020304" pitchFamily="18" charset="0"/>
              </a:defRPr>
            </a:lvl1pPr>
          </a:lstStyle>
          <a:p>
            <a:pPr>
              <a:defRPr/>
            </a:pPr>
            <a:fld id="{4217D2EB-7CAE-4DD9-9E8B-49A7BAE930E7}" type="slidenum">
              <a:rPr lang="en-US"/>
              <a:pPr>
                <a:defRPr/>
              </a:pPr>
              <a:t>‹#›</a:t>
            </a:fld>
            <a:endParaRPr lang="en-US" dirty="0"/>
          </a:p>
        </p:txBody>
      </p:sp>
      <p:pic>
        <p:nvPicPr>
          <p:cNvPr id="1030" name="Picture 2" descr="Image result for chandigarh university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1125" y="104775"/>
            <a:ext cx="60642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ight Triangle 14">
            <a:extLst>
              <a:ext uri="{FF2B5EF4-FFF2-40B4-BE49-F238E27FC236}">
                <a16:creationId xmlns="" xmlns:a16="http://schemas.microsoft.com/office/drawing/2014/main" id="{0983CA01-DED8-4A8A-82CA-5B1BE1DADB0C}"/>
              </a:ext>
            </a:extLst>
          </p:cNvPr>
          <p:cNvSpPr/>
          <p:nvPr/>
        </p:nvSpPr>
        <p:spPr>
          <a:xfrm flipH="1">
            <a:off x="-2646363" y="293688"/>
            <a:ext cx="5146676" cy="5853112"/>
          </a:xfrm>
          <a:prstGeom prst="rtTriangle">
            <a:avLst/>
          </a:prstGeom>
          <a:solidFill>
            <a:schemeClr val="bg1">
              <a:lumMod val="85000"/>
              <a:alpha val="26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a:solidFill>
                <a:srgbClr val="FFFFFF"/>
              </a:solidFill>
              <a:latin typeface="Calibri" panose="020F0502020204030204"/>
            </a:endParaRPr>
          </a:p>
        </p:txBody>
      </p:sp>
      <p:grpSp>
        <p:nvGrpSpPr>
          <p:cNvPr id="1032" name="Group 8"/>
          <p:cNvGrpSpPr>
            <a:grpSpLocks/>
          </p:cNvGrpSpPr>
          <p:nvPr/>
        </p:nvGrpSpPr>
        <p:grpSpPr bwMode="auto">
          <a:xfrm>
            <a:off x="11668125" y="5108575"/>
            <a:ext cx="409575" cy="1612900"/>
            <a:chOff x="83821" y="0"/>
            <a:chExt cx="219636" cy="903079"/>
          </a:xfrm>
        </p:grpSpPr>
        <p:sp>
          <p:nvSpPr>
            <p:cNvPr id="10" name="Rectangle 9"/>
            <p:cNvSpPr/>
            <p:nvPr/>
          </p:nvSpPr>
          <p:spPr>
            <a:xfrm>
              <a:off x="83821" y="0"/>
              <a:ext cx="219636" cy="2106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p:nvSpPr>
          <p:spPr>
            <a:xfrm>
              <a:off x="84673" y="408874"/>
              <a:ext cx="218784" cy="4942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83821" y="210659"/>
              <a:ext cx="217933" cy="221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aphicFrame>
          <p:nvGraphicFramePr>
            <p:cNvPr id="1040" name="Object 1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1124" name="CorelDRAW" r:id="rId16" imgW="2169000" imgH="2169360" progId="">
                    <p:embed/>
                  </p:oleObj>
                </mc:Choice>
                <mc:Fallback>
                  <p:oleObj name="CorelDRAW" r:id="rId16" imgW="2169000" imgH="2169360" progId="">
                    <p:embed/>
                    <p:pic>
                      <p:nvPicPr>
                        <p:cNvPr id="0" name="Picture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33" name="Group 16"/>
          <p:cNvGrpSpPr>
            <a:grpSpLocks/>
          </p:cNvGrpSpPr>
          <p:nvPr/>
        </p:nvGrpSpPr>
        <p:grpSpPr bwMode="auto">
          <a:xfrm rot="10800000">
            <a:off x="0" y="6251575"/>
            <a:ext cx="731838" cy="606425"/>
            <a:chOff x="5401469" y="1588"/>
            <a:chExt cx="1389063" cy="540239"/>
          </a:xfrm>
        </p:grpSpPr>
        <p:sp>
          <p:nvSpPr>
            <p:cNvPr id="1035" name="Freeform 5"/>
            <p:cNvSpPr>
              <a:spLocks/>
            </p:cNvSpPr>
            <p:nvPr/>
          </p:nvSpPr>
          <p:spPr bwMode="auto">
            <a:xfrm>
              <a:off x="5401469" y="1588"/>
              <a:ext cx="1205279" cy="540239"/>
            </a:xfrm>
            <a:custGeom>
              <a:avLst/>
              <a:gdLst>
                <a:gd name="T0" fmla="*/ 0 w 1410"/>
                <a:gd name="T1" fmla="*/ 0 h 632"/>
                <a:gd name="T2" fmla="*/ 2147483646 w 1410"/>
                <a:gd name="T3" fmla="*/ 2147483646 h 632"/>
                <a:gd name="T4" fmla="*/ 2147483646 w 1410"/>
                <a:gd name="T5" fmla="*/ 2147483646 h 632"/>
                <a:gd name="T6" fmla="*/ 2147483646 w 1410"/>
                <a:gd name="T7" fmla="*/ 0 h 632"/>
                <a:gd name="T8" fmla="*/ 0 w 1410"/>
                <a:gd name="T9" fmla="*/ 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0" h="632">
                  <a:moveTo>
                    <a:pt x="0" y="0"/>
                  </a:moveTo>
                  <a:lnTo>
                    <a:pt x="630" y="632"/>
                  </a:lnTo>
                  <a:lnTo>
                    <a:pt x="1410" y="632"/>
                  </a:lnTo>
                  <a:lnTo>
                    <a:pt x="780" y="0"/>
                  </a:lnTo>
                  <a:lnTo>
                    <a:pt x="0" y="0"/>
                  </a:lnTo>
                  <a:close/>
                </a:path>
              </a:pathLst>
            </a:custGeom>
            <a:gradFill rotWithShape="1">
              <a:gsLst>
                <a:gs pos="0">
                  <a:srgbClr val="0C344C"/>
                </a:gs>
                <a:gs pos="100000">
                  <a:srgbClr val="D80F79"/>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6" name="Freeform 6"/>
            <p:cNvSpPr>
              <a:spLocks/>
            </p:cNvSpPr>
            <p:nvPr/>
          </p:nvSpPr>
          <p:spPr bwMode="auto">
            <a:xfrm>
              <a:off x="6252003" y="1588"/>
              <a:ext cx="538529" cy="426549"/>
            </a:xfrm>
            <a:custGeom>
              <a:avLst/>
              <a:gdLst>
                <a:gd name="T0" fmla="*/ 0 w 630"/>
                <a:gd name="T1" fmla="*/ 0 h 499"/>
                <a:gd name="T2" fmla="*/ 2147483646 w 630"/>
                <a:gd name="T3" fmla="*/ 2147483646 h 499"/>
                <a:gd name="T4" fmla="*/ 2147483646 w 630"/>
                <a:gd name="T5" fmla="*/ 2147483646 h 499"/>
                <a:gd name="T6" fmla="*/ 2147483646 w 630"/>
                <a:gd name="T7" fmla="*/ 0 h 499"/>
                <a:gd name="T8" fmla="*/ 0 w 630"/>
                <a:gd name="T9" fmla="*/ 0 h 4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0" h="499">
                  <a:moveTo>
                    <a:pt x="0" y="0"/>
                  </a:moveTo>
                  <a:lnTo>
                    <a:pt x="498" y="499"/>
                  </a:lnTo>
                  <a:lnTo>
                    <a:pt x="630" y="499"/>
                  </a:lnTo>
                  <a:lnTo>
                    <a:pt x="132" y="0"/>
                  </a:lnTo>
                  <a:lnTo>
                    <a:pt x="0" y="0"/>
                  </a:lnTo>
                  <a:close/>
                </a:path>
              </a:pathLst>
            </a:cu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Tree>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 id="2147484091" r:id="rId12"/>
  </p:sldLayoutIdLst>
  <p:timing>
    <p:tnLst>
      <p:par>
        <p:cTn id="1" dur="indefinite" restart="never" nodeType="tmRoot"/>
      </p:par>
    </p:tnLst>
  </p:timing>
  <p:hf hdr="0" ftr="0" dt="0"/>
  <p:txStyles>
    <p:title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9pPr>
          </a:lstStyle>
          <a:p>
            <a:pPr algn="r" eaLnBrk="1" hangingPunct="1">
              <a:lnSpc>
                <a:spcPct val="100000"/>
              </a:lnSpc>
              <a:spcBef>
                <a:spcPct val="0"/>
              </a:spcBef>
              <a:buFontTx/>
              <a:buNone/>
            </a:pPr>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7538" y="5940425"/>
            <a:ext cx="1290637"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dirty="0">
              <a:solidFill>
                <a:srgbClr val="FFFFFF"/>
              </a:solidFill>
              <a:latin typeface="+mn-lt"/>
            </a:endParaRPr>
          </a:p>
        </p:txBody>
      </p:sp>
      <p:sp>
        <p:nvSpPr>
          <p:cNvPr id="47" name="Parallelogram 46"/>
          <p:cNvSpPr/>
          <p:nvPr/>
        </p:nvSpPr>
        <p:spPr>
          <a:xfrm flipH="1" flipV="1">
            <a:off x="188446" y="0"/>
            <a:ext cx="3376613" cy="4232275"/>
          </a:xfrm>
          <a:custGeom>
            <a:avLst/>
            <a:gdLst>
              <a:gd name="connsiteX0" fmla="*/ 0 w 3233057"/>
              <a:gd name="connsiteY0" fmla="*/ 1769485 h 1769485"/>
              <a:gd name="connsiteX1" fmla="*/ 1332599 w 3233057"/>
              <a:gd name="connsiteY1" fmla="*/ 0 h 1769485"/>
              <a:gd name="connsiteX2" fmla="*/ 3233057 w 3233057"/>
              <a:gd name="connsiteY2" fmla="*/ 0 h 1769485"/>
              <a:gd name="connsiteX3" fmla="*/ 1900458 w 3233057"/>
              <a:gd name="connsiteY3" fmla="*/ 1769485 h 1769485"/>
              <a:gd name="connsiteX4" fmla="*/ 0 w 3233057"/>
              <a:gd name="connsiteY4" fmla="*/ 1769485 h 1769485"/>
              <a:gd name="connsiteX0" fmla="*/ 0 w 3233057"/>
              <a:gd name="connsiteY0" fmla="*/ 3426835 h 3426835"/>
              <a:gd name="connsiteX1" fmla="*/ 3066149 w 3233057"/>
              <a:gd name="connsiteY1" fmla="*/ 0 h 3426835"/>
              <a:gd name="connsiteX2" fmla="*/ 3233057 w 3233057"/>
              <a:gd name="connsiteY2" fmla="*/ 1657350 h 3426835"/>
              <a:gd name="connsiteX3" fmla="*/ 1900458 w 3233057"/>
              <a:gd name="connsiteY3" fmla="*/ 3426835 h 3426835"/>
              <a:gd name="connsiteX4" fmla="*/ 0 w 3233057"/>
              <a:gd name="connsiteY4" fmla="*/ 3426835 h 3426835"/>
              <a:gd name="connsiteX0" fmla="*/ 0 w 3080657"/>
              <a:gd name="connsiteY0" fmla="*/ 3426835 h 3426835"/>
              <a:gd name="connsiteX1" fmla="*/ 3066149 w 3080657"/>
              <a:gd name="connsiteY1" fmla="*/ 0 h 3426835"/>
              <a:gd name="connsiteX2" fmla="*/ 3080657 w 3080657"/>
              <a:gd name="connsiteY2" fmla="*/ 1879600 h 3426835"/>
              <a:gd name="connsiteX3" fmla="*/ 1900458 w 3080657"/>
              <a:gd name="connsiteY3" fmla="*/ 3426835 h 3426835"/>
              <a:gd name="connsiteX4" fmla="*/ 0 w 3080657"/>
              <a:gd name="connsiteY4" fmla="*/ 3426835 h 3426835"/>
              <a:gd name="connsiteX0" fmla="*/ 0 w 3080657"/>
              <a:gd name="connsiteY0" fmla="*/ 3718935 h 3718935"/>
              <a:gd name="connsiteX1" fmla="*/ 3066149 w 3080657"/>
              <a:gd name="connsiteY1" fmla="*/ 0 h 3718935"/>
              <a:gd name="connsiteX2" fmla="*/ 3080657 w 3080657"/>
              <a:gd name="connsiteY2" fmla="*/ 2171700 h 3718935"/>
              <a:gd name="connsiteX3" fmla="*/ 1900458 w 3080657"/>
              <a:gd name="connsiteY3" fmla="*/ 3718935 h 3718935"/>
              <a:gd name="connsiteX4" fmla="*/ 0 w 3080657"/>
              <a:gd name="connsiteY4" fmla="*/ 3718935 h 371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657" h="3718935">
                <a:moveTo>
                  <a:pt x="0" y="3718935"/>
                </a:moveTo>
                <a:lnTo>
                  <a:pt x="3066149" y="0"/>
                </a:lnTo>
                <a:lnTo>
                  <a:pt x="3080657" y="2171700"/>
                </a:lnTo>
                <a:lnTo>
                  <a:pt x="1900458" y="3718935"/>
                </a:lnTo>
                <a:lnTo>
                  <a:pt x="0" y="3718935"/>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6396" name="Slide Number Placeholder 1"/>
          <p:cNvSpPr>
            <a:spLocks noGrp="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9pPr>
          </a:lstStyle>
          <a:p>
            <a:pPr fontAlgn="base">
              <a:lnSpc>
                <a:spcPct val="100000"/>
              </a:lnSpc>
              <a:spcBef>
                <a:spcPct val="0"/>
              </a:spcBef>
              <a:spcAft>
                <a:spcPct val="0"/>
              </a:spcAft>
              <a:buFontTx/>
              <a:buNone/>
            </a:pPr>
            <a:fld id="{9A08A369-7120-4914-9A82-0F5254793A04}" type="slidenum">
              <a:rPr lang="en-US" altLang="en-US" sz="1200" smtClean="0">
                <a:solidFill>
                  <a:srgbClr val="002060"/>
                </a:solidFill>
              </a:rPr>
              <a:pPr fontAlgn="base">
                <a:lnSpc>
                  <a:spcPct val="100000"/>
                </a:lnSpc>
                <a:spcBef>
                  <a:spcPct val="0"/>
                </a:spcBef>
                <a:spcAft>
                  <a:spcPct val="0"/>
                </a:spcAft>
                <a:buFontTx/>
                <a:buNone/>
              </a:pPr>
              <a:t>1</a:t>
            </a:fld>
            <a:endParaRPr lang="en-US" altLang="en-US" sz="1200" smtClean="0">
              <a:solidFill>
                <a:srgbClr val="002060"/>
              </a:solidFill>
            </a:endParaRPr>
          </a:p>
        </p:txBody>
      </p:sp>
      <p:pic>
        <p:nvPicPr>
          <p:cNvPr id="24578"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17" name="TextBox 16"/>
          <p:cNvSpPr txBox="1"/>
          <p:nvPr/>
        </p:nvSpPr>
        <p:spPr>
          <a:xfrm>
            <a:off x="2575932" y="1303003"/>
            <a:ext cx="8686800" cy="2977738"/>
          </a:xfrm>
          <a:prstGeom prst="rect">
            <a:avLst/>
          </a:prstGeom>
          <a:noFill/>
        </p:spPr>
        <p:txBody>
          <a:bodyPr wrap="square" rtlCol="0">
            <a:spAutoFit/>
          </a:bodyPr>
          <a:lstStyle/>
          <a:p>
            <a:pPr lvl="0" algn="ctr" defTabSz="622300">
              <a:lnSpc>
                <a:spcPct val="90000"/>
              </a:lnSpc>
              <a:spcAft>
                <a:spcPct val="35000"/>
              </a:spcAft>
            </a:pPr>
            <a:r>
              <a:rPr lang="en-US" sz="3300" b="1" dirty="0">
                <a:latin typeface="Times New Roman" pitchFamily="18" charset="0"/>
                <a:ea typeface="Karla" pitchFamily="2" charset="0"/>
                <a:cs typeface="Times New Roman" pitchFamily="18" charset="0"/>
              </a:rPr>
              <a:t>UNIVERSITY INSTITUTE OF COMPUTING</a:t>
            </a:r>
          </a:p>
          <a:p>
            <a:pPr lvl="0" algn="ctr" defTabSz="622300">
              <a:lnSpc>
                <a:spcPct val="90000"/>
              </a:lnSpc>
              <a:spcAft>
                <a:spcPct val="35000"/>
              </a:spcAft>
            </a:pPr>
            <a:endParaRPr lang="en-US" sz="3300" b="1" dirty="0">
              <a:latin typeface="Times New Roman" pitchFamily="18" charset="0"/>
              <a:ea typeface="Karla" pitchFamily="2" charset="0"/>
              <a:cs typeface="Times New Roman" pitchFamily="18" charset="0"/>
            </a:endParaRPr>
          </a:p>
          <a:p>
            <a:pPr lvl="0" algn="ctr" defTabSz="622300">
              <a:lnSpc>
                <a:spcPct val="90000"/>
              </a:lnSpc>
              <a:spcAft>
                <a:spcPct val="35000"/>
              </a:spcAft>
            </a:pPr>
            <a:endParaRPr lang="en-IN" sz="3300" b="1" dirty="0" smtClean="0">
              <a:latin typeface="Times New Roman" pitchFamily="18" charset="0"/>
              <a:cs typeface="Times New Roman" pitchFamily="18" charset="0"/>
            </a:endParaRPr>
          </a:p>
          <a:p>
            <a:pPr lvl="0" algn="ctr" defTabSz="622300">
              <a:lnSpc>
                <a:spcPct val="90000"/>
              </a:lnSpc>
              <a:spcAft>
                <a:spcPct val="35000"/>
              </a:spcAft>
            </a:pPr>
            <a:r>
              <a:rPr lang="en-IN" sz="3300" b="1" dirty="0" smtClean="0">
                <a:latin typeface="Times New Roman" pitchFamily="18" charset="0"/>
                <a:cs typeface="Times New Roman" pitchFamily="18" charset="0"/>
              </a:rPr>
              <a:t>Agile Methodology</a:t>
            </a:r>
          </a:p>
          <a:p>
            <a:pPr lvl="0" algn="ctr" defTabSz="622300">
              <a:lnSpc>
                <a:spcPct val="90000"/>
              </a:lnSpc>
              <a:spcAft>
                <a:spcPct val="35000"/>
              </a:spcAft>
            </a:pPr>
            <a:r>
              <a:rPr lang="en-IN" sz="2500" b="1" dirty="0" smtClean="0">
                <a:latin typeface="Times New Roman" pitchFamily="18" charset="0"/>
                <a:cs typeface="Times New Roman" pitchFamily="18" charset="0"/>
              </a:rPr>
              <a:t>(24CAT-656)</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25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904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a:t>Time-primarily totally based roadmaps</a:t>
            </a:r>
          </a:p>
        </p:txBody>
      </p:sp>
      <p:sp>
        <p:nvSpPr>
          <p:cNvPr id="4" name="Content Placeholder 2"/>
          <p:cNvSpPr>
            <a:spLocks noGrp="1"/>
          </p:cNvSpPr>
          <p:nvPr>
            <p:ph idx="1"/>
          </p:nvPr>
        </p:nvSpPr>
        <p:spPr>
          <a:xfrm>
            <a:off x="838200" y="1753705"/>
            <a:ext cx="10515599" cy="4492983"/>
          </a:xfrm>
        </p:spPr>
        <p:txBody>
          <a:bodyPr>
            <a:noAutofit/>
          </a:bodyPr>
          <a:lstStyle/>
          <a:p>
            <a:pPr>
              <a:lnSpc>
                <a:spcPct val="200000"/>
              </a:lnSpc>
            </a:pPr>
            <a:r>
              <a:rPr lang="en-US" sz="2400" dirty="0" smtClean="0"/>
              <a:t>As </a:t>
            </a:r>
            <a:r>
              <a:rPr lang="en-US" sz="2400" dirty="0"/>
              <a:t>its call suggests, a time-primarily based total roadmap makes a specialty of how the project will evolve over a positive duration of time. This may be checked out in weeks, months, quarters, or maybe years. Stakeholders may also locate it particularly precious as it clarifies anticipated timelines and key releases without getting slowed down into daily processes.</a:t>
            </a:r>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10</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55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r>
              <a:rPr lang="en-US" sz="4400" dirty="0"/>
              <a:t>Progress-primarily totally based roadmap</a:t>
            </a:r>
          </a:p>
          <a:p>
            <a:endParaRPr lang="en-IN" sz="4400" dirty="0"/>
          </a:p>
        </p:txBody>
      </p:sp>
      <p:sp>
        <p:nvSpPr>
          <p:cNvPr id="4" name="Content Placeholder 2"/>
          <p:cNvSpPr>
            <a:spLocks noGrp="1"/>
          </p:cNvSpPr>
          <p:nvPr>
            <p:ph idx="1"/>
          </p:nvPr>
        </p:nvSpPr>
        <p:spPr>
          <a:xfrm>
            <a:off x="838200" y="1753705"/>
            <a:ext cx="10515599" cy="4492983"/>
          </a:xfrm>
        </p:spPr>
        <p:txBody>
          <a:bodyPr>
            <a:noAutofit/>
          </a:bodyPr>
          <a:lstStyle/>
          <a:p>
            <a:pPr>
              <a:lnSpc>
                <a:spcPct val="200000"/>
              </a:lnSpc>
            </a:pPr>
            <a:r>
              <a:rPr lang="en-US" sz="2400" dirty="0" smtClean="0"/>
              <a:t>A </a:t>
            </a:r>
            <a:r>
              <a:rPr lang="en-US" sz="2400" dirty="0"/>
              <a:t>development-primarily based total roadmap takes a “to-do” → “in development” → “complete” method to street mapping and is regularly represented via a </a:t>
            </a:r>
            <a:r>
              <a:rPr lang="en-US" sz="2400" dirty="0" err="1"/>
              <a:t>Kanban</a:t>
            </a:r>
            <a:r>
              <a:rPr lang="en-US" sz="2400" dirty="0"/>
              <a:t>-like board. It focuses extra on making development on important capabilities and releases, in place of meticulously following timelines or predetermined time frames.</a:t>
            </a:r>
          </a:p>
          <a:p>
            <a:pPr marL="0" indent="0">
              <a:lnSpc>
                <a:spcPct val="200000"/>
              </a:lnSpc>
              <a:buNone/>
            </a:pPr>
            <a:r>
              <a:rPr lang="en-US" sz="2400" dirty="0"/>
              <a:t/>
            </a:r>
            <a:br>
              <a:rPr lang="en-US" sz="2400" dirty="0"/>
            </a:br>
            <a:endParaRPr lang="en-IN" sz="2400" b="1"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11</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6664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r>
              <a:rPr lang="en-US" sz="4400" dirty="0"/>
              <a:t>How to create an Agile product roadmap?</a:t>
            </a:r>
          </a:p>
          <a:p>
            <a:endParaRPr lang="en-IN" sz="4400" dirty="0"/>
          </a:p>
        </p:txBody>
      </p:sp>
      <p:sp>
        <p:nvSpPr>
          <p:cNvPr id="4" name="Content Placeholder 2"/>
          <p:cNvSpPr>
            <a:spLocks noGrp="1"/>
          </p:cNvSpPr>
          <p:nvPr>
            <p:ph idx="1"/>
          </p:nvPr>
        </p:nvSpPr>
        <p:spPr>
          <a:xfrm>
            <a:off x="838200" y="1753705"/>
            <a:ext cx="10515599" cy="4492983"/>
          </a:xfrm>
        </p:spPr>
        <p:txBody>
          <a:bodyPr>
            <a:noAutofit/>
          </a:bodyPr>
          <a:lstStyle/>
          <a:p>
            <a:pPr>
              <a:lnSpc>
                <a:spcPct val="200000"/>
              </a:lnSpc>
            </a:pPr>
            <a:r>
              <a:rPr lang="en-US" sz="2400" dirty="0" smtClean="0"/>
              <a:t>To </a:t>
            </a:r>
            <a:r>
              <a:rPr lang="en-US" sz="2400" dirty="0"/>
              <a:t>construct an Agile product roadmap that takes a long lens view of your project, first, articulate your imaginative and prescient. What fee might be brought to clients and what are the project’s major priorities, desires, and key goals? Establish project KPIs via a way of figuring out vital achievement signs and </a:t>
            </a:r>
            <a:r>
              <a:rPr lang="en-US" sz="2400" dirty="0" smtClean="0"/>
              <a:t>milestones</a:t>
            </a:r>
            <a:r>
              <a:rPr lang="en-US" sz="2400" dirty="0"/>
              <a:t>.</a:t>
            </a:r>
            <a:br>
              <a:rPr lang="en-US" sz="2400" dirty="0"/>
            </a:br>
            <a:endParaRPr lang="en-IN" sz="2400" b="1"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12</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9509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r>
              <a:rPr lang="en-US" sz="4400" dirty="0"/>
              <a:t>How to create an Agile product roadmap?</a:t>
            </a:r>
          </a:p>
          <a:p>
            <a:endParaRPr lang="en-IN" sz="4400" dirty="0"/>
          </a:p>
        </p:txBody>
      </p:sp>
      <p:sp>
        <p:nvSpPr>
          <p:cNvPr id="4" name="Content Placeholder 2"/>
          <p:cNvSpPr>
            <a:spLocks noGrp="1"/>
          </p:cNvSpPr>
          <p:nvPr>
            <p:ph idx="1"/>
          </p:nvPr>
        </p:nvSpPr>
        <p:spPr>
          <a:xfrm>
            <a:off x="838200" y="1753705"/>
            <a:ext cx="10515599" cy="4492983"/>
          </a:xfrm>
        </p:spPr>
        <p:txBody>
          <a:bodyPr>
            <a:noAutofit/>
          </a:bodyPr>
          <a:lstStyle/>
          <a:p>
            <a:pPr>
              <a:lnSpc>
                <a:spcPct val="200000"/>
              </a:lnSpc>
            </a:pPr>
            <a:r>
              <a:rPr lang="en-US" sz="2400" dirty="0" smtClean="0"/>
              <a:t>If </a:t>
            </a:r>
            <a:r>
              <a:rPr lang="en-US" sz="2400" dirty="0"/>
              <a:t>possible, tailor your Agile product roadmap to its supposed audience. The equal roadmap you gift to the project group will probably want to have extra elements than the only you give to different stakeholders who want to recognize the high-degree strategy, desires, and well-known time frames related to the project.</a:t>
            </a:r>
          </a:p>
          <a:p>
            <a:pPr marL="0" indent="0">
              <a:lnSpc>
                <a:spcPct val="200000"/>
              </a:lnSpc>
              <a:buNone/>
            </a:pPr>
            <a:r>
              <a:rPr lang="en-US" sz="2400" dirty="0"/>
              <a:t/>
            </a:r>
            <a:br>
              <a:rPr lang="en-US" sz="2400" dirty="0"/>
            </a:br>
            <a:endParaRPr lang="en-US" sz="2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13</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2219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r>
              <a:rPr lang="en-US" sz="4400" dirty="0"/>
              <a:t>How to create an Agile product roadmap?</a:t>
            </a:r>
          </a:p>
          <a:p>
            <a:endParaRPr lang="en-IN" sz="4400" dirty="0"/>
          </a:p>
        </p:txBody>
      </p:sp>
      <p:sp>
        <p:nvSpPr>
          <p:cNvPr id="4" name="Content Placeholder 2"/>
          <p:cNvSpPr>
            <a:spLocks noGrp="1"/>
          </p:cNvSpPr>
          <p:nvPr>
            <p:ph idx="1"/>
          </p:nvPr>
        </p:nvSpPr>
        <p:spPr>
          <a:xfrm>
            <a:off x="838200" y="1753705"/>
            <a:ext cx="10515599" cy="4492983"/>
          </a:xfrm>
        </p:spPr>
        <p:txBody>
          <a:bodyPr>
            <a:noAutofit/>
          </a:bodyPr>
          <a:lstStyle/>
          <a:p>
            <a:pPr>
              <a:lnSpc>
                <a:spcPct val="200000"/>
              </a:lnSpc>
            </a:pPr>
            <a:r>
              <a:rPr lang="en-US" sz="2400" dirty="0" smtClean="0"/>
              <a:t>To </a:t>
            </a:r>
            <a:r>
              <a:rPr lang="en-US" sz="2400" dirty="0"/>
              <a:t>get commenced with an Agile product roadmap of your own, strive for </a:t>
            </a:r>
            <a:r>
              <a:rPr lang="en-US" sz="2400" dirty="0" err="1"/>
              <a:t>Restyaboard’s</a:t>
            </a:r>
            <a:r>
              <a:rPr lang="en-US" sz="2400" dirty="0"/>
              <a:t> product roadmap template. It is an easy-to-use, vital part of your Agile toolkit. Create realistic, up-to-date, and powerful roadmaps that speak your product imaginative and prescient on your group and stakeholders.</a:t>
            </a:r>
          </a:p>
          <a:p>
            <a:pPr marL="0" indent="0">
              <a:lnSpc>
                <a:spcPct val="200000"/>
              </a:lnSpc>
              <a:buNone/>
            </a:pPr>
            <a:r>
              <a:rPr lang="en-US" sz="2400" dirty="0"/>
              <a:t/>
            </a:r>
            <a:br>
              <a:rPr lang="en-US" sz="2400" dirty="0"/>
            </a:br>
            <a:endParaRPr lang="en-IN" sz="2400" b="1"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14</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8723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xmlns="" id="{2C813A83-4CF3-4942-8C24-169E11C40466}"/>
              </a:ext>
            </a:extLst>
          </p:cNvPr>
          <p:cNvSpPr/>
          <p:nvPr/>
        </p:nvSpPr>
        <p:spPr>
          <a:xfrm>
            <a:off x="0" y="0"/>
            <a:ext cx="12192000" cy="5018904"/>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sp>
        <p:nvSpPr>
          <p:cNvPr id="9" name="Title 1"/>
          <p:cNvSpPr txBox="1">
            <a:spLocks/>
          </p:cNvSpPr>
          <p:nvPr/>
        </p:nvSpPr>
        <p:spPr>
          <a:xfrm>
            <a:off x="1606560" y="2205479"/>
            <a:ext cx="10604490"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10" name="Diamond 6">
            <a:extLst>
              <a:ext uri="{FF2B5EF4-FFF2-40B4-BE49-F238E27FC236}">
                <a16:creationId xmlns:a16="http://schemas.microsoft.com/office/drawing/2014/main" xmlns="" id="{AFBA4B1A-59E0-42F9-8062-FE9B4E00A99F}"/>
              </a:ext>
            </a:extLst>
          </p:cNvPr>
          <p:cNvSpPr/>
          <p:nvPr/>
        </p:nvSpPr>
        <p:spPr>
          <a:xfrm>
            <a:off x="2668942" y="985788"/>
            <a:ext cx="2403120" cy="3454291"/>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11" name="Diamond 6">
            <a:extLst>
              <a:ext uri="{FF2B5EF4-FFF2-40B4-BE49-F238E27FC236}">
                <a16:creationId xmlns:a16="http://schemas.microsoft.com/office/drawing/2014/main" xmlns="" id="{4F0CA98B-3337-4AC3-8305-ED6C9C731FFB}"/>
              </a:ext>
            </a:extLst>
          </p:cNvPr>
          <p:cNvSpPr/>
          <p:nvPr/>
        </p:nvSpPr>
        <p:spPr>
          <a:xfrm>
            <a:off x="2926117" y="985788"/>
            <a:ext cx="2403120" cy="3454291"/>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Tree>
    <p:extLst>
      <p:ext uri="{BB962C8B-B14F-4D97-AF65-F5344CB8AC3E}">
        <p14:creationId xmlns:p14="http://schemas.microsoft.com/office/powerpoint/2010/main" val="1755554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1216239" y="171213"/>
            <a:ext cx="8149701" cy="785462"/>
          </a:xfrm>
          <a:prstGeom prst="rect">
            <a:avLst/>
          </a:prstGeom>
          <a:ln>
            <a:solidFill>
              <a:schemeClr val="tx1"/>
            </a:solidFill>
          </a:ln>
        </p:spPr>
        <p:txBody>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latin typeface="Casper"/>
                <a:cs typeface="Arial" panose="020B0604020202020204" pitchFamily="34" charset="0"/>
              </a:rPr>
              <a:t>SYLLABUS </a:t>
            </a:r>
            <a:r>
              <a:rPr lang="en-US" sz="2800" dirty="0" smtClean="0"/>
              <a:t>  </a:t>
            </a:r>
            <a:endParaRPr lang="en-US" dirty="0"/>
          </a:p>
        </p:txBody>
      </p:sp>
      <p:sp>
        <p:nvSpPr>
          <p:cNvPr id="4" name="Slide Number Placeholder 3"/>
          <p:cNvSpPr txBox="1">
            <a:spLocks/>
          </p:cNvSpPr>
          <p:nvPr/>
        </p:nvSpPr>
        <p:spPr>
          <a:xfrm>
            <a:off x="8610600" y="6356351"/>
            <a:ext cx="2236208" cy="293272"/>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2</a:t>
            </a:fld>
            <a:endParaRPr lang="en-US"/>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093" t="21589" r="11404" b="18240"/>
          <a:stretch/>
        </p:blipFill>
        <p:spPr bwMode="auto">
          <a:xfrm>
            <a:off x="1216239" y="1447800"/>
            <a:ext cx="10149840" cy="4373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5989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1033509" y="165029"/>
            <a:ext cx="8412332" cy="893410"/>
          </a:xfrm>
          <a:prstGeom prst="rect">
            <a:avLst/>
          </a:prstGeom>
          <a:ln>
            <a:solidFill>
              <a:schemeClr val="tx1"/>
            </a:solidFill>
          </a:ln>
        </p:spPr>
        <p:txBody>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IN" sz="3600" dirty="0" smtClean="0">
                <a:latin typeface="Casper Bold" panose="02000806040000020004" pitchFamily="2" charset="0"/>
                <a:cs typeface="Arial" panose="020B0604020202020204" pitchFamily="34" charset="0"/>
              </a:rPr>
              <a:t>CONTENT OF THE SYLLABUS</a:t>
            </a:r>
            <a:endParaRPr lang="en-US" sz="3600" dirty="0"/>
          </a:p>
        </p:txBody>
      </p:sp>
      <p:sp>
        <p:nvSpPr>
          <p:cNvPr id="4" name="Content Placeholder 2"/>
          <p:cNvSpPr>
            <a:spLocks noGrp="1"/>
          </p:cNvSpPr>
          <p:nvPr>
            <p:ph idx="1"/>
          </p:nvPr>
        </p:nvSpPr>
        <p:spPr>
          <a:xfrm>
            <a:off x="195308" y="1327150"/>
            <a:ext cx="11301275" cy="4567623"/>
          </a:xfrm>
          <a:ln>
            <a:solidFill>
              <a:schemeClr val="tx1"/>
            </a:solidFill>
          </a:ln>
        </p:spPr>
        <p:txBody>
          <a:bodyPr>
            <a:normAutofit/>
          </a:bodyPr>
          <a:lstStyle/>
          <a:p>
            <a:r>
              <a:rPr lang="en-US" b="1" dirty="0"/>
              <a:t>TEXT BOOKS </a:t>
            </a:r>
            <a:endParaRPr lang="en-IN" dirty="0"/>
          </a:p>
          <a:p>
            <a:pPr marL="0" indent="0">
              <a:buNone/>
            </a:pPr>
            <a:r>
              <a:rPr lang="en-US" sz="2000" b="1" dirty="0"/>
              <a:t>T1   </a:t>
            </a:r>
            <a:r>
              <a:rPr lang="en-US" sz="2000" dirty="0"/>
              <a:t>David J. Anderson and Eli </a:t>
            </a:r>
            <a:r>
              <a:rPr lang="en-US" sz="2000" dirty="0" err="1"/>
              <a:t>Schragenheim</a:t>
            </a:r>
            <a:r>
              <a:rPr lang="en-US" sz="2000" dirty="0"/>
              <a:t>, Agile Management for Software Engineering: Applying the Theory of Constraints for Business Results, Prentice Hall, 2003.</a:t>
            </a:r>
            <a:endParaRPr lang="en-IN" sz="2000" dirty="0"/>
          </a:p>
          <a:p>
            <a:pPr marL="0" indent="0">
              <a:buNone/>
            </a:pPr>
            <a:r>
              <a:rPr lang="en-US" sz="2000" b="1" dirty="0"/>
              <a:t>T2 </a:t>
            </a:r>
            <a:r>
              <a:rPr lang="en-US" sz="2000" dirty="0" err="1"/>
              <a:t>Hazza</a:t>
            </a:r>
            <a:r>
              <a:rPr lang="en-US" sz="2000" dirty="0"/>
              <a:t> and Dubinsky, Agile Software Engineering, Series: Undergraduate Topics in Computer Science, Springer, 2009.</a:t>
            </a:r>
            <a:endParaRPr lang="en-IN" sz="2000" dirty="0"/>
          </a:p>
          <a:p>
            <a:pPr marL="0" indent="0">
              <a:buNone/>
            </a:pPr>
            <a:r>
              <a:rPr lang="en-US" sz="2000" b="1" dirty="0"/>
              <a:t>T3 </a:t>
            </a:r>
            <a:r>
              <a:rPr lang="en-US" sz="2000" dirty="0"/>
              <a:t>Agile Software Development Ecosystems by Jim </a:t>
            </a:r>
            <a:r>
              <a:rPr lang="en-US" sz="2000" dirty="0" err="1"/>
              <a:t>Highsmith</a:t>
            </a:r>
            <a:r>
              <a:rPr lang="en-US" sz="2000" dirty="0"/>
              <a:t>, Addison-Wesley 2002, ISBN 0201760436.</a:t>
            </a:r>
            <a:endParaRPr lang="en-IN" sz="2000" dirty="0"/>
          </a:p>
          <a:p>
            <a:r>
              <a:rPr lang="en-US" b="1" dirty="0"/>
              <a:t>REFERENCES</a:t>
            </a:r>
            <a:endParaRPr lang="en-IN" dirty="0"/>
          </a:p>
          <a:p>
            <a:pPr marL="0" indent="0">
              <a:buNone/>
            </a:pPr>
            <a:r>
              <a:rPr lang="en-US" sz="2000" b="1" dirty="0"/>
              <a:t>R1 </a:t>
            </a:r>
            <a:r>
              <a:rPr lang="en-US" sz="2000" b="1" dirty="0" smtClean="0"/>
              <a:t> </a:t>
            </a:r>
            <a:r>
              <a:rPr lang="en-US" sz="2000" dirty="0" smtClean="0"/>
              <a:t>Craig </a:t>
            </a:r>
            <a:r>
              <a:rPr lang="en-US" sz="2000" dirty="0" err="1"/>
              <a:t>Larman</a:t>
            </a:r>
            <a:r>
              <a:rPr lang="en-US" sz="2000" dirty="0"/>
              <a:t>, Agile and Iterative Development: A Managers Guide, Addison-Wesley, 2004.</a:t>
            </a:r>
            <a:endParaRPr lang="en-IN" sz="2000" dirty="0"/>
          </a:p>
          <a:p>
            <a:pPr marL="0" indent="0">
              <a:buNone/>
            </a:pPr>
            <a:r>
              <a:rPr lang="en-US" sz="2000" b="1" dirty="0"/>
              <a:t>R2 </a:t>
            </a:r>
            <a:r>
              <a:rPr lang="en-US" sz="2000" b="1" dirty="0" smtClean="0"/>
              <a:t> </a:t>
            </a:r>
            <a:r>
              <a:rPr lang="en-US" sz="2000" dirty="0" smtClean="0"/>
              <a:t>Kevin </a:t>
            </a:r>
            <a:r>
              <a:rPr lang="en-US" sz="2000" dirty="0"/>
              <a:t>C. </a:t>
            </a:r>
            <a:r>
              <a:rPr lang="en-US" sz="2000" dirty="0" err="1"/>
              <a:t>Desouza</a:t>
            </a:r>
            <a:r>
              <a:rPr lang="en-US" sz="2000" dirty="0"/>
              <a:t>, Agile Information Systems: Conceptualization, Construction, and Management, Butterworth-Heinemann, 2007.</a:t>
            </a:r>
            <a:endParaRPr lang="en-IN" sz="2000" dirty="0"/>
          </a:p>
        </p:txBody>
      </p:sp>
      <p:sp>
        <p:nvSpPr>
          <p:cNvPr id="5" name="Slide Number Placeholder 3"/>
          <p:cNvSpPr txBox="1">
            <a:spLocks/>
          </p:cNvSpPr>
          <p:nvPr/>
        </p:nvSpPr>
        <p:spPr>
          <a:xfrm>
            <a:off x="8610600" y="6356350"/>
            <a:ext cx="2743200" cy="365125"/>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3</a:t>
            </a:fld>
            <a:endParaRPr lang="en-US"/>
          </a:p>
        </p:txBody>
      </p:sp>
    </p:spTree>
    <p:extLst>
      <p:ext uri="{BB962C8B-B14F-4D97-AF65-F5344CB8AC3E}">
        <p14:creationId xmlns:p14="http://schemas.microsoft.com/office/powerpoint/2010/main" val="985989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What </a:t>
            </a:r>
            <a:r>
              <a:rPr lang="en-US" sz="4400" dirty="0"/>
              <a:t>is agile product management?</a:t>
            </a:r>
          </a:p>
        </p:txBody>
      </p:sp>
      <p:sp>
        <p:nvSpPr>
          <p:cNvPr id="4" name="Content Placeholder 2"/>
          <p:cNvSpPr>
            <a:spLocks noGrp="1"/>
          </p:cNvSpPr>
          <p:nvPr>
            <p:ph idx="1"/>
          </p:nvPr>
        </p:nvSpPr>
        <p:spPr>
          <a:xfrm>
            <a:off x="838200" y="1753705"/>
            <a:ext cx="10515599" cy="4492983"/>
          </a:xfrm>
        </p:spPr>
        <p:txBody>
          <a:bodyPr>
            <a:noAutofit/>
          </a:bodyPr>
          <a:lstStyle/>
          <a:p>
            <a:pPr algn="just"/>
            <a:r>
              <a:rPr lang="en-US" sz="2400" dirty="0" smtClean="0"/>
              <a:t>The </a:t>
            </a:r>
            <a:r>
              <a:rPr lang="en-US" sz="2400" dirty="0"/>
              <a:t>idea is to set product strategy and create product roadmaps in an agile environment. It encourages an adaptive approach to product planning and implementation so organizations can quickly respond to feedback and build products that customers love.</a:t>
            </a:r>
          </a:p>
          <a:p>
            <a:pPr algn="just"/>
            <a:r>
              <a:rPr lang="en-US" sz="2400" dirty="0"/>
              <a:t>At its core, agile product management is a response to the widespread use of agile software development methodologies, such as scrum or </a:t>
            </a:r>
            <a:r>
              <a:rPr lang="en-US" sz="2400" dirty="0" err="1"/>
              <a:t>kanban</a:t>
            </a:r>
            <a:r>
              <a:rPr lang="en-US" sz="2400" dirty="0"/>
              <a:t>. These methods emphasize evolutionary development, early delivery, and continuous improvement. </a:t>
            </a:r>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4</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5989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r>
              <a:rPr lang="en-US" sz="4400" dirty="0"/>
              <a:t>Benefits of agile product management</a:t>
            </a:r>
          </a:p>
        </p:txBody>
      </p:sp>
      <p:sp>
        <p:nvSpPr>
          <p:cNvPr id="4" name="Content Placeholder 2"/>
          <p:cNvSpPr>
            <a:spLocks noGrp="1"/>
          </p:cNvSpPr>
          <p:nvPr>
            <p:ph idx="1"/>
          </p:nvPr>
        </p:nvSpPr>
        <p:spPr>
          <a:xfrm>
            <a:off x="838200" y="1753705"/>
            <a:ext cx="10515599" cy="4492983"/>
          </a:xfrm>
        </p:spPr>
        <p:txBody>
          <a:bodyPr>
            <a:noAutofit/>
          </a:bodyPr>
          <a:lstStyle/>
          <a:p>
            <a:r>
              <a:rPr lang="en-US" sz="2400" dirty="0"/>
              <a:t>Learn from customers throughout the product life cycle</a:t>
            </a:r>
          </a:p>
          <a:p>
            <a:r>
              <a:rPr lang="en-US" sz="2400" dirty="0"/>
              <a:t>Continuously adjust the near-term roadmap to meet customer needs</a:t>
            </a:r>
          </a:p>
          <a:p>
            <a:r>
              <a:rPr lang="en-US" sz="2400" dirty="0"/>
              <a:t>Deliver value to customers in an incremental way</a:t>
            </a:r>
          </a:p>
          <a:p>
            <a:r>
              <a:rPr lang="en-US" sz="2400" dirty="0"/>
              <a:t>Respond quickly to new and changing requirements</a:t>
            </a:r>
          </a:p>
          <a:p>
            <a:r>
              <a:rPr lang="en-US" sz="2400" dirty="0"/>
              <a:t>Collaborate with engineering to quickly deliver work</a:t>
            </a:r>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5</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2874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r>
              <a:rPr lang="en-IN" sz="4400" dirty="0"/>
              <a:t>Agile product management practices</a:t>
            </a:r>
          </a:p>
        </p:txBody>
      </p:sp>
      <p:sp>
        <p:nvSpPr>
          <p:cNvPr id="4" name="Content Placeholder 2"/>
          <p:cNvSpPr>
            <a:spLocks noGrp="1"/>
          </p:cNvSpPr>
          <p:nvPr>
            <p:ph idx="1"/>
          </p:nvPr>
        </p:nvSpPr>
        <p:spPr>
          <a:xfrm>
            <a:off x="838200" y="1753705"/>
            <a:ext cx="10515599" cy="4492983"/>
          </a:xfrm>
        </p:spPr>
        <p:txBody>
          <a:bodyPr>
            <a:noAutofit/>
          </a:bodyPr>
          <a:lstStyle/>
          <a:p>
            <a:r>
              <a:rPr lang="en-IN" sz="2400" dirty="0"/>
              <a:t>Set product </a:t>
            </a:r>
            <a:r>
              <a:rPr lang="en-IN" sz="2400" dirty="0" smtClean="0"/>
              <a:t>strategy</a:t>
            </a:r>
          </a:p>
          <a:p>
            <a:r>
              <a:rPr lang="en-IN" sz="2400" dirty="0"/>
              <a:t>Understand customer needs</a:t>
            </a:r>
          </a:p>
          <a:p>
            <a:r>
              <a:rPr lang="en-IN" sz="2400" dirty="0"/>
              <a:t>Create the product roadmap</a:t>
            </a:r>
          </a:p>
          <a:p>
            <a:r>
              <a:rPr lang="en-IN" sz="2400" dirty="0"/>
              <a:t>Prioritize features</a:t>
            </a:r>
          </a:p>
          <a:p>
            <a:r>
              <a:rPr lang="en-IN" sz="2400" dirty="0"/>
              <a:t>Release customer experiences</a:t>
            </a:r>
          </a:p>
          <a:p>
            <a:r>
              <a:rPr lang="en-IN" sz="2400" dirty="0"/>
              <a:t>Measure product success</a:t>
            </a:r>
          </a:p>
          <a:p>
            <a:pPr marL="0" indent="0">
              <a:buNone/>
            </a:pPr>
            <a:endParaRPr lang="en-IN" sz="2400" b="1"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6</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091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r>
              <a:rPr lang="en-IN" sz="4400" dirty="0"/>
              <a:t>Agile product management tools</a:t>
            </a:r>
          </a:p>
        </p:txBody>
      </p:sp>
      <p:sp>
        <p:nvSpPr>
          <p:cNvPr id="4" name="Content Placeholder 2"/>
          <p:cNvSpPr>
            <a:spLocks noGrp="1"/>
          </p:cNvSpPr>
          <p:nvPr>
            <p:ph idx="1"/>
          </p:nvPr>
        </p:nvSpPr>
        <p:spPr>
          <a:xfrm>
            <a:off x="838200" y="1753705"/>
            <a:ext cx="10515599" cy="4492983"/>
          </a:xfrm>
        </p:spPr>
        <p:txBody>
          <a:bodyPr>
            <a:noAutofit/>
          </a:bodyPr>
          <a:lstStyle/>
          <a:p>
            <a:r>
              <a:rPr lang="en-IN" sz="2400" dirty="0"/>
              <a:t>Goal </a:t>
            </a:r>
            <a:r>
              <a:rPr lang="en-IN" sz="2400" dirty="0" smtClean="0"/>
              <a:t>matrix</a:t>
            </a:r>
          </a:p>
          <a:p>
            <a:r>
              <a:rPr lang="en-IN" sz="2400" dirty="0"/>
              <a:t>Planning board</a:t>
            </a:r>
          </a:p>
          <a:p>
            <a:r>
              <a:rPr lang="en-IN" sz="2400" dirty="0"/>
              <a:t>User story maps</a:t>
            </a:r>
          </a:p>
          <a:p>
            <a:r>
              <a:rPr lang="en-IN" sz="2400" dirty="0" err="1"/>
              <a:t>Burndown</a:t>
            </a:r>
            <a:r>
              <a:rPr lang="en-IN" sz="2400" dirty="0"/>
              <a:t> charts</a:t>
            </a:r>
          </a:p>
          <a:p>
            <a:pPr marL="0" indent="0">
              <a:buNone/>
            </a:pPr>
            <a:endParaRPr lang="en-IN" sz="2400" b="1"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7</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965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a:t>What Is an Agile Roadmap?</a:t>
            </a:r>
          </a:p>
        </p:txBody>
      </p:sp>
      <p:sp>
        <p:nvSpPr>
          <p:cNvPr id="4" name="Content Placeholder 2"/>
          <p:cNvSpPr>
            <a:spLocks noGrp="1"/>
          </p:cNvSpPr>
          <p:nvPr>
            <p:ph idx="1"/>
          </p:nvPr>
        </p:nvSpPr>
        <p:spPr>
          <a:xfrm>
            <a:off x="838200" y="1753705"/>
            <a:ext cx="10515599" cy="4492983"/>
          </a:xfrm>
        </p:spPr>
        <p:txBody>
          <a:bodyPr>
            <a:noAutofit/>
          </a:bodyPr>
          <a:lstStyle/>
          <a:p>
            <a:pPr>
              <a:lnSpc>
                <a:spcPct val="200000"/>
              </a:lnSpc>
            </a:pPr>
            <a:r>
              <a:rPr lang="en-US" sz="2400" dirty="0" smtClean="0"/>
              <a:t>Within </a:t>
            </a:r>
            <a:r>
              <a:rPr lang="en-US" sz="2400" dirty="0"/>
              <a:t>an Agile group, the Product Owner is regularly chargeable for coping with no longer the simplest product backlog, however, defining the project’s imaginative and prescient and priorities. One of the approaches they outline the project’s imaginative, and prescient is with an Agile product roadmap.</a:t>
            </a:r>
          </a:p>
          <a:p>
            <a:pPr marL="0" indent="0">
              <a:lnSpc>
                <a:spcPct val="200000"/>
              </a:lnSpc>
              <a:buNone/>
            </a:pPr>
            <a:r>
              <a:rPr lang="en-US" sz="2400" dirty="0"/>
              <a:t/>
            </a:r>
            <a:br>
              <a:rPr lang="en-US" sz="2400" dirty="0"/>
            </a:br>
            <a:endParaRPr lang="en-US" sz="2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8</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090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r>
              <a:rPr lang="en-US" sz="4400" dirty="0"/>
              <a:t>A</a:t>
            </a:r>
            <a:r>
              <a:rPr lang="en-US" sz="4400" dirty="0" smtClean="0"/>
              <a:t>dvantages </a:t>
            </a:r>
            <a:r>
              <a:rPr lang="en-US" sz="4400" dirty="0"/>
              <a:t>of the Agile roadmap</a:t>
            </a:r>
          </a:p>
        </p:txBody>
      </p:sp>
      <p:sp>
        <p:nvSpPr>
          <p:cNvPr id="4" name="Content Placeholder 2"/>
          <p:cNvSpPr>
            <a:spLocks noGrp="1"/>
          </p:cNvSpPr>
          <p:nvPr>
            <p:ph idx="1"/>
          </p:nvPr>
        </p:nvSpPr>
        <p:spPr>
          <a:xfrm>
            <a:off x="838200" y="1753705"/>
            <a:ext cx="10515599" cy="4492983"/>
          </a:xfrm>
        </p:spPr>
        <p:txBody>
          <a:bodyPr>
            <a:noAutofit/>
          </a:bodyPr>
          <a:lstStyle/>
          <a:p>
            <a:pPr>
              <a:lnSpc>
                <a:spcPct val="150000"/>
              </a:lnSpc>
            </a:pPr>
            <a:r>
              <a:rPr lang="en-US" sz="2400" dirty="0" smtClean="0"/>
              <a:t>Some </a:t>
            </a:r>
            <a:r>
              <a:rPr lang="en-US" sz="2400" dirty="0"/>
              <a:t>of the advantages of the Agile roadmap consist of:</a:t>
            </a:r>
          </a:p>
          <a:p>
            <a:pPr>
              <a:lnSpc>
                <a:spcPct val="150000"/>
              </a:lnSpc>
            </a:pPr>
            <a:r>
              <a:rPr lang="en-US" sz="2400" dirty="0"/>
              <a:t>Providing a high-degree evaluation for stakeholders</a:t>
            </a:r>
          </a:p>
          <a:p>
            <a:pPr>
              <a:lnSpc>
                <a:spcPct val="150000"/>
              </a:lnSpc>
            </a:pPr>
            <a:r>
              <a:rPr lang="en-US" sz="2400" dirty="0"/>
              <a:t>Giving groups perception into priorities and timelines as context for daily responsibilities</a:t>
            </a:r>
          </a:p>
          <a:p>
            <a:pPr>
              <a:lnSpc>
                <a:spcPct val="150000"/>
              </a:lnSpc>
            </a:pPr>
            <a:r>
              <a:rPr lang="en-US" sz="2400" dirty="0"/>
              <a:t>Explaining the project’s importance — each for the business enterprise and the user/client</a:t>
            </a:r>
          </a:p>
          <a:p>
            <a:pPr>
              <a:lnSpc>
                <a:spcPct val="150000"/>
              </a:lnSpc>
            </a:pPr>
            <a:r>
              <a:rPr lang="en-US" sz="2400" dirty="0"/>
              <a:t>Articulating long-time period strategy</a:t>
            </a:r>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9</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6034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21177</TotalTime>
  <Words>721</Words>
  <Application>Microsoft Office PowerPoint</Application>
  <PresentationFormat>Custom</PresentationFormat>
  <Paragraphs>73</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Office Theme</vt:lpstr>
      <vt:lpstr>CorelDRAW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Harmanjit Singh Gahir</dc:creator>
  <cp:lastModifiedBy>Windows User</cp:lastModifiedBy>
  <cp:revision>945</cp:revision>
  <dcterms:created xsi:type="dcterms:W3CDTF">2019-05-03T13:26:36Z</dcterms:created>
  <dcterms:modified xsi:type="dcterms:W3CDTF">2024-12-20T09:11:59Z</dcterms:modified>
</cp:coreProperties>
</file>