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39" r:id="rId2"/>
    <p:sldId id="440" r:id="rId3"/>
    <p:sldId id="394" r:id="rId4"/>
    <p:sldId id="396" r:id="rId5"/>
    <p:sldId id="427" r:id="rId6"/>
    <p:sldId id="437" r:id="rId7"/>
    <p:sldId id="428" r:id="rId8"/>
    <p:sldId id="433" r:id="rId9"/>
    <p:sldId id="434" r:id="rId10"/>
    <p:sldId id="438" r:id="rId11"/>
    <p:sldId id="426" r:id="rId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BC4"/>
    <a:srgbClr val="0D8BC3"/>
    <a:srgbClr val="2ED9FA"/>
    <a:srgbClr val="0BDEE3"/>
    <a:srgbClr val="07D3D3"/>
    <a:srgbClr val="07DDF3"/>
    <a:srgbClr val="57ACF3"/>
    <a:srgbClr val="3399FF"/>
    <a:srgbClr val="33CCFF"/>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autoAdjust="0"/>
  </p:normalViewPr>
  <p:slideViewPr>
    <p:cSldViewPr snapToGrid="0">
      <p:cViewPr>
        <p:scale>
          <a:sx n="44" d="100"/>
          <a:sy n="44" d="100"/>
        </p:scale>
        <p:origin x="-1620" y="-7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descr="Image result for chandigarh university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87150" y="115888"/>
            <a:ext cx="6064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30876" y="115888"/>
            <a:ext cx="8501448" cy="987982"/>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24816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797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896EE8D9-7006-4346-8D4A-A38CD6C08B62}"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B419EA-2E48-41C1-8B52-8AB71FBA6423}" type="slidenum">
              <a:rPr lang="en-US"/>
              <a:pPr>
                <a:defRPr/>
              </a:pPr>
              <a:t>‹#›</a:t>
            </a:fld>
            <a:endParaRPr lang="en-US"/>
          </a:p>
        </p:txBody>
      </p:sp>
    </p:spTree>
    <p:extLst>
      <p:ext uri="{BB962C8B-B14F-4D97-AF65-F5344CB8AC3E}">
        <p14:creationId xmlns:p14="http://schemas.microsoft.com/office/powerpoint/2010/main" val="35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21B0E2A-EC88-428D-B8C7-00F8A566E65D}"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3E9D30-6671-4A98-B002-C510EBC495A1}" type="slidenum">
              <a:rPr lang="en-US"/>
              <a:pPr>
                <a:defRPr/>
              </a:pPr>
              <a:t>‹#›</a:t>
            </a:fld>
            <a:endParaRPr lang="en-US"/>
          </a:p>
        </p:txBody>
      </p:sp>
    </p:spTree>
    <p:extLst>
      <p:ext uri="{BB962C8B-B14F-4D97-AF65-F5344CB8AC3E}">
        <p14:creationId xmlns:p14="http://schemas.microsoft.com/office/powerpoint/2010/main" val="3110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fld id="{9D6C6E25-A4D4-490C-8F50-A7A4F048CE64}" type="datetime1">
              <a:rPr lang="en-US"/>
              <a:pPr>
                <a:defRPr/>
              </a:pPr>
              <a:t>12/17/2024</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BEC0BCEC-4877-466A-8FCC-8DE3B6353D8C}" type="slidenum">
              <a:rPr lang="en-US"/>
              <a:pPr>
                <a:defRPr/>
              </a:pPr>
              <a:t>‹#›</a:t>
            </a:fld>
            <a:endParaRPr lang="en-US"/>
          </a:p>
        </p:txBody>
      </p:sp>
    </p:spTree>
    <p:extLst>
      <p:ext uri="{BB962C8B-B14F-4D97-AF65-F5344CB8AC3E}">
        <p14:creationId xmlns:p14="http://schemas.microsoft.com/office/powerpoint/2010/main" val="384521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smtClean="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EF33C029-18C0-4A4C-9437-EA7537AC13C4}"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8BE4B-7506-4E30-B2A2-DA8EEEBD4BC2}" type="slidenum">
              <a:rPr lang="en-US"/>
              <a:pPr>
                <a:defRPr/>
              </a:pPr>
              <a:t>‹#›</a:t>
            </a:fld>
            <a:endParaRPr lang="en-US"/>
          </a:p>
        </p:txBody>
      </p:sp>
    </p:spTree>
    <p:extLst>
      <p:ext uri="{BB962C8B-B14F-4D97-AF65-F5344CB8AC3E}">
        <p14:creationId xmlns:p14="http://schemas.microsoft.com/office/powerpoint/2010/main" val="3593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2C8CC2-8F3B-4DA6-94AB-DB4EDE2EECF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355890C-95A5-4C66-AF69-0E2F51413115}" type="slidenum">
              <a:rPr lang="en-US"/>
              <a:pPr>
                <a:defRPr/>
              </a:pPr>
              <a:t>‹#›</a:t>
            </a:fld>
            <a:endParaRPr lang="en-US"/>
          </a:p>
        </p:txBody>
      </p:sp>
    </p:spTree>
    <p:extLst>
      <p:ext uri="{BB962C8B-B14F-4D97-AF65-F5344CB8AC3E}">
        <p14:creationId xmlns:p14="http://schemas.microsoft.com/office/powerpoint/2010/main" val="33235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7226B54-0BE0-4C68-8EE9-0492C95236F7}" type="datetime1">
              <a:rPr lang="en-US"/>
              <a:pPr>
                <a:defRPr/>
              </a:pPr>
              <a:t>12/17/2024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5E09A63-014E-40C1-8AE1-2C05C50868D9}" type="slidenum">
              <a:rPr lang="en-US"/>
              <a:pPr>
                <a:defRPr/>
              </a:pPr>
              <a:t>‹#›</a:t>
            </a:fld>
            <a:endParaRPr lang="en-US"/>
          </a:p>
        </p:txBody>
      </p:sp>
    </p:spTree>
    <p:extLst>
      <p:ext uri="{BB962C8B-B14F-4D97-AF65-F5344CB8AC3E}">
        <p14:creationId xmlns:p14="http://schemas.microsoft.com/office/powerpoint/2010/main" val="30641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0E03331D-ADFF-44F0-B211-32797E6D56EB}" type="datetime1">
              <a:rPr lang="en-US"/>
              <a:pPr>
                <a:defRPr/>
              </a:pPr>
              <a:t>12/17/2024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4C8B8AC-37F6-49D1-840B-A73DD7487E95}" type="slidenum">
              <a:rPr lang="en-US"/>
              <a:pPr>
                <a:defRPr/>
              </a:pPr>
              <a:t>‹#›</a:t>
            </a:fld>
            <a:endParaRPr lang="en-US"/>
          </a:p>
        </p:txBody>
      </p:sp>
    </p:spTree>
    <p:extLst>
      <p:ext uri="{BB962C8B-B14F-4D97-AF65-F5344CB8AC3E}">
        <p14:creationId xmlns:p14="http://schemas.microsoft.com/office/powerpoint/2010/main" val="107031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6D89029-9CF2-43DF-B564-FE81104EA665}" type="datetime1">
              <a:rPr lang="en-US"/>
              <a:pPr>
                <a:defRPr/>
              </a:pPr>
              <a:t>12/17/2024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C8E44C-20D7-45D0-9294-0943E4C8711D}" type="slidenum">
              <a:rPr lang="en-US"/>
              <a:pPr>
                <a:defRPr/>
              </a:pPr>
              <a:t>‹#›</a:t>
            </a:fld>
            <a:endParaRPr lang="en-US"/>
          </a:p>
        </p:txBody>
      </p:sp>
    </p:spTree>
    <p:extLst>
      <p:ext uri="{BB962C8B-B14F-4D97-AF65-F5344CB8AC3E}">
        <p14:creationId xmlns:p14="http://schemas.microsoft.com/office/powerpoint/2010/main" val="56971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B8B18B-16A1-4AC6-A336-E54ED634E5FD}"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84D5B4D-161F-447E-822C-287C913B5ED0}" type="slidenum">
              <a:rPr lang="en-US"/>
              <a:pPr>
                <a:defRPr/>
              </a:pPr>
              <a:t>‹#›</a:t>
            </a:fld>
            <a:endParaRPr lang="en-US"/>
          </a:p>
        </p:txBody>
      </p:sp>
    </p:spTree>
    <p:extLst>
      <p:ext uri="{BB962C8B-B14F-4D97-AF65-F5344CB8AC3E}">
        <p14:creationId xmlns:p14="http://schemas.microsoft.com/office/powerpoint/2010/main" val="13621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E4D781D-82AB-437E-8E5D-FBDD222CF63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213A965-8E4D-4D59-922A-894ECEF074D2}" type="slidenum">
              <a:rPr lang="en-US"/>
              <a:pPr>
                <a:defRPr/>
              </a:pPr>
              <a:t>‹#›</a:t>
            </a:fld>
            <a:endParaRPr lang="en-US"/>
          </a:p>
        </p:txBody>
      </p:sp>
    </p:spTree>
    <p:extLst>
      <p:ext uri="{BB962C8B-B14F-4D97-AF65-F5344CB8AC3E}">
        <p14:creationId xmlns:p14="http://schemas.microsoft.com/office/powerpoint/2010/main" val="5759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5" y="134938"/>
            <a:ext cx="8391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79450" y="131127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pPr>
              <a:defRPr/>
            </a:pPr>
            <a:fld id="{4217D2EB-7CAE-4DD9-9E8B-49A7BAE930E7}" type="slidenum">
              <a:rPr lang="en-US"/>
              <a:pPr>
                <a:defRPr/>
              </a:pPr>
              <a:t>‹#›</a:t>
            </a:fld>
            <a:endParaRPr lang="en-US" dirty="0"/>
          </a:p>
        </p:txBody>
      </p:sp>
      <p:pic>
        <p:nvPicPr>
          <p:cNvPr id="1030" name="Picture 2" descr="Image result for chandigarh university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125" y="104775"/>
            <a:ext cx="606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a16="http://schemas.microsoft.com/office/drawing/2014/main" xmlns="" id="{0983CA01-DED8-4A8A-82CA-5B1BE1DADB0C}"/>
              </a:ext>
            </a:extLst>
          </p:cNvPr>
          <p:cNvSpPr/>
          <p:nvPr/>
        </p:nvSpPr>
        <p:spPr>
          <a:xfrm flipH="1">
            <a:off x="-2646363"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ndParaRPr>
          </a:p>
        </p:txBody>
      </p:sp>
      <p:grpSp>
        <p:nvGrpSpPr>
          <p:cNvPr id="1032" name="Group 8"/>
          <p:cNvGrpSpPr>
            <a:grpSpLocks/>
          </p:cNvGrpSpPr>
          <p:nvPr/>
        </p:nvGrpSpPr>
        <p:grpSpPr bwMode="auto">
          <a:xfrm>
            <a:off x="11668125"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45" name="CorelDRAW" r:id="rId16" imgW="2169000" imgH="2169360" progId="">
                    <p:embed/>
                  </p:oleObj>
                </mc:Choice>
                <mc:Fallback>
                  <p:oleObj name="CorelDRAW" r:id="rId16" imgW="2169000" imgH="2169360" progId="">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3" name="Group 16"/>
          <p:cNvGrpSpPr>
            <a:grpSpLocks/>
          </p:cNvGrpSpPr>
          <p:nvPr/>
        </p:nvGrpSpPr>
        <p:grpSpPr bwMode="auto">
          <a:xfrm rot="10800000">
            <a:off x="0" y="6251575"/>
            <a:ext cx="731838"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mn-lt"/>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pPr fontAlgn="base">
                <a:lnSpc>
                  <a:spcPct val="100000"/>
                </a:lnSpc>
                <a:spcBef>
                  <a:spcPct val="0"/>
                </a:spcBef>
                <a:spcAft>
                  <a:spcPct val="0"/>
                </a:spcAft>
                <a:buFontTx/>
                <a:buNone/>
              </a:pPr>
              <a:t>1</a:t>
            </a:fld>
            <a:endParaRPr lang="en-US" altLang="en-US" sz="1200" smtClean="0">
              <a:solidFill>
                <a:srgbClr val="002060"/>
              </a:solidFill>
            </a:endParaRPr>
          </a:p>
        </p:txBody>
      </p:sp>
      <p:pic>
        <p:nvPicPr>
          <p:cNvPr id="24578"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17" name="TextBox 16"/>
          <p:cNvSpPr txBox="1"/>
          <p:nvPr/>
        </p:nvSpPr>
        <p:spPr>
          <a:xfrm>
            <a:off x="2575932" y="1303003"/>
            <a:ext cx="8686800" cy="2977738"/>
          </a:xfrm>
          <a:prstGeom prst="rect">
            <a:avLst/>
          </a:prstGeom>
          <a:noFill/>
        </p:spPr>
        <p:txBody>
          <a:bodyPr wrap="square" rtlCol="0">
            <a:spAutoFit/>
          </a:bodyPr>
          <a:lstStyle/>
          <a:p>
            <a:pPr lvl="0" algn="ctr" defTabSz="622300">
              <a:lnSpc>
                <a:spcPct val="90000"/>
              </a:lnSpc>
              <a:spcAft>
                <a:spcPct val="35000"/>
              </a:spcAft>
            </a:pPr>
            <a:r>
              <a:rPr lang="en-US" sz="3300" b="1" dirty="0">
                <a:latin typeface="Times New Roman" pitchFamily="18" charset="0"/>
                <a:ea typeface="Karla" pitchFamily="2" charset="0"/>
                <a:cs typeface="Times New Roman" pitchFamily="18" charset="0"/>
              </a:rPr>
              <a:t>UNIVERSITY INSTITUTE OF COMPUTING</a:t>
            </a:r>
          </a:p>
          <a:p>
            <a:pPr lvl="0" algn="ctr" defTabSz="622300">
              <a:lnSpc>
                <a:spcPct val="90000"/>
              </a:lnSpc>
              <a:spcAft>
                <a:spcPct val="35000"/>
              </a:spcAft>
            </a:pPr>
            <a:endParaRPr lang="en-US" sz="3300" b="1" dirty="0">
              <a:latin typeface="Times New Roman" pitchFamily="18" charset="0"/>
              <a:ea typeface="Karla" pitchFamily="2" charset="0"/>
              <a:cs typeface="Times New Roman" pitchFamily="18" charset="0"/>
            </a:endParaRPr>
          </a:p>
          <a:p>
            <a:pPr lvl="0" algn="ctr" defTabSz="622300">
              <a:lnSpc>
                <a:spcPct val="90000"/>
              </a:lnSpc>
              <a:spcAft>
                <a:spcPct val="35000"/>
              </a:spcAft>
            </a:pPr>
            <a:endParaRPr lang="en-IN" sz="3300" b="1" dirty="0" smtClean="0">
              <a:latin typeface="Times New Roman" pitchFamily="18" charset="0"/>
              <a:cs typeface="Times New Roman" pitchFamily="18" charset="0"/>
            </a:endParaRPr>
          </a:p>
          <a:p>
            <a:pPr lvl="0" algn="ctr" defTabSz="622300">
              <a:lnSpc>
                <a:spcPct val="90000"/>
              </a:lnSpc>
              <a:spcAft>
                <a:spcPct val="35000"/>
              </a:spcAft>
            </a:pPr>
            <a:r>
              <a:rPr lang="en-IN" sz="3300" b="1" dirty="0" smtClean="0">
                <a:latin typeface="Times New Roman" pitchFamily="18" charset="0"/>
                <a:cs typeface="Times New Roman" pitchFamily="18" charset="0"/>
              </a:rPr>
              <a:t>Agile </a:t>
            </a:r>
            <a:r>
              <a:rPr lang="en-IN" sz="3300" b="1" dirty="0" smtClean="0">
                <a:latin typeface="Times New Roman" pitchFamily="18" charset="0"/>
                <a:cs typeface="Times New Roman" pitchFamily="18" charset="0"/>
              </a:rPr>
              <a:t>Methodology</a:t>
            </a:r>
          </a:p>
          <a:p>
            <a:pPr lvl="0" algn="ctr" defTabSz="622300">
              <a:lnSpc>
                <a:spcPct val="90000"/>
              </a:lnSpc>
              <a:spcAft>
                <a:spcPct val="35000"/>
              </a:spcAft>
            </a:pPr>
            <a:r>
              <a:rPr lang="en-IN" sz="2500" b="1" dirty="0" smtClean="0">
                <a:latin typeface="Times New Roman" pitchFamily="18" charset="0"/>
                <a:cs typeface="Times New Roman" pitchFamily="18" charset="0"/>
              </a:rPr>
              <a:t>(24CAT-656)</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5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282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Scale a Product Manager</a:t>
            </a:r>
            <a:endParaRPr lang="en-US"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a:t>1 Involve the Right </a:t>
            </a:r>
            <a:r>
              <a:rPr lang="en-US" sz="2400" dirty="0" smtClean="0"/>
              <a:t>People : </a:t>
            </a:r>
            <a:r>
              <a:rPr lang="en-US" sz="2400" dirty="0"/>
              <a:t>A small group of qualified individuals who have the right skills and motivation can be more productive than many individuals who lack the necessary expertise and act out of obligation. This is true for product people </a:t>
            </a:r>
            <a:r>
              <a:rPr lang="en-US" sz="2400" dirty="0" smtClean="0"/>
              <a:t>and </a:t>
            </a:r>
            <a:r>
              <a:rPr lang="en-US" sz="2400" dirty="0"/>
              <a:t>development team members alike in my experience. </a:t>
            </a:r>
            <a:endParaRPr lang="en-US" sz="2400" dirty="0" smtClean="0"/>
          </a:p>
          <a:p>
            <a:r>
              <a:rPr lang="en-US" sz="2400" dirty="0"/>
              <a:t>2 Don’t Scale </a:t>
            </a:r>
            <a:r>
              <a:rPr lang="en-US" sz="2400" dirty="0" smtClean="0"/>
              <a:t>Prematurely: </a:t>
            </a:r>
            <a:r>
              <a:rPr lang="en-US" sz="2400" dirty="0"/>
              <a:t>Rather than scaling prematurely, stay as small as you possibly can until you are getting close to reaching product-market fit. This allows you to quickly respond to market feedback, experiment with new ideas, and make any architecture and technology changes that may be required in order to move into the growth stage. </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10</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94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Rectangle 3">
            <a:extLst>
              <a:ext uri="{FF2B5EF4-FFF2-40B4-BE49-F238E27FC236}">
                <a16:creationId xmlns="" xmlns:a16="http://schemas.microsoft.com/office/drawing/2014/main" id="{2C813A83-4CF3-4942-8C24-169E11C40466}"/>
              </a:ext>
            </a:extLst>
          </p:cNvPr>
          <p:cNvSpPr/>
          <p:nvPr/>
        </p:nvSpPr>
        <p:spPr>
          <a:xfrm>
            <a:off x="0" y="0"/>
            <a:ext cx="12192000" cy="5018904"/>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sp>
        <p:nvSpPr>
          <p:cNvPr id="9" name="Title 1"/>
          <p:cNvSpPr txBox="1">
            <a:spLocks/>
          </p:cNvSpPr>
          <p:nvPr/>
        </p:nvSpPr>
        <p:spPr>
          <a:xfrm>
            <a:off x="1606560" y="2205479"/>
            <a:ext cx="10604490"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10" name="Diamond 6">
            <a:extLst>
              <a:ext uri="{FF2B5EF4-FFF2-40B4-BE49-F238E27FC236}">
                <a16:creationId xmlns="" xmlns:a16="http://schemas.microsoft.com/office/drawing/2014/main" id="{AFBA4B1A-59E0-42F9-8062-FE9B4E00A99F}"/>
              </a:ext>
            </a:extLst>
          </p:cNvPr>
          <p:cNvSpPr/>
          <p:nvPr/>
        </p:nvSpPr>
        <p:spPr>
          <a:xfrm>
            <a:off x="2668942"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11" name="Diamond 6">
            <a:extLst>
              <a:ext uri="{FF2B5EF4-FFF2-40B4-BE49-F238E27FC236}">
                <a16:creationId xmlns="" xmlns:a16="http://schemas.microsoft.com/office/drawing/2014/main" id="{4F0CA98B-3337-4AC3-8305-ED6C9C731FFB}"/>
              </a:ext>
            </a:extLst>
          </p:cNvPr>
          <p:cNvSpPr/>
          <p:nvPr/>
        </p:nvSpPr>
        <p:spPr>
          <a:xfrm>
            <a:off x="2926117"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1" name="TextBox 20"/>
          <p:cNvSpPr txBox="1"/>
          <p:nvPr/>
        </p:nvSpPr>
        <p:spPr>
          <a:xfrm>
            <a:off x="3698487" y="5859294"/>
            <a:ext cx="4795025" cy="369332"/>
          </a:xfrm>
          <a:prstGeom prst="rect">
            <a:avLst/>
          </a:prstGeom>
          <a:noFill/>
        </p:spPr>
        <p:txBody>
          <a:bodyPr wrap="square" rtlCol="0">
            <a:spAutoFit/>
          </a:bodyPr>
          <a:lstStyle/>
          <a:p>
            <a:r>
              <a:rPr lang="en-US" dirty="0" smtClean="0"/>
              <a:t>For Queries:- ramanjeetsingh.uic@cumail.in</a:t>
            </a:r>
            <a:endParaRPr lang="en-US" dirty="0"/>
          </a:p>
        </p:txBody>
      </p:sp>
    </p:spTree>
    <p:extLst>
      <p:ext uri="{BB962C8B-B14F-4D97-AF65-F5344CB8AC3E}">
        <p14:creationId xmlns:p14="http://schemas.microsoft.com/office/powerpoint/2010/main" val="1755554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216239" y="171213"/>
            <a:ext cx="8149701" cy="785462"/>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latin typeface="Casper"/>
                <a:cs typeface="Arial" panose="020B0604020202020204" pitchFamily="34" charset="0"/>
              </a:rPr>
              <a:t>SYLLABUS </a:t>
            </a:r>
            <a:r>
              <a:rPr lang="en-US" sz="2800" dirty="0" smtClean="0"/>
              <a:t>  </a:t>
            </a:r>
            <a:endParaRPr lang="en-US" dirty="0"/>
          </a:p>
        </p:txBody>
      </p:sp>
      <p:sp>
        <p:nvSpPr>
          <p:cNvPr id="4" name="Slide Number Placeholder 3"/>
          <p:cNvSpPr txBox="1">
            <a:spLocks/>
          </p:cNvSpPr>
          <p:nvPr/>
        </p:nvSpPr>
        <p:spPr>
          <a:xfrm>
            <a:off x="8610600" y="6356351"/>
            <a:ext cx="2236208" cy="293272"/>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2</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93" t="21589" r="11404" b="18240"/>
          <a:stretch/>
        </p:blipFill>
        <p:spPr bwMode="auto">
          <a:xfrm>
            <a:off x="1216239" y="1447800"/>
            <a:ext cx="10149840" cy="437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192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033509" y="165029"/>
            <a:ext cx="8412332" cy="893410"/>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3600" dirty="0" smtClean="0">
                <a:latin typeface="Casper Bold" panose="02000806040000020004" pitchFamily="2" charset="0"/>
                <a:cs typeface="Arial" panose="020B0604020202020204" pitchFamily="34" charset="0"/>
              </a:rPr>
              <a:t>CONTENT OF THE SYLLABUS</a:t>
            </a:r>
            <a:endParaRPr lang="en-US" sz="3600" dirty="0"/>
          </a:p>
        </p:txBody>
      </p:sp>
      <p:sp>
        <p:nvSpPr>
          <p:cNvPr id="4" name="Content Placeholder 2"/>
          <p:cNvSpPr>
            <a:spLocks noGrp="1"/>
          </p:cNvSpPr>
          <p:nvPr>
            <p:ph idx="1"/>
          </p:nvPr>
        </p:nvSpPr>
        <p:spPr>
          <a:xfrm>
            <a:off x="195308" y="1327150"/>
            <a:ext cx="11301275" cy="4567623"/>
          </a:xfrm>
          <a:ln>
            <a:solidFill>
              <a:schemeClr val="tx1"/>
            </a:solidFill>
          </a:ln>
        </p:spPr>
        <p:txBody>
          <a:bodyPr>
            <a:normAutofit/>
          </a:bodyPr>
          <a:lstStyle/>
          <a:p>
            <a:r>
              <a:rPr lang="en-US" b="1" dirty="0"/>
              <a:t>TEXT BOOKS </a:t>
            </a:r>
            <a:endParaRPr lang="en-IN" dirty="0"/>
          </a:p>
          <a:p>
            <a:pPr marL="0" indent="0">
              <a:buNone/>
            </a:pPr>
            <a:r>
              <a:rPr lang="en-US" sz="2000" b="1" dirty="0"/>
              <a:t>T1   </a:t>
            </a:r>
            <a:r>
              <a:rPr lang="en-US" sz="2000" dirty="0"/>
              <a:t>David J. Anderson and Eli </a:t>
            </a:r>
            <a:r>
              <a:rPr lang="en-US" sz="2000" dirty="0" err="1"/>
              <a:t>Schragenheim</a:t>
            </a:r>
            <a:r>
              <a:rPr lang="en-US" sz="2000" dirty="0"/>
              <a:t>, Agile Management for Software Engineering: Applying the Theory of Constraints for Business Results, Prentice Hall, 2003.</a:t>
            </a:r>
            <a:endParaRPr lang="en-IN" sz="2000" dirty="0"/>
          </a:p>
          <a:p>
            <a:pPr marL="0" indent="0">
              <a:buNone/>
            </a:pPr>
            <a:r>
              <a:rPr lang="en-US" sz="2000" b="1" dirty="0"/>
              <a:t>T2 </a:t>
            </a:r>
            <a:r>
              <a:rPr lang="en-US" sz="2000" dirty="0" err="1"/>
              <a:t>Hazza</a:t>
            </a:r>
            <a:r>
              <a:rPr lang="en-US" sz="2000" dirty="0"/>
              <a:t> and Dubinsky, Agile Software Engineering, Series: Undergraduate Topics in Computer Science, Springer, 2009.</a:t>
            </a:r>
            <a:endParaRPr lang="en-IN" sz="2000" dirty="0"/>
          </a:p>
          <a:p>
            <a:pPr marL="0" indent="0">
              <a:buNone/>
            </a:pPr>
            <a:r>
              <a:rPr lang="en-US" sz="2000" b="1" dirty="0"/>
              <a:t>T3 </a:t>
            </a:r>
            <a:r>
              <a:rPr lang="en-US" sz="2000" dirty="0"/>
              <a:t>Agile Software Development Ecosystems by Jim </a:t>
            </a:r>
            <a:r>
              <a:rPr lang="en-US" sz="2000" dirty="0" err="1"/>
              <a:t>Highsmith</a:t>
            </a:r>
            <a:r>
              <a:rPr lang="en-US" sz="2000" dirty="0"/>
              <a:t>, Addison-Wesley 2002, ISBN 0201760436.</a:t>
            </a:r>
            <a:endParaRPr lang="en-IN" sz="2000" dirty="0"/>
          </a:p>
          <a:p>
            <a:r>
              <a:rPr lang="en-US" b="1" dirty="0"/>
              <a:t>REFERENCES</a:t>
            </a:r>
            <a:endParaRPr lang="en-IN" dirty="0"/>
          </a:p>
          <a:p>
            <a:pPr marL="0" indent="0">
              <a:buNone/>
            </a:pPr>
            <a:r>
              <a:rPr lang="en-US" sz="2000" b="1" dirty="0"/>
              <a:t>R1 </a:t>
            </a:r>
            <a:r>
              <a:rPr lang="en-US" sz="2000" b="1" dirty="0" smtClean="0"/>
              <a:t> </a:t>
            </a:r>
            <a:r>
              <a:rPr lang="en-US" sz="2000" dirty="0" smtClean="0"/>
              <a:t>Craig </a:t>
            </a:r>
            <a:r>
              <a:rPr lang="en-US" sz="2000" dirty="0" err="1"/>
              <a:t>Larman</a:t>
            </a:r>
            <a:r>
              <a:rPr lang="en-US" sz="2000" dirty="0"/>
              <a:t>, Agile and Iterative Development: A Managers Guide, Addison-Wesley, 2004.</a:t>
            </a:r>
            <a:endParaRPr lang="en-IN" sz="2000" dirty="0"/>
          </a:p>
          <a:p>
            <a:pPr marL="0" indent="0">
              <a:buNone/>
            </a:pPr>
            <a:r>
              <a:rPr lang="en-US" sz="2000" b="1" dirty="0"/>
              <a:t>R2 </a:t>
            </a:r>
            <a:r>
              <a:rPr lang="en-US" sz="2000" b="1" dirty="0" smtClean="0"/>
              <a:t> </a:t>
            </a:r>
            <a:r>
              <a:rPr lang="en-US" sz="2000" dirty="0" smtClean="0"/>
              <a:t>Kevin </a:t>
            </a:r>
            <a:r>
              <a:rPr lang="en-US" sz="2000" dirty="0"/>
              <a:t>C. </a:t>
            </a:r>
            <a:r>
              <a:rPr lang="en-US" sz="2000" dirty="0" err="1"/>
              <a:t>Desouza</a:t>
            </a:r>
            <a:r>
              <a:rPr lang="en-US" sz="2000" dirty="0"/>
              <a:t>, Agile Information Systems: Conceptualization, Construction, and Management, Butterworth-Heinemann, 2007.</a:t>
            </a:r>
            <a:endParaRPr lang="en-IN" sz="2000" dirty="0"/>
          </a:p>
        </p:txBody>
      </p:sp>
      <p:sp>
        <p:nvSpPr>
          <p:cNvPr id="5" name="Slide Number Placeholder 3"/>
          <p:cNvSpPr txBox="1">
            <a:spLocks/>
          </p:cNvSpPr>
          <p:nvPr/>
        </p:nvSpPr>
        <p:spPr>
          <a:xfrm>
            <a:off x="8610600" y="6356350"/>
            <a:ext cx="27432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3</a:t>
            </a:fld>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Product Manager</a:t>
            </a:r>
            <a:endParaRPr lang="en-US"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a:t>Product Management is responsible for defining and supporting the building of desirable, feasible, viable, and sustainable products that meet customer needs over the product-market lifecycle. </a:t>
            </a:r>
            <a:r>
              <a:rPr lang="en-US" sz="2400" dirty="0" smtClean="0"/>
              <a:t> </a:t>
            </a:r>
          </a:p>
          <a:p>
            <a:r>
              <a:rPr lang="en-US" sz="2400" dirty="0" err="1"/>
              <a:t>SAFe</a:t>
            </a:r>
            <a:r>
              <a:rPr lang="en-US" sz="2400" dirty="0"/>
              <a:t> defines two kinds of customers: Internal and External. Each is described next. Internal customers are part of the enterprise.  An example would be the manager of a bank’s credit underwriting function who uses an internal credit scoring solution created by the internal IT department. Because internal solutions often support many operational value streams,  there may be several internal product managers</a:t>
            </a:r>
            <a:br>
              <a:rPr lang="en-US" sz="2400" dirty="0"/>
            </a:b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4</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5</a:t>
            </a:fld>
            <a:endParaRPr lang="en-US" dirty="0"/>
          </a:p>
        </p:txBody>
      </p:sp>
      <p:sp>
        <p:nvSpPr>
          <p:cNvPr id="8" name="Rectangle 7"/>
          <p:cNvSpPr/>
          <p:nvPr/>
        </p:nvSpPr>
        <p:spPr>
          <a:xfrm>
            <a:off x="838200" y="225892"/>
            <a:ext cx="8634573" cy="92481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8199" y="1393371"/>
            <a:ext cx="10308771" cy="3108543"/>
          </a:xfrm>
          <a:prstGeom prst="rect">
            <a:avLst/>
          </a:prstGeom>
        </p:spPr>
        <p:txBody>
          <a:bodyPr wrap="square">
            <a:spAutoFit/>
          </a:bodyPr>
          <a:lstStyle/>
          <a:p>
            <a:r>
              <a:rPr lang="en-US" sz="2800" dirty="0"/>
              <a:t>. Internal Product Managers External customers are outside the enterprise. The relationship between the enterprise and external customers takes many forms: Business-to-Business (B2B), such as an enterprise software vendor providing a payroll solution Business-to-Professional (B2P), such as a software vendor who sells graphic design tools to marketing professionals Business-to-Consumer (B2C), such as a software vendor that sells home design tools to homeowners </a:t>
            </a:r>
          </a:p>
        </p:txBody>
      </p:sp>
      <p:sp>
        <p:nvSpPr>
          <p:cNvPr id="9"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Product Manager</a:t>
            </a:r>
            <a:endParaRPr lang="en-US" sz="4400" dirty="0"/>
          </a:p>
        </p:txBody>
      </p:sp>
    </p:spTree>
    <p:extLst>
      <p:ext uri="{BB962C8B-B14F-4D97-AF65-F5344CB8AC3E}">
        <p14:creationId xmlns:p14="http://schemas.microsoft.com/office/powerpoint/2010/main" val="3322874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Product management responsibilities Each of these is described further below. Extended responsibilities associated with external product managers and Solution Trains are described later. Meet Business Goals An economically sustainable product creates more value than it costs. However, although costs are relatively straightforward to measure, there’s more variation in how an enterprise assesses value. </a:t>
            </a:r>
          </a:p>
        </p:txBody>
      </p:sp>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Product Manager</a:t>
            </a:r>
            <a:endParaRPr lang="en-US" sz="4400" dirty="0"/>
          </a:p>
        </p:txBody>
      </p:sp>
    </p:spTree>
    <p:extLst>
      <p:ext uri="{BB962C8B-B14F-4D97-AF65-F5344CB8AC3E}">
        <p14:creationId xmlns:p14="http://schemas.microsoft.com/office/powerpoint/2010/main" val="114318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Agile wasn’t originally conceived with scale in mind. The goal was </a:t>
            </a:r>
            <a:r>
              <a:rPr lang="en-US" sz="2400" dirty="0" err="1" smtClean="0"/>
              <a:t>unschackling</a:t>
            </a:r>
            <a:r>
              <a:rPr lang="en-US" sz="2400" dirty="0" smtClean="0"/>
              <a:t> developers and engineers, empowering them to tackle implementation independently using their own best judgment, incorporating </a:t>
            </a:r>
            <a:r>
              <a:rPr lang="en-US" sz="2400" dirty="0" err="1" smtClean="0"/>
              <a:t>learnings</a:t>
            </a:r>
            <a:r>
              <a:rPr lang="en-US" sz="2400" dirty="0" smtClean="0"/>
              <a:t> from one iteration into the next.</a:t>
            </a:r>
          </a:p>
          <a:p>
            <a:r>
              <a:rPr lang="en-US" sz="2400" dirty="0" smtClean="0"/>
              <a:t>That unfettered independence doesn’t work as well when there are multiple teams off doing their own thing, particularly when their individual projects must interoperate, share a common interface, rely on a shared architecture, etc. Things can quickly escalate into a free-for-all.</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7</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091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Therefore</a:t>
            </a:r>
            <a:r>
              <a:rPr lang="en-US" sz="2400" dirty="0"/>
              <a:t>, leveraging the advantages of Agile while recognizing the need for coordination and compatibility demands more structure, organization, and oversight. Agile at scale must have more rules and controls to ensure the finished product not only functions but works seamlessly across various sub-components, and that product suites look and act like they were built by the same company.</a:t>
            </a:r>
          </a:p>
          <a:p>
            <a:r>
              <a:rPr lang="en-US" sz="2400" dirty="0"/>
              <a:t>The various Microsoft Office apps, for example, all perform their individual functions well, but what makes the suite even more successful is how seamlessly users can move from one program to the next with a limited learning curve thanks to a common UX. If the Word team and the Excel team operated 100% independently, it wouldn’t be long until each one behaved quite differently</a:t>
            </a:r>
            <a:r>
              <a:rPr lang="en-US" sz="2400" dirty="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8</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86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Scaled </a:t>
            </a:r>
            <a:r>
              <a:rPr lang="en-US" sz="2400" dirty="0"/>
              <a:t>Agile provides that layer of management and coordination to build complex solutions that are too big and complicated for a single Scrum team to tackle. This may be driven by urgency to get a solution to market, or simply because the product itself is too large and sophisticated.</a:t>
            </a:r>
          </a:p>
          <a:p>
            <a:r>
              <a:rPr lang="en-US" sz="2400" dirty="0"/>
              <a:t>Scaled Agile also creates a more predictable release schedule. Because of the coordination required, it’s clearer when certain projects, products, components, and features will ship, enabling enterprise software companies to make customer commitments and line up sales, marketing, operations, and customer service to support these launches.</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9</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86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21218</TotalTime>
  <Words>819</Words>
  <Application>Microsoft Office PowerPoint</Application>
  <PresentationFormat>Custom</PresentationFormat>
  <Paragraphs>45</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Harmanjit Singh Gahir</dc:creator>
  <cp:lastModifiedBy>Windows User</cp:lastModifiedBy>
  <cp:revision>955</cp:revision>
  <dcterms:created xsi:type="dcterms:W3CDTF">2019-05-03T13:26:36Z</dcterms:created>
  <dcterms:modified xsi:type="dcterms:W3CDTF">2024-12-17T08:56:23Z</dcterms:modified>
</cp:coreProperties>
</file>