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7" r:id="rId2"/>
    <p:sldId id="438" r:id="rId3"/>
    <p:sldId id="394" r:id="rId4"/>
    <p:sldId id="396" r:id="rId5"/>
    <p:sldId id="427" r:id="rId6"/>
    <p:sldId id="428" r:id="rId7"/>
    <p:sldId id="433" r:id="rId8"/>
    <p:sldId id="434" r:id="rId9"/>
    <p:sldId id="429" r:id="rId10"/>
    <p:sldId id="435" r:id="rId11"/>
    <p:sldId id="430" r:id="rId12"/>
    <p:sldId id="431" r:id="rId13"/>
    <p:sldId id="436" r:id="rId14"/>
    <p:sldId id="426"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autoAdjust="0"/>
  </p:normalViewPr>
  <p:slideViewPr>
    <p:cSldViewPr snapToGrid="0">
      <p:cViewPr>
        <p:scale>
          <a:sx n="62" d="100"/>
          <a:sy n="62" d="100"/>
        </p:scale>
        <p:origin x="-90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12/20/2024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12/20/2024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12/20/2024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12/20/2024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12/20/2024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12/20/2024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12/20/2024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12/20/2024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a16="http://schemas.microsoft.com/office/drawing/2014/main" xmlns=""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45"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8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err="1"/>
              <a:t>SAFe</a:t>
            </a:r>
            <a:r>
              <a:rPr lang="en-US" sz="4400" dirty="0"/>
              <a:t> Versus Scrum</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err="1" smtClean="0"/>
              <a:t>SAFe’s</a:t>
            </a:r>
            <a:r>
              <a:rPr lang="en-US" sz="2400" dirty="0" smtClean="0"/>
              <a:t> Agile Release Train doesn’t run on time without a middle-management level of oversight conducted at the program level, with multiple products or projects under that umbrella. And, at the highest levels of the organization, an even broader scope of oversight falls within specific portfolios.</a:t>
            </a:r>
          </a:p>
          <a:p>
            <a:r>
              <a:rPr lang="en-US" sz="2400" dirty="0" smtClean="0"/>
              <a:t>While </a:t>
            </a:r>
            <a:r>
              <a:rPr lang="en-US" sz="2400" dirty="0" err="1" smtClean="0"/>
              <a:t>SAFe</a:t>
            </a:r>
            <a:r>
              <a:rPr lang="en-US" sz="2400" dirty="0" smtClean="0"/>
              <a:t> does limit the dynamism of </a:t>
            </a:r>
            <a:r>
              <a:rPr lang="en-US" sz="2400" dirty="0" err="1" smtClean="0"/>
              <a:t>Agile’s</a:t>
            </a:r>
            <a:r>
              <a:rPr lang="en-US" sz="2400" dirty="0" smtClean="0"/>
              <a:t> potential by requiring more planning and rigidity, it does so for the right reasons. The individual pieces of the puzzle must ultimately fit together and larger organizations need a greater degree of standardization to enable resource flexibility and component compatibility.</a:t>
            </a:r>
          </a:p>
          <a:p>
            <a:pPr marL="0" indent="0">
              <a:lnSpc>
                <a:spcPct val="200000"/>
              </a:lnSpc>
              <a:buNone/>
            </a:pPr>
            <a:r>
              <a:rPr lang="en-US" sz="2400" dirty="0" smtClean="0"/>
              <a:t/>
            </a:r>
            <a:br>
              <a:rPr lang="en-US" sz="2400" dirty="0" smtClean="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10</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400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What are the Strengths and Weaknesses of </a:t>
            </a:r>
            <a:r>
              <a:rPr lang="en-US" sz="4400" dirty="0" err="1"/>
              <a:t>SAFe</a:t>
            </a:r>
            <a:r>
              <a:rPr lang="en-US" sz="4400" dirty="0"/>
              <a:t>?</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b="1" dirty="0" err="1" smtClean="0"/>
              <a:t>SAFe’s</a:t>
            </a:r>
            <a:r>
              <a:rPr lang="en-US" sz="2400" b="1" dirty="0" smtClean="0"/>
              <a:t> </a:t>
            </a:r>
            <a:r>
              <a:rPr lang="en-US" sz="2400" b="1" dirty="0"/>
              <a:t>strengths include:</a:t>
            </a:r>
            <a:endParaRPr lang="en-US" sz="2400" dirty="0"/>
          </a:p>
          <a:p>
            <a:r>
              <a:rPr lang="en-US" sz="2400" dirty="0"/>
              <a:t>Helps cross-functional teams collaborate more effectively</a:t>
            </a:r>
          </a:p>
          <a:p>
            <a:r>
              <a:rPr lang="en-US" sz="2400" dirty="0"/>
              <a:t>Helps organizations achieve greater transparency</a:t>
            </a:r>
          </a:p>
          <a:p>
            <a:r>
              <a:rPr lang="en-US" sz="2400" dirty="0"/>
              <a:t>Aligns all aspects of a project to the broader business goals</a:t>
            </a:r>
          </a:p>
          <a:p>
            <a:r>
              <a:rPr lang="en-US" sz="2400" b="1" dirty="0" err="1"/>
              <a:t>SAFe’s</a:t>
            </a:r>
            <a:r>
              <a:rPr lang="en-US" sz="2400" b="1" dirty="0"/>
              <a:t> weaknesses include:</a:t>
            </a:r>
            <a:endParaRPr lang="en-US" sz="2400" dirty="0"/>
          </a:p>
          <a:p>
            <a:r>
              <a:rPr lang="en-US" sz="2400" dirty="0"/>
              <a:t>Firstly, some believe the framework is not pure agile, because requires too much upfront planning and process definition</a:t>
            </a:r>
          </a:p>
          <a:p>
            <a:r>
              <a:rPr lang="en-US" sz="2400" dirty="0"/>
              <a:t>Also takes more of a top-down approach rather than a team-based approach</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11</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050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Should You Use the Scaled Agile Framework?</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err="1" smtClean="0"/>
              <a:t>SAFe</a:t>
            </a:r>
            <a:r>
              <a:rPr lang="en-US" sz="2400" dirty="0" smtClean="0"/>
              <a:t> </a:t>
            </a:r>
            <a:r>
              <a:rPr lang="en-US" sz="2400" dirty="0"/>
              <a:t>is most-popular among enterprise organizations as many of its facets focus on eliminating the common challenges teams face when scaling agile.</a:t>
            </a:r>
          </a:p>
          <a:p>
            <a:r>
              <a:rPr lang="en-US" sz="2400" dirty="0"/>
              <a:t>In other words, if your company is just beginning to transition to agile, </a:t>
            </a:r>
            <a:r>
              <a:rPr lang="en-US" sz="2400" dirty="0" err="1"/>
              <a:t>SAFe</a:t>
            </a:r>
            <a:r>
              <a:rPr lang="en-US" sz="2400" dirty="0"/>
              <a:t> might be a viable option to bridge that gap because of its more prescriptive approach than, say, Disciplined Agile (DA), which offers more flexibility and customization but also requires an organization fully understand the agile philosophy </a:t>
            </a:r>
            <a:r>
              <a:rPr lang="en-US" sz="2400"/>
              <a:t>already</a:t>
            </a:r>
            <a:r>
              <a:rPr lang="en-US" sz="240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12</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7586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a:t>Should You Use the Scaled Agile Framework?</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But</a:t>
            </a:r>
            <a:r>
              <a:rPr lang="en-US" sz="2400" dirty="0"/>
              <a:t>, it is worth noting, however, that </a:t>
            </a:r>
            <a:r>
              <a:rPr lang="en-US" sz="2400" dirty="0" err="1"/>
              <a:t>SAFe’s</a:t>
            </a:r>
            <a:r>
              <a:rPr lang="en-US" sz="2400" dirty="0"/>
              <a:t> top-down approach to decision making and project management can undermine some of the core agile principles—such as collective ownership, </a:t>
            </a:r>
            <a:r>
              <a:rPr lang="en-US" sz="2400" dirty="0" err="1"/>
              <a:t>adaptiveness</a:t>
            </a:r>
            <a:r>
              <a:rPr lang="en-US" sz="2400" dirty="0"/>
              <a:t>, and less fixed roles—that might have attracted your team to agile in the first place</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13</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5835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 xmlns:a16="http://schemas.microsoft.com/office/drawing/2014/main"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 xmlns:a16="http://schemas.microsoft.com/office/drawing/2014/main"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 Framework (</a:t>
            </a:r>
            <a:r>
              <a:rPr lang="en-US" sz="4400" dirty="0" err="1"/>
              <a:t>SAFe</a:t>
            </a:r>
            <a:r>
              <a:rPr lang="en-US" sz="4400" dirty="0" smtClean="0"/>
              <a:t>)</a:t>
            </a:r>
            <a:endParaRPr lang="en-US"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The </a:t>
            </a:r>
            <a:r>
              <a:rPr lang="en-US" sz="2400" dirty="0"/>
              <a:t>Scaled Agile Framework, or </a:t>
            </a:r>
            <a:r>
              <a:rPr lang="en-US" sz="2400" dirty="0" err="1"/>
              <a:t>SAFe</a:t>
            </a:r>
            <a:r>
              <a:rPr lang="en-US" sz="2400" dirty="0"/>
              <a:t>, is an agile framework developed for development teams. Most importantly, SAFE’s foundation consists of three metaphorical pillars: Team, Program, and Portfolio. </a:t>
            </a:r>
            <a:endParaRPr lang="en-US" sz="2400" dirty="0" smtClean="0"/>
          </a:p>
          <a:p>
            <a:r>
              <a:rPr lang="en-US" sz="2400" dirty="0" smtClean="0"/>
              <a:t>Furthermore</a:t>
            </a:r>
            <a:r>
              <a:rPr lang="en-US" sz="2400" dirty="0"/>
              <a:t>, </a:t>
            </a:r>
            <a:r>
              <a:rPr lang="en-US" sz="2400" dirty="0" err="1"/>
              <a:t>SAFe</a:t>
            </a:r>
            <a:r>
              <a:rPr lang="en-US" sz="2400" dirty="0"/>
              <a:t> gives a product team flexibility. Moreover, it helps manage some of the challenges larger organizations have when practicing Agile</a:t>
            </a:r>
            <a:r>
              <a:rPr lang="en-US" sz="2400" dirty="0" smtClean="0"/>
              <a:t>.</a:t>
            </a:r>
          </a:p>
          <a:p>
            <a:r>
              <a:rPr lang="en-US" sz="2400" dirty="0" smtClean="0"/>
              <a:t> </a:t>
            </a:r>
            <a:r>
              <a:rPr lang="en-US" sz="2400" dirty="0" err="1"/>
              <a:t>SAFe</a:t>
            </a:r>
            <a:r>
              <a:rPr lang="en-US" sz="2400" dirty="0"/>
              <a:t> consists of a broad knowledge base of proven best practices. Likewise, product teams use </a:t>
            </a:r>
            <a:r>
              <a:rPr lang="en-US" sz="2400" dirty="0" err="1"/>
              <a:t>SAFe</a:t>
            </a:r>
            <a:r>
              <a:rPr lang="en-US" sz="2400" dirty="0"/>
              <a:t> to deliver successful software products.</a:t>
            </a:r>
          </a:p>
          <a:p>
            <a:pPr marL="0" indent="0">
              <a:lnSpc>
                <a:spcPct val="200000"/>
              </a:lnSpc>
              <a:buNone/>
            </a:pPr>
            <a:r>
              <a:rPr lang="en-US" sz="2400" dirty="0"/>
              <a:t/>
            </a:r>
            <a:br>
              <a:rPr lang="en-US" sz="2400" dirty="0"/>
            </a:b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194930"/>
            <a:ext cx="8827410" cy="863510"/>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IN" sz="4400" dirty="0" err="1"/>
              <a:t>SAFe</a:t>
            </a:r>
            <a:r>
              <a:rPr lang="en-IN" sz="4400" dirty="0"/>
              <a:t> Agile Principles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8" name="Rectangle 7"/>
          <p:cNvSpPr/>
          <p:nvPr/>
        </p:nvSpPr>
        <p:spPr>
          <a:xfrm>
            <a:off x="838200" y="225892"/>
            <a:ext cx="8634573" cy="924814"/>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cer\Downloads\SAFe-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1329071"/>
            <a:ext cx="9965553" cy="521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874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Agile </a:t>
            </a:r>
            <a:r>
              <a:rPr lang="en-US" sz="2400" dirty="0"/>
              <a:t>wasn’t originally conceived with scale in mind. The goal was </a:t>
            </a:r>
            <a:r>
              <a:rPr lang="en-US" sz="2400" dirty="0" err="1"/>
              <a:t>unschackling</a:t>
            </a:r>
            <a:r>
              <a:rPr lang="en-US" sz="2400" dirty="0"/>
              <a:t> developers and engineers, empowering them to tackle implementation independently using their own best judgment, incorporating </a:t>
            </a:r>
            <a:r>
              <a:rPr lang="en-US" sz="2400" dirty="0" err="1"/>
              <a:t>learnings</a:t>
            </a:r>
            <a:r>
              <a:rPr lang="en-US" sz="2400" dirty="0"/>
              <a:t> from one iteration into the next.</a:t>
            </a:r>
          </a:p>
          <a:p>
            <a:r>
              <a:rPr lang="en-US" sz="2400" dirty="0"/>
              <a:t>That unfettered independence doesn’t work as well when there are multiple teams off doing their own thing, particularly when their individual projects must interoperate, share a common interface, rely on a shared architecture, etc. Things can quickly escalate into a free-for-all</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6</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0910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Therefore</a:t>
            </a:r>
            <a:r>
              <a:rPr lang="en-US" sz="2400" dirty="0"/>
              <a:t>, leveraging the advantages of Agile while recognizing the need for coordination and compatibility demands more structure, organization, and oversight. Agile at scale must have more rules and controls to ensure the finished product not only functions but works seamlessly across various sub-components, and that product suites look and act like they were built by the same company.</a:t>
            </a:r>
          </a:p>
          <a:p>
            <a:r>
              <a:rPr lang="en-US" sz="2400" dirty="0"/>
              <a:t>The various Microsoft Office apps, for example, all perform their individual functions well, but what makes the suite even more successful is how seamlessly users can move from one program to the next with a limited learning curve thanks to a common UX. If the Word team and the Excel team operated 100% independently, it wouldn’t be long until each one behaved quite differently</a:t>
            </a:r>
            <a:r>
              <a:rPr lang="en-US" sz="2400" dirty="0" smtClean="0"/>
              <a:t>.</a:t>
            </a: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7</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6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a:t>Scaled Agile</a:t>
            </a:r>
          </a:p>
        </p:txBody>
      </p:sp>
      <p:sp>
        <p:nvSpPr>
          <p:cNvPr id="4" name="Content Placeholder 2"/>
          <p:cNvSpPr>
            <a:spLocks noGrp="1"/>
          </p:cNvSpPr>
          <p:nvPr>
            <p:ph idx="1"/>
          </p:nvPr>
        </p:nvSpPr>
        <p:spPr>
          <a:xfrm>
            <a:off x="838200" y="1753705"/>
            <a:ext cx="10515599" cy="4492983"/>
          </a:xfrm>
        </p:spPr>
        <p:txBody>
          <a:bodyPr>
            <a:noAutofit/>
          </a:bodyPr>
          <a:lstStyle/>
          <a:p>
            <a:r>
              <a:rPr lang="en-US" sz="2400" dirty="0" smtClean="0"/>
              <a:t>Scaled </a:t>
            </a:r>
            <a:r>
              <a:rPr lang="en-US" sz="2400" dirty="0"/>
              <a:t>Agile provides that layer of management and coordination to build complex solutions that are too big and complicated for a single Scrum team to tackle. This may be driven by urgency to get a solution to market, or simply because the product itself is too large and sophisticated.</a:t>
            </a:r>
          </a:p>
          <a:p>
            <a:r>
              <a:rPr lang="en-US" sz="2400" dirty="0"/>
              <a:t>Scaled Agile also creates a more predictable release schedule. Because of the coordination required, it’s clearer when certain projects, products, components, and features will ship, enabling enterprise software companies to make customer commitments and line up sales, marketing, operations, and customer service to support these launches.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8</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86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t> </a:t>
            </a:r>
            <a:r>
              <a:rPr lang="en-US" sz="4400" dirty="0" err="1"/>
              <a:t>SAFe</a:t>
            </a:r>
            <a:r>
              <a:rPr lang="en-US" sz="4400" dirty="0"/>
              <a:t> Versus Scrum</a:t>
            </a:r>
          </a:p>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US" sz="2400" dirty="0" err="1" smtClean="0"/>
              <a:t>SAFe</a:t>
            </a:r>
            <a:r>
              <a:rPr lang="en-US" sz="2400" dirty="0" smtClean="0"/>
              <a:t> </a:t>
            </a:r>
            <a:r>
              <a:rPr lang="en-US" sz="2400" dirty="0"/>
              <a:t>and Scrum aren’t at odds with </a:t>
            </a:r>
            <a:r>
              <a:rPr lang="en-US" sz="2400" dirty="0" err="1"/>
              <a:t>eachother</a:t>
            </a:r>
            <a:r>
              <a:rPr lang="en-US" sz="2400" dirty="0"/>
              <a:t>. Rarely does someone pick one over the other. It’s more a question of environment and objectives for implementing Agile principles.</a:t>
            </a:r>
          </a:p>
          <a:p>
            <a:r>
              <a:rPr lang="en-US" sz="2400" dirty="0"/>
              <a:t>Scrum is a highly efficient way of delivering a project using a small team. It’s flexible, transparent, and light on overhead. It requires lots of communication between those small team members to operate at a high level.</a:t>
            </a:r>
          </a:p>
          <a:p>
            <a:r>
              <a:rPr lang="en-US" sz="2400" dirty="0"/>
              <a:t>Scrum is not, however, a great way to run a large organization with multiple products and projects being run simultaneously. It’s the scrappy, Special Ops approach to quickly reaching discrete goals through iterative development.</a:t>
            </a:r>
          </a:p>
          <a:p>
            <a:r>
              <a:rPr lang="en-US" sz="2400" dirty="0"/>
              <a:t>Managing the complexities, interdependencies, and multiple teams required to operate at scale necessitates a more robust structure to avoid everything devolving into chaos. It’s stepping up from a niche boutique to assembly-line scale coordination.</a:t>
            </a:r>
          </a:p>
          <a:p>
            <a:pPr marL="0" indent="0">
              <a:lnSpc>
                <a:spcPct val="200000"/>
              </a:lnSpc>
              <a:buNone/>
            </a:pPr>
            <a:r>
              <a:rPr lang="en-US" sz="2400" dirty="0" smtClean="0"/>
              <a:t/>
            </a:r>
            <a:br>
              <a:rPr lang="en-US" sz="2400" dirty="0" smtClean="0"/>
            </a:br>
            <a:endParaRPr lang="en-IN" sz="2400" b="1"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9</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9657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21210</TotalTime>
  <Words>851</Words>
  <Application>Microsoft Office PowerPoint</Application>
  <PresentationFormat>Custom</PresentationFormat>
  <Paragraphs>67</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955</cp:revision>
  <dcterms:created xsi:type="dcterms:W3CDTF">2019-05-03T13:26:36Z</dcterms:created>
  <dcterms:modified xsi:type="dcterms:W3CDTF">2024-12-20T09:48:38Z</dcterms:modified>
</cp:coreProperties>
</file>