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40" r:id="rId2"/>
    <p:sldId id="441" r:id="rId3"/>
    <p:sldId id="394" r:id="rId4"/>
    <p:sldId id="396" r:id="rId5"/>
    <p:sldId id="427" r:id="rId6"/>
    <p:sldId id="437" r:id="rId7"/>
    <p:sldId id="438" r:id="rId8"/>
    <p:sldId id="439" r:id="rId9"/>
    <p:sldId id="428" r:id="rId10"/>
    <p:sldId id="433" r:id="rId11"/>
    <p:sldId id="434" r:id="rId12"/>
    <p:sldId id="429" r:id="rId13"/>
    <p:sldId id="435" r:id="rId14"/>
    <p:sldId id="430" r:id="rId15"/>
    <p:sldId id="431" r:id="rId16"/>
    <p:sldId id="436" r:id="rId17"/>
    <p:sldId id="426"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BC4"/>
    <a:srgbClr val="0D8BC3"/>
    <a:srgbClr val="2ED9FA"/>
    <a:srgbClr val="0BDEE3"/>
    <a:srgbClr val="07D3D3"/>
    <a:srgbClr val="07DDF3"/>
    <a:srgbClr val="57ACF3"/>
    <a:srgbClr val="3399FF"/>
    <a:srgbClr val="33CCFF"/>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autoAdjust="0"/>
  </p:normalViewPr>
  <p:slideViewPr>
    <p:cSldViewPr snapToGrid="0">
      <p:cViewPr>
        <p:scale>
          <a:sx n="62" d="100"/>
          <a:sy n="62" d="100"/>
        </p:scale>
        <p:origin x="-90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descr="Image result for chandigarh university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87150" y="115888"/>
            <a:ext cx="6064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30876" y="115888"/>
            <a:ext cx="8501448" cy="987982"/>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24816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797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896EE8D9-7006-4346-8D4A-A38CD6C08B62}"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B419EA-2E48-41C1-8B52-8AB71FBA6423}" type="slidenum">
              <a:rPr lang="en-US"/>
              <a:pPr>
                <a:defRPr/>
              </a:pPr>
              <a:t>‹#›</a:t>
            </a:fld>
            <a:endParaRPr lang="en-US"/>
          </a:p>
        </p:txBody>
      </p:sp>
    </p:spTree>
    <p:extLst>
      <p:ext uri="{BB962C8B-B14F-4D97-AF65-F5344CB8AC3E}">
        <p14:creationId xmlns:p14="http://schemas.microsoft.com/office/powerpoint/2010/main" val="35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21B0E2A-EC88-428D-B8C7-00F8A566E65D}"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3E9D30-6671-4A98-B002-C510EBC495A1}" type="slidenum">
              <a:rPr lang="en-US"/>
              <a:pPr>
                <a:defRPr/>
              </a:pPr>
              <a:t>‹#›</a:t>
            </a:fld>
            <a:endParaRPr lang="en-US"/>
          </a:p>
        </p:txBody>
      </p:sp>
    </p:spTree>
    <p:extLst>
      <p:ext uri="{BB962C8B-B14F-4D97-AF65-F5344CB8AC3E}">
        <p14:creationId xmlns:p14="http://schemas.microsoft.com/office/powerpoint/2010/main" val="3110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fld id="{9D6C6E25-A4D4-490C-8F50-A7A4F048CE64}" type="datetime1">
              <a:rPr lang="en-US"/>
              <a:pPr>
                <a:defRPr/>
              </a:pPr>
              <a:t>12/17/2024</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BEC0BCEC-4877-466A-8FCC-8DE3B6353D8C}" type="slidenum">
              <a:rPr lang="en-US"/>
              <a:pPr>
                <a:defRPr/>
              </a:pPr>
              <a:t>‹#›</a:t>
            </a:fld>
            <a:endParaRPr lang="en-US"/>
          </a:p>
        </p:txBody>
      </p:sp>
    </p:spTree>
    <p:extLst>
      <p:ext uri="{BB962C8B-B14F-4D97-AF65-F5344CB8AC3E}">
        <p14:creationId xmlns:p14="http://schemas.microsoft.com/office/powerpoint/2010/main" val="384521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smtClean="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EF33C029-18C0-4A4C-9437-EA7537AC13C4}"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8BE4B-7506-4E30-B2A2-DA8EEEBD4BC2}" type="slidenum">
              <a:rPr lang="en-US"/>
              <a:pPr>
                <a:defRPr/>
              </a:pPr>
              <a:t>‹#›</a:t>
            </a:fld>
            <a:endParaRPr lang="en-US"/>
          </a:p>
        </p:txBody>
      </p:sp>
    </p:spTree>
    <p:extLst>
      <p:ext uri="{BB962C8B-B14F-4D97-AF65-F5344CB8AC3E}">
        <p14:creationId xmlns:p14="http://schemas.microsoft.com/office/powerpoint/2010/main" val="3593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2C8CC2-8F3B-4DA6-94AB-DB4EDE2EECF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355890C-95A5-4C66-AF69-0E2F51413115}" type="slidenum">
              <a:rPr lang="en-US"/>
              <a:pPr>
                <a:defRPr/>
              </a:pPr>
              <a:t>‹#›</a:t>
            </a:fld>
            <a:endParaRPr lang="en-US"/>
          </a:p>
        </p:txBody>
      </p:sp>
    </p:spTree>
    <p:extLst>
      <p:ext uri="{BB962C8B-B14F-4D97-AF65-F5344CB8AC3E}">
        <p14:creationId xmlns:p14="http://schemas.microsoft.com/office/powerpoint/2010/main" val="33235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7226B54-0BE0-4C68-8EE9-0492C95236F7}" type="datetime1">
              <a:rPr lang="en-US"/>
              <a:pPr>
                <a:defRPr/>
              </a:pPr>
              <a:t>12/17/2024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5E09A63-014E-40C1-8AE1-2C05C50868D9}" type="slidenum">
              <a:rPr lang="en-US"/>
              <a:pPr>
                <a:defRPr/>
              </a:pPr>
              <a:t>‹#›</a:t>
            </a:fld>
            <a:endParaRPr lang="en-US"/>
          </a:p>
        </p:txBody>
      </p:sp>
    </p:spTree>
    <p:extLst>
      <p:ext uri="{BB962C8B-B14F-4D97-AF65-F5344CB8AC3E}">
        <p14:creationId xmlns:p14="http://schemas.microsoft.com/office/powerpoint/2010/main" val="30641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0E03331D-ADFF-44F0-B211-32797E6D56EB}" type="datetime1">
              <a:rPr lang="en-US"/>
              <a:pPr>
                <a:defRPr/>
              </a:pPr>
              <a:t>12/17/2024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4C8B8AC-37F6-49D1-840B-A73DD7487E95}" type="slidenum">
              <a:rPr lang="en-US"/>
              <a:pPr>
                <a:defRPr/>
              </a:pPr>
              <a:t>‹#›</a:t>
            </a:fld>
            <a:endParaRPr lang="en-US"/>
          </a:p>
        </p:txBody>
      </p:sp>
    </p:spTree>
    <p:extLst>
      <p:ext uri="{BB962C8B-B14F-4D97-AF65-F5344CB8AC3E}">
        <p14:creationId xmlns:p14="http://schemas.microsoft.com/office/powerpoint/2010/main" val="107031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6D89029-9CF2-43DF-B564-FE81104EA665}" type="datetime1">
              <a:rPr lang="en-US"/>
              <a:pPr>
                <a:defRPr/>
              </a:pPr>
              <a:t>12/17/2024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C8E44C-20D7-45D0-9294-0943E4C8711D}" type="slidenum">
              <a:rPr lang="en-US"/>
              <a:pPr>
                <a:defRPr/>
              </a:pPr>
              <a:t>‹#›</a:t>
            </a:fld>
            <a:endParaRPr lang="en-US"/>
          </a:p>
        </p:txBody>
      </p:sp>
    </p:spTree>
    <p:extLst>
      <p:ext uri="{BB962C8B-B14F-4D97-AF65-F5344CB8AC3E}">
        <p14:creationId xmlns:p14="http://schemas.microsoft.com/office/powerpoint/2010/main" val="56971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B8B18B-16A1-4AC6-A336-E54ED634E5FD}"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84D5B4D-161F-447E-822C-287C913B5ED0}" type="slidenum">
              <a:rPr lang="en-US"/>
              <a:pPr>
                <a:defRPr/>
              </a:pPr>
              <a:t>‹#›</a:t>
            </a:fld>
            <a:endParaRPr lang="en-US"/>
          </a:p>
        </p:txBody>
      </p:sp>
    </p:spTree>
    <p:extLst>
      <p:ext uri="{BB962C8B-B14F-4D97-AF65-F5344CB8AC3E}">
        <p14:creationId xmlns:p14="http://schemas.microsoft.com/office/powerpoint/2010/main" val="13621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E4D781D-82AB-437E-8E5D-FBDD222CF63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213A965-8E4D-4D59-922A-894ECEF074D2}" type="slidenum">
              <a:rPr lang="en-US"/>
              <a:pPr>
                <a:defRPr/>
              </a:pPr>
              <a:t>‹#›</a:t>
            </a:fld>
            <a:endParaRPr lang="en-US"/>
          </a:p>
        </p:txBody>
      </p:sp>
    </p:spTree>
    <p:extLst>
      <p:ext uri="{BB962C8B-B14F-4D97-AF65-F5344CB8AC3E}">
        <p14:creationId xmlns:p14="http://schemas.microsoft.com/office/powerpoint/2010/main" val="5759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5" y="134938"/>
            <a:ext cx="8391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79450" y="131127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pPr>
              <a:defRPr/>
            </a:pPr>
            <a:fld id="{4217D2EB-7CAE-4DD9-9E8B-49A7BAE930E7}" type="slidenum">
              <a:rPr lang="en-US"/>
              <a:pPr>
                <a:defRPr/>
              </a:pPr>
              <a:t>‹#›</a:t>
            </a:fld>
            <a:endParaRPr lang="en-US" dirty="0"/>
          </a:p>
        </p:txBody>
      </p:sp>
      <p:pic>
        <p:nvPicPr>
          <p:cNvPr id="1030" name="Picture 2" descr="Image result for chandigarh university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125" y="104775"/>
            <a:ext cx="606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a16="http://schemas.microsoft.com/office/drawing/2014/main" xmlns="" id="{0983CA01-DED8-4A8A-82CA-5B1BE1DADB0C}"/>
              </a:ext>
            </a:extLst>
          </p:cNvPr>
          <p:cNvSpPr/>
          <p:nvPr/>
        </p:nvSpPr>
        <p:spPr>
          <a:xfrm flipH="1">
            <a:off x="-2646363"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ndParaRPr>
          </a:p>
        </p:txBody>
      </p:sp>
      <p:grpSp>
        <p:nvGrpSpPr>
          <p:cNvPr id="1032" name="Group 8"/>
          <p:cNvGrpSpPr>
            <a:grpSpLocks/>
          </p:cNvGrpSpPr>
          <p:nvPr/>
        </p:nvGrpSpPr>
        <p:grpSpPr bwMode="auto">
          <a:xfrm>
            <a:off x="11668125"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48" name="CorelDRAW" r:id="rId16" imgW="2169000" imgH="2169360" progId="">
                    <p:embed/>
                  </p:oleObj>
                </mc:Choice>
                <mc:Fallback>
                  <p:oleObj name="CorelDRAW" r:id="rId16" imgW="2169000" imgH="2169360" progId="">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3" name="Group 16"/>
          <p:cNvGrpSpPr>
            <a:grpSpLocks/>
          </p:cNvGrpSpPr>
          <p:nvPr/>
        </p:nvGrpSpPr>
        <p:grpSpPr bwMode="auto">
          <a:xfrm rot="10800000">
            <a:off x="0" y="6251575"/>
            <a:ext cx="731838"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mn-lt"/>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pPr fontAlgn="base">
                <a:lnSpc>
                  <a:spcPct val="100000"/>
                </a:lnSpc>
                <a:spcBef>
                  <a:spcPct val="0"/>
                </a:spcBef>
                <a:spcAft>
                  <a:spcPct val="0"/>
                </a:spcAft>
                <a:buFontTx/>
                <a:buNone/>
              </a:pPr>
              <a:t>1</a:t>
            </a:fld>
            <a:endParaRPr lang="en-US" altLang="en-US" sz="1200" smtClean="0">
              <a:solidFill>
                <a:srgbClr val="002060"/>
              </a:solidFill>
            </a:endParaRPr>
          </a:p>
        </p:txBody>
      </p:sp>
      <p:pic>
        <p:nvPicPr>
          <p:cNvPr id="24578"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17" name="TextBox 16"/>
          <p:cNvSpPr txBox="1"/>
          <p:nvPr/>
        </p:nvSpPr>
        <p:spPr>
          <a:xfrm>
            <a:off x="2575932" y="1303003"/>
            <a:ext cx="8686800" cy="2977738"/>
          </a:xfrm>
          <a:prstGeom prst="rect">
            <a:avLst/>
          </a:prstGeom>
          <a:noFill/>
        </p:spPr>
        <p:txBody>
          <a:bodyPr wrap="square" rtlCol="0">
            <a:spAutoFit/>
          </a:bodyPr>
          <a:lstStyle/>
          <a:p>
            <a:pPr lvl="0" algn="ctr" defTabSz="622300">
              <a:lnSpc>
                <a:spcPct val="90000"/>
              </a:lnSpc>
              <a:spcAft>
                <a:spcPct val="35000"/>
              </a:spcAft>
            </a:pPr>
            <a:r>
              <a:rPr lang="en-US" sz="3300" b="1" dirty="0">
                <a:latin typeface="Times New Roman" pitchFamily="18" charset="0"/>
                <a:ea typeface="Karla" pitchFamily="2" charset="0"/>
                <a:cs typeface="Times New Roman" pitchFamily="18" charset="0"/>
              </a:rPr>
              <a:t>UNIVERSITY INSTITUTE OF COMPUTING</a:t>
            </a:r>
          </a:p>
          <a:p>
            <a:pPr lvl="0" algn="ctr" defTabSz="622300">
              <a:lnSpc>
                <a:spcPct val="90000"/>
              </a:lnSpc>
              <a:spcAft>
                <a:spcPct val="35000"/>
              </a:spcAft>
            </a:pPr>
            <a:endParaRPr lang="en-US" sz="3300" b="1" dirty="0">
              <a:latin typeface="Times New Roman" pitchFamily="18" charset="0"/>
              <a:ea typeface="Karla" pitchFamily="2" charset="0"/>
              <a:cs typeface="Times New Roman" pitchFamily="18" charset="0"/>
            </a:endParaRPr>
          </a:p>
          <a:p>
            <a:pPr lvl="0" algn="ctr" defTabSz="622300">
              <a:lnSpc>
                <a:spcPct val="90000"/>
              </a:lnSpc>
              <a:spcAft>
                <a:spcPct val="35000"/>
              </a:spcAft>
            </a:pPr>
            <a:endParaRPr lang="en-IN" sz="3300" b="1" dirty="0" smtClean="0">
              <a:latin typeface="Times New Roman" pitchFamily="18" charset="0"/>
              <a:cs typeface="Times New Roman" pitchFamily="18" charset="0"/>
            </a:endParaRPr>
          </a:p>
          <a:p>
            <a:pPr lvl="0" algn="ctr" defTabSz="622300">
              <a:lnSpc>
                <a:spcPct val="90000"/>
              </a:lnSpc>
              <a:spcAft>
                <a:spcPct val="35000"/>
              </a:spcAft>
            </a:pPr>
            <a:r>
              <a:rPr lang="en-IN" sz="3300" b="1" dirty="0" smtClean="0">
                <a:latin typeface="Times New Roman" pitchFamily="18" charset="0"/>
                <a:cs typeface="Times New Roman" pitchFamily="18" charset="0"/>
              </a:rPr>
              <a:t>Agile </a:t>
            </a:r>
            <a:r>
              <a:rPr lang="en-IN" sz="3300" b="1" dirty="0" smtClean="0">
                <a:latin typeface="Times New Roman" pitchFamily="18" charset="0"/>
                <a:cs typeface="Times New Roman" pitchFamily="18" charset="0"/>
              </a:rPr>
              <a:t>Methodology</a:t>
            </a:r>
          </a:p>
          <a:p>
            <a:pPr lvl="0" algn="ctr" defTabSz="622300">
              <a:lnSpc>
                <a:spcPct val="90000"/>
              </a:lnSpc>
              <a:spcAft>
                <a:spcPct val="35000"/>
              </a:spcAft>
            </a:pPr>
            <a:r>
              <a:rPr lang="en-IN" sz="2500" b="1" dirty="0" smtClean="0">
                <a:latin typeface="Times New Roman" pitchFamily="18" charset="0"/>
                <a:cs typeface="Times New Roman" pitchFamily="18" charset="0"/>
              </a:rPr>
              <a:t>(24CAT-656)</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5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282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Therefore</a:t>
            </a:r>
            <a:r>
              <a:rPr lang="en-US" sz="2400" dirty="0"/>
              <a:t>, leveraging the advantages of Agile while recognizing the need for coordination and compatibility demands more structure, organization, and oversight. Agile at scale must have more rules and controls to ensure the finished product not only functions but works seamlessly across various sub-components, and that product suites look and act like they were built by the same company.</a:t>
            </a:r>
          </a:p>
          <a:p>
            <a:r>
              <a:rPr lang="en-US" sz="2400" dirty="0"/>
              <a:t>The various Microsoft Office apps, for example, all perform their individual functions well, but what makes the suite even more successful is how seamlessly users can move from one program to the next with a limited learning curve thanks to a common UX. If the Word team and the Excel team operated 100% independently, it wouldn’t be long until each one behaved quite differently</a:t>
            </a:r>
            <a:r>
              <a:rPr lang="en-US" sz="2400" dirty="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10</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86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Scaled </a:t>
            </a:r>
            <a:r>
              <a:rPr lang="en-US" sz="2400" dirty="0"/>
              <a:t>Agile provides that layer of management and coordination to build complex solutions that are too big and complicated for a single Scrum team to tackle. This may be driven by urgency to get a solution to market, or simply because the product itself is too large and sophisticated.</a:t>
            </a:r>
          </a:p>
          <a:p>
            <a:r>
              <a:rPr lang="en-US" sz="2400" dirty="0"/>
              <a:t>Scaled Agile also creates a more predictable release schedule. Because of the coordination required, it’s clearer when certain projects, products, components, and features will ship, enabling enterprise software companies to make customer commitments and line up sales, marketing, operations, and customer service to support these launches.</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11</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86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err="1"/>
              <a:t>SAFe</a:t>
            </a:r>
            <a:r>
              <a:rPr lang="en-US" sz="4400" dirty="0"/>
              <a:t> Versus Scrum</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err="1" smtClean="0"/>
              <a:t>SAFe</a:t>
            </a:r>
            <a:r>
              <a:rPr lang="en-US" sz="2400" dirty="0" smtClean="0"/>
              <a:t> </a:t>
            </a:r>
            <a:r>
              <a:rPr lang="en-US" sz="2400" dirty="0"/>
              <a:t>and Scrum aren’t at odds with </a:t>
            </a:r>
            <a:r>
              <a:rPr lang="en-US" sz="2400" dirty="0" err="1"/>
              <a:t>eachother</a:t>
            </a:r>
            <a:r>
              <a:rPr lang="en-US" sz="2400" dirty="0"/>
              <a:t>. Rarely does someone pick one over the other. It’s more a question of environment and objectives for implementing Agile principles.</a:t>
            </a:r>
          </a:p>
          <a:p>
            <a:r>
              <a:rPr lang="en-US" sz="2400" dirty="0"/>
              <a:t>Scrum is a highly efficient way of delivering a project using a small team. It’s flexible, transparent, and light on overhead. It requires lots of communication between those small team members to operate at a high level.</a:t>
            </a:r>
          </a:p>
          <a:p>
            <a:r>
              <a:rPr lang="en-US" sz="2400" dirty="0"/>
              <a:t>Scrum is not, however, a great way to run a large organization with multiple products and projects being run simultaneously. It’s the scrappy, Special Ops approach to quickly reaching discrete goals through iterative development.</a:t>
            </a:r>
          </a:p>
          <a:p>
            <a:r>
              <a:rPr lang="en-US" sz="2400" dirty="0"/>
              <a:t>Managing the complexities, interdependencies, and multiple teams required to operate at scale necessitates a more robust structure to avoid everything devolving into chaos. It’s stepping up from a niche boutique to assembly-line scale coordination.</a:t>
            </a:r>
          </a:p>
          <a:p>
            <a:pPr marL="0" indent="0">
              <a:lnSpc>
                <a:spcPct val="200000"/>
              </a:lnSpc>
              <a:buNone/>
            </a:pPr>
            <a:r>
              <a:rPr lang="en-US" sz="2400" dirty="0" smtClean="0"/>
              <a:t/>
            </a:r>
            <a:br>
              <a:rPr lang="en-US" sz="2400" dirty="0" smtClean="0"/>
            </a:b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12</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657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err="1"/>
              <a:t>SAFe</a:t>
            </a:r>
            <a:r>
              <a:rPr lang="en-US" sz="4400" dirty="0"/>
              <a:t> Versus Scrum</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err="1" smtClean="0"/>
              <a:t>SAFe’s</a:t>
            </a:r>
            <a:r>
              <a:rPr lang="en-US" sz="2400" dirty="0" smtClean="0"/>
              <a:t> Agile Release Train doesn’t run on time without a middle-management level of oversight conducted at the program level, with multiple products or projects under that umbrella. And, at the highest levels of the organization, an even broader scope of oversight falls within specific portfolios.</a:t>
            </a:r>
          </a:p>
          <a:p>
            <a:r>
              <a:rPr lang="en-US" sz="2400" dirty="0" smtClean="0"/>
              <a:t>While </a:t>
            </a:r>
            <a:r>
              <a:rPr lang="en-US" sz="2400" dirty="0" err="1" smtClean="0"/>
              <a:t>SAFe</a:t>
            </a:r>
            <a:r>
              <a:rPr lang="en-US" sz="2400" dirty="0" smtClean="0"/>
              <a:t> does limit the dynamism of </a:t>
            </a:r>
            <a:r>
              <a:rPr lang="en-US" sz="2400" dirty="0" err="1" smtClean="0"/>
              <a:t>Agile’s</a:t>
            </a:r>
            <a:r>
              <a:rPr lang="en-US" sz="2400" dirty="0" smtClean="0"/>
              <a:t> potential by requiring more planning and rigidity, it does so for the right reasons. The individual pieces of the puzzle must ultimately fit together and larger organizations need a greater degree of standardization to enable resource flexibility and component compatibility.</a:t>
            </a:r>
          </a:p>
          <a:p>
            <a:pPr marL="0" indent="0">
              <a:lnSpc>
                <a:spcPct val="200000"/>
              </a:lnSpc>
              <a:buNone/>
            </a:pPr>
            <a:r>
              <a:rPr lang="en-US" sz="2400" dirty="0" smtClean="0"/>
              <a:t/>
            </a:r>
            <a:br>
              <a:rPr lang="en-US" sz="2400" dirty="0" smtClean="0"/>
            </a:b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13</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400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What are the Strengths and Weaknesses of </a:t>
            </a:r>
            <a:r>
              <a:rPr lang="en-US" sz="4400" dirty="0" err="1"/>
              <a:t>SAFe</a:t>
            </a:r>
            <a:r>
              <a:rPr lang="en-US" sz="4400" dirty="0"/>
              <a:t>?</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b="1" dirty="0" err="1" smtClean="0"/>
              <a:t>SAFe’s</a:t>
            </a:r>
            <a:r>
              <a:rPr lang="en-US" sz="2400" b="1" dirty="0" smtClean="0"/>
              <a:t> </a:t>
            </a:r>
            <a:r>
              <a:rPr lang="en-US" sz="2400" b="1" dirty="0"/>
              <a:t>strengths include:</a:t>
            </a:r>
            <a:endParaRPr lang="en-US" sz="2400" dirty="0"/>
          </a:p>
          <a:p>
            <a:r>
              <a:rPr lang="en-US" sz="2400" dirty="0"/>
              <a:t>Helps cross-functional teams collaborate more effectively</a:t>
            </a:r>
          </a:p>
          <a:p>
            <a:r>
              <a:rPr lang="en-US" sz="2400" dirty="0"/>
              <a:t>Helps organizations achieve greater transparency</a:t>
            </a:r>
          </a:p>
          <a:p>
            <a:r>
              <a:rPr lang="en-US" sz="2400" dirty="0"/>
              <a:t>Aligns all aspects of a project to the broader business goals</a:t>
            </a:r>
          </a:p>
          <a:p>
            <a:r>
              <a:rPr lang="en-US" sz="2400" b="1" dirty="0" err="1"/>
              <a:t>SAFe’s</a:t>
            </a:r>
            <a:r>
              <a:rPr lang="en-US" sz="2400" b="1" dirty="0"/>
              <a:t> weaknesses include:</a:t>
            </a:r>
            <a:endParaRPr lang="en-US" sz="2400" dirty="0"/>
          </a:p>
          <a:p>
            <a:r>
              <a:rPr lang="en-US" sz="2400" dirty="0"/>
              <a:t>Firstly, some believe the framework is not pure agile, because requires too much upfront planning and process definition</a:t>
            </a:r>
          </a:p>
          <a:p>
            <a:r>
              <a:rPr lang="en-US" sz="2400" dirty="0"/>
              <a:t>Also takes more of a top-down approach rather than a team-based approach</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14</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050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Should You Use the Scaled Agile Framework?</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err="1" smtClean="0"/>
              <a:t>SAFe</a:t>
            </a:r>
            <a:r>
              <a:rPr lang="en-US" sz="2400" dirty="0" smtClean="0"/>
              <a:t> </a:t>
            </a:r>
            <a:r>
              <a:rPr lang="en-US" sz="2400" dirty="0"/>
              <a:t>is most-popular among enterprise organizations as many of its facets focus on eliminating the common challenges teams face when scaling agile.</a:t>
            </a:r>
          </a:p>
          <a:p>
            <a:r>
              <a:rPr lang="en-US" sz="2400" dirty="0"/>
              <a:t>In other words, if your company is just beginning to transition to agile, </a:t>
            </a:r>
            <a:r>
              <a:rPr lang="en-US" sz="2400" dirty="0" err="1"/>
              <a:t>SAFe</a:t>
            </a:r>
            <a:r>
              <a:rPr lang="en-US" sz="2400" dirty="0"/>
              <a:t> might be a viable option to bridge that gap because of its more prescriptive approach than, say, Disciplined Agile (DA), which offers more flexibility and customization but also requires an organization fully understand the agile philosophy </a:t>
            </a:r>
            <a:r>
              <a:rPr lang="en-US" sz="2400"/>
              <a:t>already</a:t>
            </a:r>
            <a:r>
              <a:rPr lang="en-US" sz="240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15</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758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Should You Use the Scaled Agile Framework?</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But</a:t>
            </a:r>
            <a:r>
              <a:rPr lang="en-US" sz="2400" dirty="0"/>
              <a:t>, it is worth noting, however, that </a:t>
            </a:r>
            <a:r>
              <a:rPr lang="en-US" sz="2400" dirty="0" err="1"/>
              <a:t>SAFe’s</a:t>
            </a:r>
            <a:r>
              <a:rPr lang="en-US" sz="2400" dirty="0"/>
              <a:t> top-down approach to decision making and project management can undermine some of the core agile principles—such as collective ownership, </a:t>
            </a:r>
            <a:r>
              <a:rPr lang="en-US" sz="2400" dirty="0" err="1"/>
              <a:t>adaptiveness</a:t>
            </a:r>
            <a:r>
              <a:rPr lang="en-US" sz="2400" dirty="0"/>
              <a:t>, and less fixed roles—that might have attracted your team to agile in the first place</a:t>
            </a:r>
            <a:r>
              <a:rPr lang="en-US" sz="2400" dirty="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16</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5835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Rectangle 3">
            <a:extLst>
              <a:ext uri="{FF2B5EF4-FFF2-40B4-BE49-F238E27FC236}">
                <a16:creationId xmlns="" xmlns:a16="http://schemas.microsoft.com/office/drawing/2014/main" id="{2C813A83-4CF3-4942-8C24-169E11C40466}"/>
              </a:ext>
            </a:extLst>
          </p:cNvPr>
          <p:cNvSpPr/>
          <p:nvPr/>
        </p:nvSpPr>
        <p:spPr>
          <a:xfrm>
            <a:off x="0" y="0"/>
            <a:ext cx="12192000" cy="5018904"/>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sp>
        <p:nvSpPr>
          <p:cNvPr id="9" name="Title 1"/>
          <p:cNvSpPr txBox="1">
            <a:spLocks/>
          </p:cNvSpPr>
          <p:nvPr/>
        </p:nvSpPr>
        <p:spPr>
          <a:xfrm>
            <a:off x="1606560" y="2205479"/>
            <a:ext cx="10604490"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10" name="Diamond 6">
            <a:extLst>
              <a:ext uri="{FF2B5EF4-FFF2-40B4-BE49-F238E27FC236}">
                <a16:creationId xmlns="" xmlns:a16="http://schemas.microsoft.com/office/drawing/2014/main" id="{AFBA4B1A-59E0-42F9-8062-FE9B4E00A99F}"/>
              </a:ext>
            </a:extLst>
          </p:cNvPr>
          <p:cNvSpPr/>
          <p:nvPr/>
        </p:nvSpPr>
        <p:spPr>
          <a:xfrm>
            <a:off x="2668942"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11" name="Diamond 6">
            <a:extLst>
              <a:ext uri="{FF2B5EF4-FFF2-40B4-BE49-F238E27FC236}">
                <a16:creationId xmlns="" xmlns:a16="http://schemas.microsoft.com/office/drawing/2014/main" id="{4F0CA98B-3337-4AC3-8305-ED6C9C731FFB}"/>
              </a:ext>
            </a:extLst>
          </p:cNvPr>
          <p:cNvSpPr/>
          <p:nvPr/>
        </p:nvSpPr>
        <p:spPr>
          <a:xfrm>
            <a:off x="2926117"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1" name="TextBox 20"/>
          <p:cNvSpPr txBox="1"/>
          <p:nvPr/>
        </p:nvSpPr>
        <p:spPr>
          <a:xfrm>
            <a:off x="3698487" y="5859294"/>
            <a:ext cx="4795025" cy="369332"/>
          </a:xfrm>
          <a:prstGeom prst="rect">
            <a:avLst/>
          </a:prstGeom>
          <a:noFill/>
        </p:spPr>
        <p:txBody>
          <a:bodyPr wrap="square" rtlCol="0">
            <a:spAutoFit/>
          </a:bodyPr>
          <a:lstStyle/>
          <a:p>
            <a:r>
              <a:rPr lang="en-US" dirty="0" smtClean="0"/>
              <a:t>For Queries:- ramanjeetsingh.uic@cumail.in</a:t>
            </a:r>
            <a:endParaRPr lang="en-US" dirty="0"/>
          </a:p>
        </p:txBody>
      </p:sp>
    </p:spTree>
    <p:extLst>
      <p:ext uri="{BB962C8B-B14F-4D97-AF65-F5344CB8AC3E}">
        <p14:creationId xmlns:p14="http://schemas.microsoft.com/office/powerpoint/2010/main" val="1755554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216239" y="171213"/>
            <a:ext cx="8149701" cy="785462"/>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latin typeface="Casper"/>
                <a:cs typeface="Arial" panose="020B0604020202020204" pitchFamily="34" charset="0"/>
              </a:rPr>
              <a:t>SYLLABUS </a:t>
            </a:r>
            <a:r>
              <a:rPr lang="en-US" sz="2800" dirty="0" smtClean="0"/>
              <a:t>  </a:t>
            </a:r>
            <a:endParaRPr lang="en-US" dirty="0"/>
          </a:p>
        </p:txBody>
      </p:sp>
      <p:sp>
        <p:nvSpPr>
          <p:cNvPr id="4" name="Slide Number Placeholder 3"/>
          <p:cNvSpPr txBox="1">
            <a:spLocks/>
          </p:cNvSpPr>
          <p:nvPr/>
        </p:nvSpPr>
        <p:spPr>
          <a:xfrm>
            <a:off x="8610600" y="6356351"/>
            <a:ext cx="2236208" cy="293272"/>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2</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93" t="21589" r="11404" b="18240"/>
          <a:stretch/>
        </p:blipFill>
        <p:spPr bwMode="auto">
          <a:xfrm>
            <a:off x="1216239" y="1447800"/>
            <a:ext cx="10149840" cy="437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192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033509" y="165029"/>
            <a:ext cx="8412332" cy="893410"/>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3600" dirty="0" smtClean="0">
                <a:latin typeface="Casper Bold" panose="02000806040000020004" pitchFamily="2" charset="0"/>
                <a:cs typeface="Arial" panose="020B0604020202020204" pitchFamily="34" charset="0"/>
              </a:rPr>
              <a:t>CONTENT OF THE SYLLABUS</a:t>
            </a:r>
            <a:endParaRPr lang="en-US" sz="3600" dirty="0"/>
          </a:p>
        </p:txBody>
      </p:sp>
      <p:sp>
        <p:nvSpPr>
          <p:cNvPr id="4" name="Content Placeholder 2"/>
          <p:cNvSpPr>
            <a:spLocks noGrp="1"/>
          </p:cNvSpPr>
          <p:nvPr>
            <p:ph idx="1"/>
          </p:nvPr>
        </p:nvSpPr>
        <p:spPr>
          <a:xfrm>
            <a:off x="195308" y="1327150"/>
            <a:ext cx="11301275" cy="4567623"/>
          </a:xfrm>
          <a:ln>
            <a:solidFill>
              <a:schemeClr val="tx1"/>
            </a:solidFill>
          </a:ln>
        </p:spPr>
        <p:txBody>
          <a:bodyPr>
            <a:normAutofit/>
          </a:bodyPr>
          <a:lstStyle/>
          <a:p>
            <a:r>
              <a:rPr lang="en-US" b="1" dirty="0"/>
              <a:t>TEXT BOOKS </a:t>
            </a:r>
            <a:endParaRPr lang="en-IN" dirty="0"/>
          </a:p>
          <a:p>
            <a:pPr marL="0" indent="0">
              <a:buNone/>
            </a:pPr>
            <a:r>
              <a:rPr lang="en-US" sz="2000" b="1" dirty="0"/>
              <a:t>T1   </a:t>
            </a:r>
            <a:r>
              <a:rPr lang="en-US" sz="2000" dirty="0"/>
              <a:t>David J. Anderson and Eli </a:t>
            </a:r>
            <a:r>
              <a:rPr lang="en-US" sz="2000" dirty="0" err="1"/>
              <a:t>Schragenheim</a:t>
            </a:r>
            <a:r>
              <a:rPr lang="en-US" sz="2000" dirty="0"/>
              <a:t>, Agile Management for Software Engineering: Applying the Theory of Constraints for Business Results, Prentice Hall, 2003.</a:t>
            </a:r>
            <a:endParaRPr lang="en-IN" sz="2000" dirty="0"/>
          </a:p>
          <a:p>
            <a:pPr marL="0" indent="0">
              <a:buNone/>
            </a:pPr>
            <a:r>
              <a:rPr lang="en-US" sz="2000" b="1" dirty="0"/>
              <a:t>T2 </a:t>
            </a:r>
            <a:r>
              <a:rPr lang="en-US" sz="2000" dirty="0" err="1"/>
              <a:t>Hazza</a:t>
            </a:r>
            <a:r>
              <a:rPr lang="en-US" sz="2000" dirty="0"/>
              <a:t> and Dubinsky, Agile Software Engineering, Series: Undergraduate Topics in Computer Science, Springer, 2009.</a:t>
            </a:r>
            <a:endParaRPr lang="en-IN" sz="2000" dirty="0"/>
          </a:p>
          <a:p>
            <a:pPr marL="0" indent="0">
              <a:buNone/>
            </a:pPr>
            <a:r>
              <a:rPr lang="en-US" sz="2000" b="1" dirty="0"/>
              <a:t>T3 </a:t>
            </a:r>
            <a:r>
              <a:rPr lang="en-US" sz="2000" dirty="0"/>
              <a:t>Agile Software Development Ecosystems by Jim </a:t>
            </a:r>
            <a:r>
              <a:rPr lang="en-US" sz="2000" dirty="0" err="1"/>
              <a:t>Highsmith</a:t>
            </a:r>
            <a:r>
              <a:rPr lang="en-US" sz="2000" dirty="0"/>
              <a:t>, Addison-Wesley 2002, ISBN 0201760436.</a:t>
            </a:r>
            <a:endParaRPr lang="en-IN" sz="2000" dirty="0"/>
          </a:p>
          <a:p>
            <a:r>
              <a:rPr lang="en-US" b="1" dirty="0"/>
              <a:t>REFERENCES</a:t>
            </a:r>
            <a:endParaRPr lang="en-IN" dirty="0"/>
          </a:p>
          <a:p>
            <a:pPr marL="0" indent="0">
              <a:buNone/>
            </a:pPr>
            <a:r>
              <a:rPr lang="en-US" sz="2000" b="1" dirty="0"/>
              <a:t>R1 </a:t>
            </a:r>
            <a:r>
              <a:rPr lang="en-US" sz="2000" b="1" dirty="0" smtClean="0"/>
              <a:t> </a:t>
            </a:r>
            <a:r>
              <a:rPr lang="en-US" sz="2000" dirty="0" smtClean="0"/>
              <a:t>Craig </a:t>
            </a:r>
            <a:r>
              <a:rPr lang="en-US" sz="2000" dirty="0" err="1"/>
              <a:t>Larman</a:t>
            </a:r>
            <a:r>
              <a:rPr lang="en-US" sz="2000" dirty="0"/>
              <a:t>, Agile and Iterative Development: A Managers Guide, Addison-Wesley, 2004.</a:t>
            </a:r>
            <a:endParaRPr lang="en-IN" sz="2000" dirty="0"/>
          </a:p>
          <a:p>
            <a:pPr marL="0" indent="0">
              <a:buNone/>
            </a:pPr>
            <a:r>
              <a:rPr lang="en-US" sz="2000" b="1" dirty="0"/>
              <a:t>R2 </a:t>
            </a:r>
            <a:r>
              <a:rPr lang="en-US" sz="2000" b="1" dirty="0" smtClean="0"/>
              <a:t> </a:t>
            </a:r>
            <a:r>
              <a:rPr lang="en-US" sz="2000" dirty="0" smtClean="0"/>
              <a:t>Kevin </a:t>
            </a:r>
            <a:r>
              <a:rPr lang="en-US" sz="2000" dirty="0"/>
              <a:t>C. </a:t>
            </a:r>
            <a:r>
              <a:rPr lang="en-US" sz="2000" dirty="0" err="1"/>
              <a:t>Desouza</a:t>
            </a:r>
            <a:r>
              <a:rPr lang="en-US" sz="2000" dirty="0"/>
              <a:t>, Agile Information Systems: Conceptualization, Construction, and Management, Butterworth-Heinemann, 2007.</a:t>
            </a:r>
            <a:endParaRPr lang="en-IN" sz="2000" dirty="0"/>
          </a:p>
        </p:txBody>
      </p:sp>
      <p:sp>
        <p:nvSpPr>
          <p:cNvPr id="5" name="Slide Number Placeholder 3"/>
          <p:cNvSpPr txBox="1">
            <a:spLocks/>
          </p:cNvSpPr>
          <p:nvPr/>
        </p:nvSpPr>
        <p:spPr>
          <a:xfrm>
            <a:off x="8610600" y="6356350"/>
            <a:ext cx="27432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3</a:t>
            </a:fld>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930668" y="78374"/>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3600" dirty="0"/>
              <a:t>Differences between Scrum and </a:t>
            </a:r>
            <a:r>
              <a:rPr lang="en-US" sz="3600" dirty="0" err="1"/>
              <a:t>SAFe</a:t>
            </a:r>
            <a:r>
              <a:rPr lang="en-US" sz="3600" dirty="0"/>
              <a:t>®</a:t>
            </a:r>
          </a:p>
        </p:txBody>
      </p:sp>
      <p:sp>
        <p:nvSpPr>
          <p:cNvPr id="4" name="Content Placeholder 2"/>
          <p:cNvSpPr>
            <a:spLocks noGrp="1"/>
          </p:cNvSpPr>
          <p:nvPr>
            <p:ph idx="1"/>
          </p:nvPr>
        </p:nvSpPr>
        <p:spPr>
          <a:xfrm>
            <a:off x="838200" y="1753705"/>
            <a:ext cx="10515599" cy="4492983"/>
          </a:xfrm>
        </p:spPr>
        <p:txBody>
          <a:bodyPr>
            <a:noAutofit/>
          </a:bodyPr>
          <a:lstStyle/>
          <a:p>
            <a:pPr marL="0" indent="0">
              <a:lnSpc>
                <a:spcPct val="200000"/>
              </a:lnSpc>
              <a:buNone/>
            </a:pPr>
            <a:r>
              <a:rPr lang="en-US" sz="2400" dirty="0"/>
              <a:t/>
            </a:r>
            <a:br>
              <a:rPr lang="en-US" sz="2400" dirty="0"/>
            </a:b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4</a:t>
            </a:fld>
            <a:endParaRPr lang="en-US" dirty="0"/>
          </a:p>
        </p:txBody>
      </p:sp>
      <p:sp>
        <p:nvSpPr>
          <p:cNvPr id="6" name="Rectangle 5"/>
          <p:cNvSpPr/>
          <p:nvPr/>
        </p:nvSpPr>
        <p:spPr>
          <a:xfrm>
            <a:off x="838200" y="1740233"/>
            <a:ext cx="10515600" cy="469423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0668" y="78374"/>
            <a:ext cx="8603750" cy="83254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cer\Desktop\dif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68" y="1093162"/>
            <a:ext cx="9447564" cy="549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194930"/>
            <a:ext cx="8827410" cy="863510"/>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endParaRPr lang="en-IN" sz="4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5</a:t>
            </a:fld>
            <a:endParaRPr lang="en-US" dirty="0"/>
          </a:p>
        </p:txBody>
      </p:sp>
      <p:sp>
        <p:nvSpPr>
          <p:cNvPr id="8" name="Rectangle 7"/>
          <p:cNvSpPr/>
          <p:nvPr/>
        </p:nvSpPr>
        <p:spPr>
          <a:xfrm>
            <a:off x="838200" y="225892"/>
            <a:ext cx="8634573" cy="92481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08338" y="395911"/>
            <a:ext cx="7087133" cy="584775"/>
          </a:xfrm>
          <a:prstGeom prst="rect">
            <a:avLst/>
          </a:prstGeom>
        </p:spPr>
        <p:txBody>
          <a:bodyPr wrap="none">
            <a:spAutoFit/>
          </a:bodyPr>
          <a:lstStyle/>
          <a:p>
            <a:r>
              <a:rPr lang="en-US" sz="3200" b="1" dirty="0"/>
              <a:t>Difference between Agile and </a:t>
            </a:r>
            <a:r>
              <a:rPr lang="en-US" sz="3200" b="1" dirty="0" err="1"/>
              <a:t>SAFe</a:t>
            </a:r>
            <a:r>
              <a:rPr lang="en-US" sz="3200" b="1" dirty="0"/>
              <a:t> Agile</a:t>
            </a:r>
            <a:endParaRPr lang="en-IN" sz="3200" dirty="0"/>
          </a:p>
        </p:txBody>
      </p:sp>
      <p:sp>
        <p:nvSpPr>
          <p:cNvPr id="4" name="Rectangle 3"/>
          <p:cNvSpPr/>
          <p:nvPr/>
        </p:nvSpPr>
        <p:spPr>
          <a:xfrm>
            <a:off x="791570" y="1356189"/>
            <a:ext cx="10468906" cy="3570208"/>
          </a:xfrm>
          <a:prstGeom prst="rect">
            <a:avLst/>
          </a:prstGeom>
          <a:ln>
            <a:solidFill>
              <a:schemeClr val="tx1"/>
            </a:solidFill>
          </a:ln>
        </p:spPr>
        <p:txBody>
          <a:bodyPr wrap="square">
            <a:spAutoFit/>
          </a:bodyPr>
          <a:lstStyle/>
          <a:p>
            <a:pPr algn="just"/>
            <a:r>
              <a:rPr lang="en-US" sz="2600" b="1" dirty="0"/>
              <a:t>1. Principles &amp; Strategy:</a:t>
            </a:r>
            <a:endParaRPr lang="en-US" sz="2600" dirty="0"/>
          </a:p>
          <a:p>
            <a:pPr algn="just"/>
            <a:r>
              <a:rPr lang="en-US" sz="2600" dirty="0"/>
              <a:t>Agile is an iterative method used for developing a product that focuses on the continuous delivery of tasks assigned. It is dependent on cross-functional teams, sprints (set of stories), and specific roles that help in delivering the assignment. Agile is mainly developed for a small team of ten or fewer people. </a:t>
            </a:r>
            <a:r>
              <a:rPr lang="en-US" sz="2600" dirty="0" err="1"/>
              <a:t>SAFe</a:t>
            </a:r>
            <a:r>
              <a:rPr lang="en-US" sz="2600" dirty="0"/>
              <a:t>, on the other hand, is an agile framework for an enterprise which is not limited to smaller teams and guides enterprises in scaling lean and agile practices.</a:t>
            </a:r>
          </a:p>
          <a:p>
            <a:endParaRPr lang="en-US" dirty="0"/>
          </a:p>
        </p:txBody>
      </p:sp>
    </p:spTree>
    <p:extLst>
      <p:ext uri="{BB962C8B-B14F-4D97-AF65-F5344CB8AC3E}">
        <p14:creationId xmlns:p14="http://schemas.microsoft.com/office/powerpoint/2010/main" val="3322874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194930"/>
            <a:ext cx="8827410" cy="863510"/>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endParaRPr lang="en-IN" sz="4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6</a:t>
            </a:fld>
            <a:endParaRPr lang="en-US" dirty="0"/>
          </a:p>
        </p:txBody>
      </p:sp>
      <p:sp>
        <p:nvSpPr>
          <p:cNvPr id="8" name="Rectangle 7"/>
          <p:cNvSpPr/>
          <p:nvPr/>
        </p:nvSpPr>
        <p:spPr>
          <a:xfrm>
            <a:off x="838200" y="225892"/>
            <a:ext cx="8634573" cy="92481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08338" y="395911"/>
            <a:ext cx="7087133" cy="584775"/>
          </a:xfrm>
          <a:prstGeom prst="rect">
            <a:avLst/>
          </a:prstGeom>
        </p:spPr>
        <p:txBody>
          <a:bodyPr wrap="none">
            <a:spAutoFit/>
          </a:bodyPr>
          <a:lstStyle/>
          <a:p>
            <a:r>
              <a:rPr lang="en-US" sz="3200" b="1" dirty="0"/>
              <a:t>Difference between Agile and </a:t>
            </a:r>
            <a:r>
              <a:rPr lang="en-US" sz="3200" b="1" dirty="0" err="1"/>
              <a:t>SAFe</a:t>
            </a:r>
            <a:r>
              <a:rPr lang="en-US" sz="3200" b="1" dirty="0"/>
              <a:t> Agile</a:t>
            </a:r>
            <a:endParaRPr lang="en-IN" sz="3200" dirty="0"/>
          </a:p>
        </p:txBody>
      </p:sp>
      <p:sp>
        <p:nvSpPr>
          <p:cNvPr id="4" name="Rectangle 3"/>
          <p:cNvSpPr/>
          <p:nvPr/>
        </p:nvSpPr>
        <p:spPr>
          <a:xfrm>
            <a:off x="791571" y="1417834"/>
            <a:ext cx="10376438" cy="3570208"/>
          </a:xfrm>
          <a:prstGeom prst="rect">
            <a:avLst/>
          </a:prstGeom>
          <a:ln>
            <a:solidFill>
              <a:schemeClr val="tx1"/>
            </a:solidFill>
          </a:ln>
        </p:spPr>
        <p:txBody>
          <a:bodyPr wrap="square">
            <a:spAutoFit/>
          </a:bodyPr>
          <a:lstStyle/>
          <a:p>
            <a:pPr algn="just"/>
            <a:r>
              <a:rPr lang="en-US" sz="2600" b="1" dirty="0" smtClean="0"/>
              <a:t>2</a:t>
            </a:r>
            <a:r>
              <a:rPr lang="en-US" sz="2600" b="1" dirty="0"/>
              <a:t>. Benefits Received:</a:t>
            </a:r>
            <a:endParaRPr lang="en-US" sz="2600" dirty="0"/>
          </a:p>
          <a:p>
            <a:pPr algn="just"/>
            <a:r>
              <a:rPr lang="en-US" sz="2600" dirty="0"/>
              <a:t>Agile provides project teams, sponsors, leaders, and customers many project-specific benefits, including -</a:t>
            </a:r>
          </a:p>
          <a:p>
            <a:pPr algn="just"/>
            <a:r>
              <a:rPr lang="en-US" sz="2600" dirty="0"/>
              <a:t>1.   Reduced waste through </a:t>
            </a:r>
            <a:r>
              <a:rPr lang="en-US" sz="2600" dirty="0" err="1"/>
              <a:t>minimisation</a:t>
            </a:r>
            <a:r>
              <a:rPr lang="en-US" sz="2600" dirty="0"/>
              <a:t> of resources</a:t>
            </a:r>
          </a:p>
          <a:p>
            <a:pPr algn="just"/>
            <a:r>
              <a:rPr lang="en-US" sz="2600" dirty="0"/>
              <a:t>2.   Faster turnaround time</a:t>
            </a:r>
          </a:p>
          <a:p>
            <a:pPr algn="just"/>
            <a:r>
              <a:rPr lang="en-US" sz="2600" dirty="0"/>
              <a:t>3.   </a:t>
            </a:r>
            <a:r>
              <a:rPr lang="en-US" sz="2600" dirty="0" err="1"/>
              <a:t>Optimised</a:t>
            </a:r>
            <a:r>
              <a:rPr lang="en-US" sz="2600" dirty="0"/>
              <a:t> development processes</a:t>
            </a:r>
          </a:p>
          <a:p>
            <a:pPr algn="just"/>
            <a:r>
              <a:rPr lang="en-US" sz="2600" dirty="0"/>
              <a:t>4.   Increased focus on specific customer needs</a:t>
            </a:r>
          </a:p>
          <a:p>
            <a:pPr algn="just"/>
            <a:r>
              <a:rPr lang="en-US" sz="2600" dirty="0"/>
              <a:t>5.   Increased frequency of collaboration and feedback</a:t>
            </a:r>
          </a:p>
          <a:p>
            <a:endParaRPr lang="en-US" dirty="0"/>
          </a:p>
        </p:txBody>
      </p:sp>
    </p:spTree>
    <p:extLst>
      <p:ext uri="{BB962C8B-B14F-4D97-AF65-F5344CB8AC3E}">
        <p14:creationId xmlns:p14="http://schemas.microsoft.com/office/powerpoint/2010/main" val="251264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194930"/>
            <a:ext cx="8827410" cy="863510"/>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endParaRPr lang="en-IN" sz="4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7</a:t>
            </a:fld>
            <a:endParaRPr lang="en-US" dirty="0"/>
          </a:p>
        </p:txBody>
      </p:sp>
      <p:sp>
        <p:nvSpPr>
          <p:cNvPr id="8" name="Rectangle 7"/>
          <p:cNvSpPr/>
          <p:nvPr/>
        </p:nvSpPr>
        <p:spPr>
          <a:xfrm>
            <a:off x="838200" y="225892"/>
            <a:ext cx="8634573" cy="92481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08338" y="395911"/>
            <a:ext cx="7087133" cy="584775"/>
          </a:xfrm>
          <a:prstGeom prst="rect">
            <a:avLst/>
          </a:prstGeom>
        </p:spPr>
        <p:txBody>
          <a:bodyPr wrap="none">
            <a:spAutoFit/>
          </a:bodyPr>
          <a:lstStyle/>
          <a:p>
            <a:r>
              <a:rPr lang="en-US" sz="3200" b="1" dirty="0"/>
              <a:t>Difference between Agile and </a:t>
            </a:r>
            <a:r>
              <a:rPr lang="en-US" sz="3200" b="1" dirty="0" err="1"/>
              <a:t>SAFe</a:t>
            </a:r>
            <a:r>
              <a:rPr lang="en-US" sz="3200" b="1" dirty="0"/>
              <a:t> Agile</a:t>
            </a:r>
            <a:endParaRPr lang="en-IN" sz="3200" dirty="0"/>
          </a:p>
        </p:txBody>
      </p:sp>
      <p:sp>
        <p:nvSpPr>
          <p:cNvPr id="4" name="Rectangle 3"/>
          <p:cNvSpPr/>
          <p:nvPr/>
        </p:nvSpPr>
        <p:spPr>
          <a:xfrm>
            <a:off x="694362" y="1514858"/>
            <a:ext cx="10401728" cy="2893100"/>
          </a:xfrm>
          <a:prstGeom prst="rect">
            <a:avLst/>
          </a:prstGeom>
          <a:ln>
            <a:solidFill>
              <a:schemeClr val="tx1"/>
            </a:solidFill>
          </a:ln>
        </p:spPr>
        <p:txBody>
          <a:bodyPr wrap="square">
            <a:spAutoFit/>
          </a:bodyPr>
          <a:lstStyle/>
          <a:p>
            <a:r>
              <a:rPr lang="en-US" sz="2600" b="1" dirty="0" smtClean="0"/>
              <a:t>Whereas, multiple business benefits provided by </a:t>
            </a:r>
            <a:r>
              <a:rPr lang="en-US" sz="2600" b="1" dirty="0" err="1" smtClean="0"/>
              <a:t>SAFe</a:t>
            </a:r>
            <a:r>
              <a:rPr lang="en-US" sz="2600" b="1" dirty="0" smtClean="0"/>
              <a:t> are as follows:</a:t>
            </a:r>
            <a:endParaRPr lang="en-US" sz="2600" dirty="0" smtClean="0"/>
          </a:p>
          <a:p>
            <a:r>
              <a:rPr lang="en-US" sz="2600" dirty="0" smtClean="0"/>
              <a:t>1.   Quicker codification of agile practices</a:t>
            </a:r>
          </a:p>
          <a:p>
            <a:r>
              <a:rPr lang="en-US" sz="2600" dirty="0" smtClean="0"/>
              <a:t>2.   Provides a practical framework for practitioners as they can directly write processes without waiting for process development training sessions</a:t>
            </a:r>
          </a:p>
          <a:p>
            <a:r>
              <a:rPr lang="en-US" sz="2600" dirty="0" smtClean="0"/>
              <a:t>3.   Leads to about 50% reduction in defects and a 35% increase in productivity</a:t>
            </a:r>
          </a:p>
          <a:p>
            <a:r>
              <a:rPr lang="en-US" sz="2600" dirty="0" smtClean="0"/>
              <a:t>4.   Time-to-market is significantly increased (50% approx.)</a:t>
            </a:r>
          </a:p>
        </p:txBody>
      </p:sp>
    </p:spTree>
    <p:extLst>
      <p:ext uri="{BB962C8B-B14F-4D97-AF65-F5344CB8AC3E}">
        <p14:creationId xmlns:p14="http://schemas.microsoft.com/office/powerpoint/2010/main" val="251264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194930"/>
            <a:ext cx="8827410" cy="863510"/>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endParaRPr lang="en-IN" sz="4400" dirty="0"/>
          </a:p>
        </p:txBody>
      </p:sp>
      <p:sp>
        <p:nvSpPr>
          <p:cNvPr id="5" name="Slide Number Placeholder 3"/>
          <p:cNvSpPr txBox="1">
            <a:spLocks/>
          </p:cNvSpPr>
          <p:nvPr/>
        </p:nvSpPr>
        <p:spPr>
          <a:xfrm>
            <a:off x="10253708" y="64458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8</a:t>
            </a:fld>
            <a:endParaRPr lang="en-US" dirty="0"/>
          </a:p>
        </p:txBody>
      </p:sp>
      <p:sp>
        <p:nvSpPr>
          <p:cNvPr id="8" name="Rectangle 7"/>
          <p:cNvSpPr/>
          <p:nvPr/>
        </p:nvSpPr>
        <p:spPr>
          <a:xfrm>
            <a:off x="838200" y="225892"/>
            <a:ext cx="8634573" cy="92481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08338" y="395911"/>
            <a:ext cx="7087133" cy="584775"/>
          </a:xfrm>
          <a:prstGeom prst="rect">
            <a:avLst/>
          </a:prstGeom>
        </p:spPr>
        <p:txBody>
          <a:bodyPr wrap="none">
            <a:spAutoFit/>
          </a:bodyPr>
          <a:lstStyle/>
          <a:p>
            <a:r>
              <a:rPr lang="en-US" sz="3200" b="1" dirty="0"/>
              <a:t>Difference between Agile and </a:t>
            </a:r>
            <a:r>
              <a:rPr lang="en-US" sz="3200" b="1" dirty="0" err="1"/>
              <a:t>SAFe</a:t>
            </a:r>
            <a:r>
              <a:rPr lang="en-US" sz="3200" b="1" dirty="0"/>
              <a:t> Agile</a:t>
            </a:r>
            <a:endParaRPr lang="en-IN" sz="3200" dirty="0"/>
          </a:p>
        </p:txBody>
      </p:sp>
      <p:sp>
        <p:nvSpPr>
          <p:cNvPr id="4" name="Rectangle 3"/>
          <p:cNvSpPr/>
          <p:nvPr/>
        </p:nvSpPr>
        <p:spPr>
          <a:xfrm>
            <a:off x="838200" y="1551398"/>
            <a:ext cx="10124325" cy="3293209"/>
          </a:xfrm>
          <a:prstGeom prst="rect">
            <a:avLst/>
          </a:prstGeom>
          <a:ln>
            <a:solidFill>
              <a:schemeClr val="tx1"/>
            </a:solidFill>
          </a:ln>
        </p:spPr>
        <p:txBody>
          <a:bodyPr wrap="square">
            <a:spAutoFit/>
          </a:bodyPr>
          <a:lstStyle/>
          <a:p>
            <a:r>
              <a:rPr lang="en-US" sz="2600" b="1" dirty="0" smtClean="0"/>
              <a:t>3</a:t>
            </a:r>
            <a:r>
              <a:rPr lang="en-US" sz="2600" b="1" dirty="0"/>
              <a:t>. Core Values:</a:t>
            </a:r>
            <a:endParaRPr lang="en-US" sz="2600" dirty="0"/>
          </a:p>
          <a:p>
            <a:r>
              <a:rPr lang="en-US" sz="2600" dirty="0"/>
              <a:t>The </a:t>
            </a:r>
            <a:r>
              <a:rPr lang="en-US" sz="2600" dirty="0" err="1"/>
              <a:t>SAFe</a:t>
            </a:r>
            <a:r>
              <a:rPr lang="en-US" sz="2600" dirty="0"/>
              <a:t> portfolio works on four core values of alignment, built-in-quality, transparency, and program execution. </a:t>
            </a:r>
          </a:p>
          <a:p>
            <a:r>
              <a:rPr lang="en-US" sz="2600" dirty="0"/>
              <a:t>Likewise, the Agile manifesto is also based on the following four values:</a:t>
            </a:r>
          </a:p>
          <a:p>
            <a:r>
              <a:rPr lang="en-US" sz="2600" dirty="0"/>
              <a:t>1.   Individuals and interactions over processes and tools</a:t>
            </a:r>
          </a:p>
          <a:p>
            <a:r>
              <a:rPr lang="en-US" sz="2600" dirty="0"/>
              <a:t>2.   Working software over comprehensive documentation</a:t>
            </a:r>
          </a:p>
          <a:p>
            <a:r>
              <a:rPr lang="en-US" sz="2600" dirty="0"/>
              <a:t>3.   Customer collaboration over contract negotiation</a:t>
            </a:r>
          </a:p>
          <a:p>
            <a:r>
              <a:rPr lang="en-US" sz="2600" dirty="0"/>
              <a:t>4.   Responding to change over following a plan</a:t>
            </a:r>
          </a:p>
        </p:txBody>
      </p:sp>
    </p:spTree>
    <p:extLst>
      <p:ext uri="{BB962C8B-B14F-4D97-AF65-F5344CB8AC3E}">
        <p14:creationId xmlns:p14="http://schemas.microsoft.com/office/powerpoint/2010/main" val="251264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Agile </a:t>
            </a:r>
            <a:r>
              <a:rPr lang="en-US" sz="2400" dirty="0"/>
              <a:t>wasn’t originally conceived with scale in mind. The goal was </a:t>
            </a:r>
            <a:r>
              <a:rPr lang="en-US" sz="2400" dirty="0" err="1"/>
              <a:t>unschackling</a:t>
            </a:r>
            <a:r>
              <a:rPr lang="en-US" sz="2400" dirty="0"/>
              <a:t> developers and engineers, empowering them to tackle implementation independently using their own best judgment, incorporating </a:t>
            </a:r>
            <a:r>
              <a:rPr lang="en-US" sz="2400" dirty="0" err="1"/>
              <a:t>learnings</a:t>
            </a:r>
            <a:r>
              <a:rPr lang="en-US" sz="2400" dirty="0"/>
              <a:t> from one iteration into the next.</a:t>
            </a:r>
          </a:p>
          <a:p>
            <a:r>
              <a:rPr lang="en-US" sz="2400" dirty="0"/>
              <a:t>That unfettered independence doesn’t work as well when there are multiple teams off doing their own thing, particularly when their individual projects must interoperate, share a common interface, rely on a shared architecture, etc. Things can quickly escalate into a free-for-all</a:t>
            </a:r>
            <a:r>
              <a:rPr lang="en-US" sz="2400" dirty="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9</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091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21233</TotalTime>
  <Words>1028</Words>
  <Application>Microsoft Office PowerPoint</Application>
  <PresentationFormat>Custom</PresentationFormat>
  <Paragraphs>96</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Harmanjit Singh Gahir</dc:creator>
  <cp:lastModifiedBy>Windows User</cp:lastModifiedBy>
  <cp:revision>957</cp:revision>
  <dcterms:created xsi:type="dcterms:W3CDTF">2019-05-03T13:26:36Z</dcterms:created>
  <dcterms:modified xsi:type="dcterms:W3CDTF">2024-12-17T08:58:35Z</dcterms:modified>
</cp:coreProperties>
</file>