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42" r:id="rId2"/>
    <p:sldId id="443" r:id="rId3"/>
    <p:sldId id="394" r:id="rId4"/>
    <p:sldId id="428" r:id="rId5"/>
    <p:sldId id="441" r:id="rId6"/>
    <p:sldId id="437" r:id="rId7"/>
    <p:sldId id="438" r:id="rId8"/>
    <p:sldId id="439" r:id="rId9"/>
    <p:sldId id="440" r:id="rId10"/>
    <p:sldId id="426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BBC4"/>
    <a:srgbClr val="0D8BC3"/>
    <a:srgbClr val="2ED9FA"/>
    <a:srgbClr val="0BDEE3"/>
    <a:srgbClr val="07D3D3"/>
    <a:srgbClr val="07DDF3"/>
    <a:srgbClr val="57ACF3"/>
    <a:srgbClr val="3399FF"/>
    <a:srgbClr val="33CCFF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 autoAdjust="0"/>
  </p:normalViewPr>
  <p:slideViewPr>
    <p:cSldViewPr snapToGrid="0">
      <p:cViewPr>
        <p:scale>
          <a:sx n="62" d="100"/>
          <a:sy n="62" d="100"/>
        </p:scale>
        <p:origin x="-900" y="-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08BD66-0090-4264-A614-918E999BC416}" type="datetimeFigureOut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5D7673-01F9-4197-813B-D3D5701B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0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chandigarh university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150" y="115888"/>
            <a:ext cx="60642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876" y="115888"/>
            <a:ext cx="8501448" cy="987982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8169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4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96EE8D9-7006-4346-8D4A-A38CD6C08B62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419EA-2E48-41C1-8B52-8AB71FBA6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21B0E2A-EC88-428D-B8C7-00F8A566E65D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E9D30-6671-4A98-B002-C510EBC49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9D6C6E25-A4D4-490C-8F50-A7A4F048CE64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EC0BCEC-4877-466A-8FCC-8DE3B6353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1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166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F33C029-18C0-4A4C-9437-EA7537AC13C4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8BE4B-7506-4E30-B2A2-DA8EEEBD4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2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2C8CC2-8F3B-4DA6-94AB-DB4EDE2EECFE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5890C-95A5-4C66-AF69-0E2F51413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5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7226B54-0BE0-4C68-8EE9-0492C95236F7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09A63-014E-40C1-8AE1-2C05C5086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4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E03331D-ADFF-44F0-B211-32797E6D56EB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8B8AC-37F6-49D1-840B-A73DD7487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6D89029-9CF2-43DF-B564-FE81104EA665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8E44C-20D7-45D0-9294-0943E4C87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1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B8B18B-16A1-4AC6-A336-E54ED634E5FD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D5B4D-161F-447E-822C-287C913B5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5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E4D781D-82AB-437E-8E5D-FBDD222CF63E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3A965-8E4D-4D59-922A-894ECEF07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23925" y="134938"/>
            <a:ext cx="83915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9450" y="131127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217D2EB-7CAE-4DD9-9E8B-49A7BAE930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2" descr="Image result for chandigarh university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4775"/>
            <a:ext cx="6064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Triangle 14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-2646363" y="293688"/>
            <a:ext cx="5146676" cy="5853112"/>
          </a:xfrm>
          <a:prstGeom prst="rtTriangle">
            <a:avLst/>
          </a:prstGeom>
          <a:solidFill>
            <a:schemeClr val="bg1">
              <a:lumMod val="85000"/>
              <a:alpha val="2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1668125" y="5108575"/>
            <a:ext cx="409575" cy="1612900"/>
            <a:chOff x="83821" y="0"/>
            <a:chExt cx="219636" cy="903079"/>
          </a:xfrm>
        </p:grpSpPr>
        <p:sp>
          <p:nvSpPr>
            <p:cNvPr id="10" name="Rectangle 9"/>
            <p:cNvSpPr/>
            <p:nvPr/>
          </p:nvSpPr>
          <p:spPr>
            <a:xfrm>
              <a:off x="83821" y="0"/>
              <a:ext cx="219636" cy="2106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673" y="408874"/>
              <a:ext cx="218784" cy="4942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1" y="210659"/>
              <a:ext cx="217933" cy="221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1040" name="Object 1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" name="CorelDRAW" r:id="rId16" imgW="2169000" imgH="2169360" progId="">
                    <p:embed/>
                  </p:oleObj>
                </mc:Choice>
                <mc:Fallback>
                  <p:oleObj name="CorelDRAW" r:id="rId16" imgW="2169000" imgH="2169360" progId="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3" name="Group 16"/>
          <p:cNvGrpSpPr>
            <a:grpSpLocks/>
          </p:cNvGrpSpPr>
          <p:nvPr/>
        </p:nvGrpSpPr>
        <p:grpSpPr bwMode="auto">
          <a:xfrm rot="10800000">
            <a:off x="0" y="6251575"/>
            <a:ext cx="731838" cy="606425"/>
            <a:chOff x="5401469" y="1588"/>
            <a:chExt cx="1389063" cy="540239"/>
          </a:xfrm>
        </p:grpSpPr>
        <p:sp>
          <p:nvSpPr>
            <p:cNvPr id="1035" name="Freeform 5"/>
            <p:cNvSpPr>
              <a:spLocks/>
            </p:cNvSpPr>
            <p:nvPr/>
          </p:nvSpPr>
          <p:spPr bwMode="auto">
            <a:xfrm>
              <a:off x="5401469" y="1588"/>
              <a:ext cx="1205279" cy="540239"/>
            </a:xfrm>
            <a:custGeom>
              <a:avLst/>
              <a:gdLst>
                <a:gd name="T0" fmla="*/ 0 w 1410"/>
                <a:gd name="T1" fmla="*/ 0 h 632"/>
                <a:gd name="T2" fmla="*/ 2147483646 w 1410"/>
                <a:gd name="T3" fmla="*/ 2147483646 h 632"/>
                <a:gd name="T4" fmla="*/ 2147483646 w 1410"/>
                <a:gd name="T5" fmla="*/ 2147483646 h 632"/>
                <a:gd name="T6" fmla="*/ 2147483646 w 1410"/>
                <a:gd name="T7" fmla="*/ 0 h 632"/>
                <a:gd name="T8" fmla="*/ 0 w 1410"/>
                <a:gd name="T9" fmla="*/ 0 h 6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6" name="Freeform 6"/>
            <p:cNvSpPr>
              <a:spLocks/>
            </p:cNvSpPr>
            <p:nvPr/>
          </p:nvSpPr>
          <p:spPr bwMode="auto">
            <a:xfrm>
              <a:off x="6252003" y="1588"/>
              <a:ext cx="538529" cy="426549"/>
            </a:xfrm>
            <a:custGeom>
              <a:avLst/>
              <a:gdLst>
                <a:gd name="T0" fmla="*/ 0 w 630"/>
                <a:gd name="T1" fmla="*/ 0 h 499"/>
                <a:gd name="T2" fmla="*/ 2147483646 w 630"/>
                <a:gd name="T3" fmla="*/ 2147483646 h 499"/>
                <a:gd name="T4" fmla="*/ 2147483646 w 630"/>
                <a:gd name="T5" fmla="*/ 2147483646 h 499"/>
                <a:gd name="T6" fmla="*/ 2147483646 w 630"/>
                <a:gd name="T7" fmla="*/ 0 h 499"/>
                <a:gd name="T8" fmla="*/ 0 w 630"/>
                <a:gd name="T9" fmla="*/ 0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206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2"/>
          <p:cNvSpPr txBox="1">
            <a:spLocks/>
          </p:cNvSpPr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7" name="Parallelogram 46"/>
          <p:cNvSpPr/>
          <p:nvPr/>
        </p:nvSpPr>
        <p:spPr>
          <a:xfrm flipH="1" flipV="1">
            <a:off x="188446" y="0"/>
            <a:ext cx="3376613" cy="4232275"/>
          </a:xfrm>
          <a:custGeom>
            <a:avLst/>
            <a:gdLst>
              <a:gd name="connsiteX0" fmla="*/ 0 w 3233057"/>
              <a:gd name="connsiteY0" fmla="*/ 1769485 h 1769485"/>
              <a:gd name="connsiteX1" fmla="*/ 1332599 w 3233057"/>
              <a:gd name="connsiteY1" fmla="*/ 0 h 1769485"/>
              <a:gd name="connsiteX2" fmla="*/ 3233057 w 3233057"/>
              <a:gd name="connsiteY2" fmla="*/ 0 h 1769485"/>
              <a:gd name="connsiteX3" fmla="*/ 1900458 w 3233057"/>
              <a:gd name="connsiteY3" fmla="*/ 1769485 h 1769485"/>
              <a:gd name="connsiteX4" fmla="*/ 0 w 3233057"/>
              <a:gd name="connsiteY4" fmla="*/ 1769485 h 1769485"/>
              <a:gd name="connsiteX0" fmla="*/ 0 w 3233057"/>
              <a:gd name="connsiteY0" fmla="*/ 3426835 h 3426835"/>
              <a:gd name="connsiteX1" fmla="*/ 3066149 w 3233057"/>
              <a:gd name="connsiteY1" fmla="*/ 0 h 3426835"/>
              <a:gd name="connsiteX2" fmla="*/ 3233057 w 3233057"/>
              <a:gd name="connsiteY2" fmla="*/ 1657350 h 3426835"/>
              <a:gd name="connsiteX3" fmla="*/ 1900458 w 3233057"/>
              <a:gd name="connsiteY3" fmla="*/ 3426835 h 3426835"/>
              <a:gd name="connsiteX4" fmla="*/ 0 w 3233057"/>
              <a:gd name="connsiteY4" fmla="*/ 3426835 h 3426835"/>
              <a:gd name="connsiteX0" fmla="*/ 0 w 3080657"/>
              <a:gd name="connsiteY0" fmla="*/ 3426835 h 3426835"/>
              <a:gd name="connsiteX1" fmla="*/ 3066149 w 3080657"/>
              <a:gd name="connsiteY1" fmla="*/ 0 h 3426835"/>
              <a:gd name="connsiteX2" fmla="*/ 3080657 w 3080657"/>
              <a:gd name="connsiteY2" fmla="*/ 1879600 h 3426835"/>
              <a:gd name="connsiteX3" fmla="*/ 1900458 w 3080657"/>
              <a:gd name="connsiteY3" fmla="*/ 3426835 h 3426835"/>
              <a:gd name="connsiteX4" fmla="*/ 0 w 3080657"/>
              <a:gd name="connsiteY4" fmla="*/ 3426835 h 3426835"/>
              <a:gd name="connsiteX0" fmla="*/ 0 w 3080657"/>
              <a:gd name="connsiteY0" fmla="*/ 3718935 h 3718935"/>
              <a:gd name="connsiteX1" fmla="*/ 3066149 w 3080657"/>
              <a:gd name="connsiteY1" fmla="*/ 0 h 3718935"/>
              <a:gd name="connsiteX2" fmla="*/ 3080657 w 3080657"/>
              <a:gd name="connsiteY2" fmla="*/ 2171700 h 3718935"/>
              <a:gd name="connsiteX3" fmla="*/ 1900458 w 3080657"/>
              <a:gd name="connsiteY3" fmla="*/ 3718935 h 3718935"/>
              <a:gd name="connsiteX4" fmla="*/ 0 w 3080657"/>
              <a:gd name="connsiteY4" fmla="*/ 3718935 h 371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657" h="3718935">
                <a:moveTo>
                  <a:pt x="0" y="3718935"/>
                </a:moveTo>
                <a:lnTo>
                  <a:pt x="3066149" y="0"/>
                </a:lnTo>
                <a:lnTo>
                  <a:pt x="3080657" y="2171700"/>
                </a:lnTo>
                <a:lnTo>
                  <a:pt x="1900458" y="3718935"/>
                </a:lnTo>
                <a:lnTo>
                  <a:pt x="0" y="3718935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39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9A08A369-7120-4914-9A82-0F5254793A04}" type="slidenum">
              <a:rPr lang="en-US" altLang="en-US" sz="1200" smtClean="0">
                <a:solidFill>
                  <a:srgbClr val="002060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  <p:pic>
        <p:nvPicPr>
          <p:cNvPr id="24578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2575932" y="1303003"/>
            <a:ext cx="868680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US" sz="33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>UNIVERSITY INSTITUTE OF COMPUTING</a:t>
            </a:r>
          </a:p>
          <a:p>
            <a:pPr lvl="0" algn="ctr" defTabSz="622300">
              <a:lnSpc>
                <a:spcPct val="90000"/>
              </a:lnSpc>
              <a:spcAft>
                <a:spcPct val="35000"/>
              </a:spcAft>
            </a:pPr>
            <a:endParaRPr lang="en-US" sz="3300" b="1" dirty="0">
              <a:latin typeface="Times New Roman" pitchFamily="18" charset="0"/>
              <a:ea typeface="Karla" pitchFamily="2" charset="0"/>
              <a:cs typeface="Times New Roman" pitchFamily="18" charset="0"/>
            </a:endParaRPr>
          </a:p>
          <a:p>
            <a:pPr lvl="0" algn="ctr" defTabSz="622300">
              <a:lnSpc>
                <a:spcPct val="90000"/>
              </a:lnSpc>
              <a:spcAft>
                <a:spcPct val="35000"/>
              </a:spcAft>
            </a:pPr>
            <a:endParaRPr lang="en-IN" sz="33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IN" sz="3300" b="1" dirty="0" smtClean="0">
                <a:latin typeface="Times New Roman" pitchFamily="18" charset="0"/>
                <a:cs typeface="Times New Roman" pitchFamily="18" charset="0"/>
              </a:rPr>
              <a:t>Agile </a:t>
            </a:r>
            <a:r>
              <a:rPr lang="en-IN" sz="3300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lvl="0"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IN" sz="2500" b="1" dirty="0" smtClean="0">
                <a:latin typeface="Times New Roman" pitchFamily="18" charset="0"/>
                <a:cs typeface="Times New Roman" pitchFamily="18" charset="0"/>
              </a:rPr>
              <a:t>(24CAT-656)</a:t>
            </a:r>
            <a:r>
              <a:rPr lang="en-US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5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8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5018904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06560" y="2205479"/>
            <a:ext cx="10604490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10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68942" y="985788"/>
            <a:ext cx="2403120" cy="3454291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1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926117" y="985788"/>
            <a:ext cx="2403120" cy="3454291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8487" y="5859294"/>
            <a:ext cx="479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Queries:- ramanjeetsingh.uic@cumail.in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16239" y="171213"/>
            <a:ext cx="8149701" cy="7854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4400" dirty="0" smtClean="0">
                <a:latin typeface="Casper"/>
                <a:cs typeface="Arial" panose="020B0604020202020204" pitchFamily="34" charset="0"/>
              </a:rPr>
              <a:t>SYLLABUS </a:t>
            </a:r>
            <a:r>
              <a:rPr lang="en-US" sz="280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356351"/>
            <a:ext cx="2236208" cy="2932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3" t="21589" r="11404" b="18240"/>
          <a:stretch/>
        </p:blipFill>
        <p:spPr bwMode="auto">
          <a:xfrm>
            <a:off x="1216239" y="1447800"/>
            <a:ext cx="10149840" cy="437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19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33509" y="165029"/>
            <a:ext cx="8412332" cy="8934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IN" sz="3600" dirty="0" smtClean="0">
                <a:latin typeface="Casper Bold" panose="02000806040000020004" pitchFamily="2" charset="0"/>
                <a:cs typeface="Arial" panose="020B0604020202020204" pitchFamily="34" charset="0"/>
              </a:rPr>
              <a:t>CONTENT OF THE SYLLABUS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5308" y="1327150"/>
            <a:ext cx="11301275" cy="456762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/>
              <a:t>TEXT BOOKS </a:t>
            </a:r>
            <a:endParaRPr lang="en-IN" dirty="0"/>
          </a:p>
          <a:p>
            <a:pPr marL="0" indent="0">
              <a:buNone/>
            </a:pPr>
            <a:r>
              <a:rPr lang="en-US" sz="2000" b="1" dirty="0"/>
              <a:t>T1   </a:t>
            </a:r>
            <a:r>
              <a:rPr lang="en-US" sz="2000" dirty="0"/>
              <a:t>David J. Anderson and Eli </a:t>
            </a:r>
            <a:r>
              <a:rPr lang="en-US" sz="2000" dirty="0" err="1"/>
              <a:t>Schragenheim</a:t>
            </a:r>
            <a:r>
              <a:rPr lang="en-US" sz="2000" dirty="0"/>
              <a:t>, Agile Management for Software Engineering: Applying the Theory of Constraints for Business Results, Prentice Hall, 2003.</a:t>
            </a:r>
            <a:endParaRPr lang="en-IN" sz="2000" dirty="0"/>
          </a:p>
          <a:p>
            <a:pPr marL="0" indent="0">
              <a:buNone/>
            </a:pPr>
            <a:r>
              <a:rPr lang="en-US" sz="2000" b="1" dirty="0"/>
              <a:t>T2 </a:t>
            </a:r>
            <a:r>
              <a:rPr lang="en-US" sz="2000" dirty="0" err="1"/>
              <a:t>Hazza</a:t>
            </a:r>
            <a:r>
              <a:rPr lang="en-US" sz="2000" dirty="0"/>
              <a:t> and Dubinsky, Agile Software Engineering, Series: Undergraduate Topics in Computer Science, Springer, 2009.</a:t>
            </a:r>
            <a:endParaRPr lang="en-IN" sz="2000" dirty="0"/>
          </a:p>
          <a:p>
            <a:pPr marL="0" indent="0">
              <a:buNone/>
            </a:pPr>
            <a:r>
              <a:rPr lang="en-US" sz="2000" b="1" dirty="0"/>
              <a:t>T3 </a:t>
            </a:r>
            <a:r>
              <a:rPr lang="en-US" sz="2000" dirty="0"/>
              <a:t>Agile Software Development Ecosystems by Jim </a:t>
            </a:r>
            <a:r>
              <a:rPr lang="en-US" sz="2000" dirty="0" err="1"/>
              <a:t>Highsmith</a:t>
            </a:r>
            <a:r>
              <a:rPr lang="en-US" sz="2000" dirty="0"/>
              <a:t>, Addison-Wesley 2002, ISBN 0201760436.</a:t>
            </a:r>
            <a:endParaRPr lang="en-IN" sz="2000" dirty="0"/>
          </a:p>
          <a:p>
            <a:r>
              <a:rPr lang="en-US" b="1" dirty="0"/>
              <a:t>REFERENCES</a:t>
            </a:r>
            <a:endParaRPr lang="en-IN" dirty="0"/>
          </a:p>
          <a:p>
            <a:pPr marL="0" indent="0">
              <a:buNone/>
            </a:pPr>
            <a:r>
              <a:rPr lang="en-US" sz="2000" b="1" dirty="0"/>
              <a:t>R1 </a:t>
            </a:r>
            <a:r>
              <a:rPr lang="en-US" sz="2000" b="1" dirty="0" smtClean="0"/>
              <a:t> </a:t>
            </a:r>
            <a:r>
              <a:rPr lang="en-US" sz="2000" dirty="0" smtClean="0"/>
              <a:t>Craig </a:t>
            </a:r>
            <a:r>
              <a:rPr lang="en-US" sz="2000" dirty="0" err="1"/>
              <a:t>Larman</a:t>
            </a:r>
            <a:r>
              <a:rPr lang="en-US" sz="2000" dirty="0"/>
              <a:t>, Agile and Iterative Development: A Managers Guide, Addison-Wesley, 2004.</a:t>
            </a:r>
            <a:endParaRPr lang="en-IN" sz="2000" dirty="0"/>
          </a:p>
          <a:p>
            <a:pPr marL="0" indent="0">
              <a:buNone/>
            </a:pPr>
            <a:r>
              <a:rPr lang="en-US" sz="2000" b="1" dirty="0"/>
              <a:t>R2 </a:t>
            </a:r>
            <a:r>
              <a:rPr lang="en-US" sz="2000" b="1" dirty="0" smtClean="0"/>
              <a:t> </a:t>
            </a:r>
            <a:r>
              <a:rPr lang="en-US" sz="2000" dirty="0" smtClean="0"/>
              <a:t>Kevin </a:t>
            </a:r>
            <a:r>
              <a:rPr lang="en-US" sz="2000" dirty="0"/>
              <a:t>C. </a:t>
            </a:r>
            <a:r>
              <a:rPr lang="en-US" sz="2000" dirty="0" err="1"/>
              <a:t>Desouza</a:t>
            </a:r>
            <a:r>
              <a:rPr lang="en-US" sz="2000" dirty="0"/>
              <a:t>, Agile Information Systems: Conceptualization, Construction, and Management, Butterworth-Heinemann, 2007.</a:t>
            </a:r>
            <a:endParaRPr lang="en-IN" sz="20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225891"/>
            <a:ext cx="8827410" cy="1325003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4400" dirty="0"/>
              <a:t>Feature-Driven Development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53705"/>
            <a:ext cx="10515599" cy="449298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FDD</a:t>
            </a:r>
            <a:r>
              <a:rPr lang="en-US" sz="2400" dirty="0"/>
              <a:t> stands for </a:t>
            </a:r>
            <a:r>
              <a:rPr lang="en-US" sz="2400" b="1" dirty="0"/>
              <a:t>Feature-Driven Development</a:t>
            </a:r>
            <a:r>
              <a:rPr lang="en-US" sz="2400" dirty="0"/>
              <a:t>. It is an agile iterative and incremental model that focuses on progressing the features of the developing software. The main motive </a:t>
            </a:r>
            <a:r>
              <a:rPr lang="en-US" sz="2400" dirty="0" err="1"/>
              <a:t>os</a:t>
            </a:r>
            <a:r>
              <a:rPr lang="en-US" sz="2400" dirty="0"/>
              <a:t> feature-driven development is to provide timely updated and working software to the client. In FDD, reporting and progress tracking is necessary at all levels.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0253708" y="6583200"/>
            <a:ext cx="1100091" cy="2747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40233"/>
            <a:ext cx="10515600" cy="46942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225892"/>
            <a:ext cx="8727040" cy="13250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225891"/>
            <a:ext cx="8827410" cy="1325003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4400" dirty="0"/>
              <a:t>Feature-Driven Development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53705"/>
            <a:ext cx="10515599" cy="4492983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0253708" y="6583200"/>
            <a:ext cx="1100091" cy="2747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40233"/>
            <a:ext cx="10515600" cy="46942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8511" y="225751"/>
            <a:ext cx="8546913" cy="8326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Acer\Downloads\FD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23" y="1662113"/>
            <a:ext cx="10767381" cy="49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225891"/>
            <a:ext cx="8827410" cy="1109749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4400" dirty="0"/>
              <a:t>History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2717" y="1589319"/>
            <a:ext cx="10515599" cy="4492983"/>
          </a:xfrm>
        </p:spPr>
        <p:txBody>
          <a:bodyPr>
            <a:noAutofit/>
          </a:bodyPr>
          <a:lstStyle/>
          <a:p>
            <a:r>
              <a:rPr lang="en-US" sz="2400" dirty="0" smtClean="0"/>
              <a:t>FDD </a:t>
            </a:r>
            <a:r>
              <a:rPr lang="en-US" sz="2400" dirty="0"/>
              <a:t>was first applied in the year 1997 on a real-world application by </a:t>
            </a:r>
            <a:r>
              <a:rPr lang="en-US" sz="2400" i="1" dirty="0"/>
              <a:t>Jeff De Luca</a:t>
            </a:r>
            <a:r>
              <a:rPr lang="en-US" sz="2400" dirty="0"/>
              <a:t> for large software development with specific needs of 15-month and 50 persons and published as a discussion in book </a:t>
            </a:r>
            <a:r>
              <a:rPr lang="en-US" sz="2400" i="1" dirty="0"/>
              <a:t>Java Modeling in Color with UML</a:t>
            </a:r>
            <a:r>
              <a:rPr lang="en-US" sz="2400" dirty="0"/>
              <a:t> in the year 1999.</a:t>
            </a:r>
          </a:p>
          <a:p>
            <a:r>
              <a:rPr lang="en-US" sz="2400" b="1" dirty="0"/>
              <a:t>FDD Lifecycle</a:t>
            </a:r>
          </a:p>
          <a:p>
            <a:r>
              <a:rPr lang="en-US" sz="2400" dirty="0"/>
              <a:t>Build overall model</a:t>
            </a:r>
          </a:p>
          <a:p>
            <a:r>
              <a:rPr lang="en-US" sz="2400" dirty="0"/>
              <a:t>Build feature list</a:t>
            </a:r>
          </a:p>
          <a:p>
            <a:r>
              <a:rPr lang="en-US" sz="2400" dirty="0"/>
              <a:t>Plan by feature</a:t>
            </a:r>
          </a:p>
          <a:p>
            <a:r>
              <a:rPr lang="en-US" sz="2400" dirty="0"/>
              <a:t>Design by feature</a:t>
            </a:r>
          </a:p>
          <a:p>
            <a:r>
              <a:rPr lang="en-US" sz="2400" dirty="0"/>
              <a:t>Build by </a:t>
            </a:r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0253708" y="6583200"/>
            <a:ext cx="1100091" cy="2747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3998" y="1493653"/>
            <a:ext cx="10515600" cy="46942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225892"/>
            <a:ext cx="8727040" cy="11097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225891"/>
            <a:ext cx="8827410" cy="1325003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4400" dirty="0"/>
              <a:t>Characteristics of FDD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53705"/>
            <a:ext cx="10515599" cy="449298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Short </a:t>
            </a:r>
            <a:r>
              <a:rPr lang="en-US" sz="2400" b="1" dirty="0"/>
              <a:t>iterative:</a:t>
            </a:r>
            <a:r>
              <a:rPr lang="en-US" sz="2400" dirty="0"/>
              <a:t> FDD lifecycle works in simple and short iterations to efficiently finish the work on time and gives good pace for large projects.</a:t>
            </a:r>
          </a:p>
          <a:p>
            <a:r>
              <a:rPr lang="en-US" sz="2400" b="1" dirty="0"/>
              <a:t>Customer focused:</a:t>
            </a:r>
            <a:r>
              <a:rPr lang="en-US" sz="2400" dirty="0"/>
              <a:t> This agile practice is totally based on inspection of each feature by client and then pushed to main build code.</a:t>
            </a:r>
          </a:p>
          <a:p>
            <a:r>
              <a:rPr lang="en-US" sz="2400" b="1" dirty="0"/>
              <a:t>Structured and feature focused:</a:t>
            </a:r>
            <a:r>
              <a:rPr lang="en-US" sz="2400" dirty="0"/>
              <a:t> Initial activities in lifecycle builds the domain model and features list in the beginning of timeline and more than 70% of efforts are given to last 2 activities.</a:t>
            </a:r>
          </a:p>
          <a:p>
            <a:r>
              <a:rPr lang="en-US" sz="2400" b="1" dirty="0"/>
              <a:t>Frequent releases:</a:t>
            </a:r>
            <a:r>
              <a:rPr lang="en-US" sz="2400" dirty="0"/>
              <a:t> Feature-driven development provides continuous releases of features in the software and retaining continuous success of the project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0253708" y="6583200"/>
            <a:ext cx="1100091" cy="2747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40233"/>
            <a:ext cx="10515600" cy="46942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225892"/>
            <a:ext cx="8727040" cy="13250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225891"/>
            <a:ext cx="8827410" cy="1325003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4400" dirty="0"/>
              <a:t>Advantages of FDD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53705"/>
            <a:ext cx="10515599" cy="4492983"/>
          </a:xfrm>
        </p:spPr>
        <p:txBody>
          <a:bodyPr>
            <a:noAutofit/>
          </a:bodyPr>
          <a:lstStyle/>
          <a:p>
            <a:r>
              <a:rPr lang="en-US" sz="2400" dirty="0" smtClean="0"/>
              <a:t>Reporting </a:t>
            </a:r>
            <a:r>
              <a:rPr lang="en-US" sz="2400" dirty="0"/>
              <a:t>at all levels leads to easier progress tracking.</a:t>
            </a:r>
          </a:p>
          <a:p>
            <a:r>
              <a:rPr lang="en-US" sz="2400" dirty="0"/>
              <a:t>FDD provides continuous success for larger size of teams and projects.</a:t>
            </a:r>
          </a:p>
          <a:p>
            <a:r>
              <a:rPr lang="en-US" sz="2400" dirty="0"/>
              <a:t>Reduction in risks is observed as whole model and design is build in smaller segments.</a:t>
            </a:r>
          </a:p>
          <a:p>
            <a:r>
              <a:rPr lang="en-US" sz="2400" dirty="0"/>
              <a:t>FDD provides greater accuracy in cost estimation of the project due to feature segmentation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0253708" y="6583200"/>
            <a:ext cx="1100091" cy="2747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40233"/>
            <a:ext cx="10515600" cy="46942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225892"/>
            <a:ext cx="8727040" cy="13250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225891"/>
            <a:ext cx="8827410" cy="1325003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4400" dirty="0"/>
              <a:t>Disadvantages of FDD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53705"/>
            <a:ext cx="10515599" cy="4492983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 smtClean="0"/>
              <a:t>This </a:t>
            </a:r>
            <a:r>
              <a:rPr lang="en-US" sz="2400" dirty="0"/>
              <a:t>agile practice is not good for smaller projects.</a:t>
            </a:r>
          </a:p>
          <a:p>
            <a:r>
              <a:rPr lang="en-US" sz="2400" dirty="0"/>
              <a:t>There is high dependency on lead programmers, designers and mentors.</a:t>
            </a:r>
          </a:p>
          <a:p>
            <a:r>
              <a:rPr lang="en-US" sz="2400" dirty="0"/>
              <a:t>There is lack of documentation which can create an issue afterwards.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0253708" y="6583200"/>
            <a:ext cx="1100091" cy="2747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40233"/>
            <a:ext cx="10515600" cy="46942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225892"/>
            <a:ext cx="8727040" cy="13250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21244</TotalTime>
  <Words>254</Words>
  <Application>Microsoft Office PowerPoint</Application>
  <PresentationFormat>Custom</PresentationFormat>
  <Paragraphs>53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Harmanjit Singh Gahir</dc:creator>
  <cp:lastModifiedBy>Windows User</cp:lastModifiedBy>
  <cp:revision>958</cp:revision>
  <dcterms:created xsi:type="dcterms:W3CDTF">2019-05-03T13:26:36Z</dcterms:created>
  <dcterms:modified xsi:type="dcterms:W3CDTF">2024-12-17T08:59:49Z</dcterms:modified>
</cp:coreProperties>
</file>