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442" r:id="rId2"/>
    <p:sldId id="443" r:id="rId3"/>
    <p:sldId id="394" r:id="rId4"/>
    <p:sldId id="428" r:id="rId5"/>
    <p:sldId id="441" r:id="rId6"/>
    <p:sldId id="437" r:id="rId7"/>
    <p:sldId id="438" r:id="rId8"/>
    <p:sldId id="439" r:id="rId9"/>
    <p:sldId id="426" r:id="rId10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BBC4"/>
    <a:srgbClr val="0D8BC3"/>
    <a:srgbClr val="2ED9FA"/>
    <a:srgbClr val="0BDEE3"/>
    <a:srgbClr val="07D3D3"/>
    <a:srgbClr val="07DDF3"/>
    <a:srgbClr val="57ACF3"/>
    <a:srgbClr val="3399FF"/>
    <a:srgbClr val="33CCFF"/>
    <a:srgbClr val="EFF5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 autoAdjust="0"/>
  </p:normalViewPr>
  <p:slideViewPr>
    <p:cSldViewPr snapToGrid="0">
      <p:cViewPr>
        <p:scale>
          <a:sx n="62" d="100"/>
          <a:sy n="62" d="100"/>
        </p:scale>
        <p:origin x="-900" y="-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F08BD66-0090-4264-A614-918E999BC416}" type="datetimeFigureOut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5D7673-01F9-4197-813B-D3D5701B07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03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Image result for chandigarh university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7150" y="115888"/>
            <a:ext cx="606425" cy="93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0876" y="115888"/>
            <a:ext cx="8501448" cy="987982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8169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4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896EE8D9-7006-4346-8D4A-A38CD6C08B62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419EA-2E48-41C1-8B52-8AB71FBA64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221B0E2A-EC88-428D-B8C7-00F8A566E65D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E9D30-6671-4A98-B002-C510EBC49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fld id="{9D6C6E25-A4D4-490C-8F50-A7A4F048CE64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prstClr val="black">
                    <a:tint val="75000"/>
                  </a:prst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prstClr val="black">
                    <a:tint val="75000"/>
                  </a:prstClr>
                </a:solidFill>
              </a:defRPr>
            </a:lvl1pPr>
          </a:lstStyle>
          <a:p>
            <a:pPr>
              <a:defRPr/>
            </a:pPr>
            <a:fld id="{BEC0BCEC-4877-466A-8FCC-8DE3B6353D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21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605DDE71-BC80-4F4D-B385-5050999CD606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Title 1"/>
          <p:cNvSpPr txBox="1">
            <a:spLocks/>
          </p:cNvSpPr>
          <p:nvPr userDrawn="1"/>
        </p:nvSpPr>
        <p:spPr bwMode="auto">
          <a:xfrm>
            <a:off x="922338" y="115888"/>
            <a:ext cx="8358140" cy="86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/>
          <a:p>
            <a:pPr marL="0" marR="0" lvl="0" indent="0" algn="just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small" spc="0" normalizeH="0" baseline="0" noProof="0" dirty="0" smtClean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endParaRPr kumimoji="0" lang="en-US" sz="4000" b="1" i="0" u="none" strike="noStrike" kern="1200" cap="small" spc="0" normalizeH="0" baseline="0" noProof="0" dirty="0">
              <a:ln>
                <a:noFill/>
              </a:ln>
              <a:solidFill>
                <a:schemeClr val="accent5">
                  <a:lumMod val="5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Picture 2" descr="C:\Users\OM\Downloads\naac-sticker.png"/>
          <p:cNvPicPr>
            <a:picLocks noChangeAspect="1" noChangeArrowheads="1"/>
          </p:cNvPicPr>
          <p:nvPr userDrawn="1"/>
        </p:nvPicPr>
        <p:blipFill>
          <a:blip r:embed="rId2"/>
          <a:srcRect b="23807"/>
          <a:stretch>
            <a:fillRect/>
          </a:stretch>
        </p:blipFill>
        <p:spPr bwMode="auto">
          <a:xfrm>
            <a:off x="9662615" y="40945"/>
            <a:ext cx="2515736" cy="68238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1660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EF33C029-18C0-4A4C-9437-EA7537AC13C4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8BE4B-7506-4E30-B2A2-DA8EEEBD4B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22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2C8CC2-8F3B-4DA6-94AB-DB4EDE2EECFE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5890C-95A5-4C66-AF69-0E2F5141311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55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7226B54-0BE0-4C68-8EE9-0492C95236F7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E09A63-014E-40C1-8AE1-2C05C5086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46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0E03331D-ADFF-44F0-B211-32797E6D56EB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C8B8AC-37F6-49D1-840B-A73DD7487E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1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36D89029-9CF2-43DF-B564-FE81104EA665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8E44C-20D7-45D0-9294-0943E4C871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13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7DB8B18B-16A1-4AC6-A336-E54ED634E5FD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4D5B4D-161F-447E-822C-287C913B5E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5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fld id="{FE4D781D-82AB-437E-8E5D-FBDD222CF63E}" type="datetime1">
              <a:rPr lang="en-US"/>
              <a:pPr>
                <a:defRPr/>
              </a:pPr>
              <a:t>12/17/2024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13A965-8E4D-4D59-922A-894ECEF074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9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923925" y="134938"/>
            <a:ext cx="839152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79450" y="131127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4217D2EB-7CAE-4DD9-9E8B-49A7BAE930E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30" name="Picture 2" descr="Image result for chandigarh university logo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04775"/>
            <a:ext cx="606425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ight Triangle 14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-2646363" y="293688"/>
            <a:ext cx="5146676" cy="5853112"/>
          </a:xfrm>
          <a:prstGeom prst="rtTriangle">
            <a:avLst/>
          </a:prstGeom>
          <a:solidFill>
            <a:schemeClr val="bg1">
              <a:lumMod val="85000"/>
              <a:alpha val="26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>
              <a:solidFill>
                <a:srgbClr val="FFFFFF"/>
              </a:solidFill>
              <a:latin typeface="Calibri" panose="020F0502020204030204"/>
            </a:endParaRPr>
          </a:p>
        </p:txBody>
      </p:sp>
      <p:grpSp>
        <p:nvGrpSpPr>
          <p:cNvPr id="1032" name="Group 8"/>
          <p:cNvGrpSpPr>
            <a:grpSpLocks/>
          </p:cNvGrpSpPr>
          <p:nvPr/>
        </p:nvGrpSpPr>
        <p:grpSpPr bwMode="auto">
          <a:xfrm>
            <a:off x="11668125" y="5108575"/>
            <a:ext cx="409575" cy="1612900"/>
            <a:chOff x="83821" y="0"/>
            <a:chExt cx="219636" cy="903079"/>
          </a:xfrm>
        </p:grpSpPr>
        <p:sp>
          <p:nvSpPr>
            <p:cNvPr id="10" name="Rectangle 9"/>
            <p:cNvSpPr/>
            <p:nvPr/>
          </p:nvSpPr>
          <p:spPr>
            <a:xfrm>
              <a:off x="83821" y="0"/>
              <a:ext cx="219636" cy="21065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84673" y="408874"/>
              <a:ext cx="218784" cy="494205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3821" y="210659"/>
              <a:ext cx="217933" cy="2213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aphicFrame>
          <p:nvGraphicFramePr>
            <p:cNvPr id="1040" name="Object 12"/>
            <p:cNvGraphicFramePr>
              <a:graphicFrameLocks noChangeAspect="1"/>
            </p:cNvGraphicFramePr>
            <p:nvPr/>
          </p:nvGraphicFramePr>
          <p:xfrm>
            <a:off x="100420" y="236973"/>
            <a:ext cx="183878" cy="183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" name="CorelDRAW" r:id="rId16" imgW="2169000" imgH="2169360" progId="">
                    <p:embed/>
                  </p:oleObj>
                </mc:Choice>
                <mc:Fallback>
                  <p:oleObj name="CorelDRAW" r:id="rId16" imgW="2169000" imgH="2169360" progId="">
                    <p:embed/>
                    <p:pic>
                      <p:nvPicPr>
                        <p:cNvPr id="0" name="Picture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420" y="236973"/>
                          <a:ext cx="183878" cy="18342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33" name="Group 16"/>
          <p:cNvGrpSpPr>
            <a:grpSpLocks/>
          </p:cNvGrpSpPr>
          <p:nvPr/>
        </p:nvGrpSpPr>
        <p:grpSpPr bwMode="auto">
          <a:xfrm rot="10800000">
            <a:off x="0" y="6251575"/>
            <a:ext cx="731838" cy="606425"/>
            <a:chOff x="5401469" y="1588"/>
            <a:chExt cx="1389063" cy="540239"/>
          </a:xfrm>
        </p:grpSpPr>
        <p:sp>
          <p:nvSpPr>
            <p:cNvPr id="1035" name="Freeform 5"/>
            <p:cNvSpPr>
              <a:spLocks/>
            </p:cNvSpPr>
            <p:nvPr/>
          </p:nvSpPr>
          <p:spPr bwMode="auto">
            <a:xfrm>
              <a:off x="5401469" y="1588"/>
              <a:ext cx="1205279" cy="540239"/>
            </a:xfrm>
            <a:custGeom>
              <a:avLst/>
              <a:gdLst>
                <a:gd name="T0" fmla="*/ 0 w 1410"/>
                <a:gd name="T1" fmla="*/ 0 h 632"/>
                <a:gd name="T2" fmla="*/ 2147483646 w 1410"/>
                <a:gd name="T3" fmla="*/ 2147483646 h 632"/>
                <a:gd name="T4" fmla="*/ 2147483646 w 1410"/>
                <a:gd name="T5" fmla="*/ 2147483646 h 632"/>
                <a:gd name="T6" fmla="*/ 2147483646 w 1410"/>
                <a:gd name="T7" fmla="*/ 0 h 632"/>
                <a:gd name="T8" fmla="*/ 0 w 1410"/>
                <a:gd name="T9" fmla="*/ 0 h 6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410" h="632">
                  <a:moveTo>
                    <a:pt x="0" y="0"/>
                  </a:moveTo>
                  <a:lnTo>
                    <a:pt x="630" y="632"/>
                  </a:lnTo>
                  <a:lnTo>
                    <a:pt x="1410" y="632"/>
                  </a:lnTo>
                  <a:lnTo>
                    <a:pt x="78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C344C"/>
                </a:gs>
                <a:gs pos="100000">
                  <a:srgbClr val="D80F79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36" name="Freeform 6"/>
            <p:cNvSpPr>
              <a:spLocks/>
            </p:cNvSpPr>
            <p:nvPr/>
          </p:nvSpPr>
          <p:spPr bwMode="auto">
            <a:xfrm>
              <a:off x="6252003" y="1588"/>
              <a:ext cx="538529" cy="426549"/>
            </a:xfrm>
            <a:custGeom>
              <a:avLst/>
              <a:gdLst>
                <a:gd name="T0" fmla="*/ 0 w 630"/>
                <a:gd name="T1" fmla="*/ 0 h 499"/>
                <a:gd name="T2" fmla="*/ 2147483646 w 630"/>
                <a:gd name="T3" fmla="*/ 2147483646 h 499"/>
                <a:gd name="T4" fmla="*/ 2147483646 w 630"/>
                <a:gd name="T5" fmla="*/ 2147483646 h 499"/>
                <a:gd name="T6" fmla="*/ 2147483646 w 630"/>
                <a:gd name="T7" fmla="*/ 0 h 499"/>
                <a:gd name="T8" fmla="*/ 0 w 630"/>
                <a:gd name="T9" fmla="*/ 0 h 4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0" h="499">
                  <a:moveTo>
                    <a:pt x="0" y="0"/>
                  </a:moveTo>
                  <a:lnTo>
                    <a:pt x="498" y="499"/>
                  </a:lnTo>
                  <a:lnTo>
                    <a:pt x="630" y="499"/>
                  </a:lnTo>
                  <a:lnTo>
                    <a:pt x="13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BE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79" r:id="rId1"/>
    <p:sldLayoutId id="2147484080" r:id="rId2"/>
    <p:sldLayoutId id="2147484081" r:id="rId3"/>
    <p:sldLayoutId id="2147484082" r:id="rId4"/>
    <p:sldLayoutId id="2147484083" r:id="rId5"/>
    <p:sldLayoutId id="2147484084" r:id="rId6"/>
    <p:sldLayoutId id="2147484085" r:id="rId7"/>
    <p:sldLayoutId id="2147484086" r:id="rId8"/>
    <p:sldLayoutId id="2147484087" r:id="rId9"/>
    <p:sldLayoutId id="2147484088" r:id="rId10"/>
    <p:sldLayoutId id="2147484089" r:id="rId11"/>
    <p:sldLayoutId id="2147484091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rgbClr val="002060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ctr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00206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chometerapp.com/en/what-is-agile-transformation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chometerapp.com/en/scaled-agile-framework-saf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chometerapp.com/en/scaled-agile-framework-safe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2"/>
          <p:cNvSpPr txBox="1">
            <a:spLocks/>
          </p:cNvSpPr>
          <p:nvPr/>
        </p:nvSpPr>
        <p:spPr bwMode="auto"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ight Triangle 45">
            <a:extLst>
              <a:ext uri="{FF2B5EF4-FFF2-40B4-BE49-F238E27FC236}">
                <a16:creationId xmlns=""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7538" y="5940425"/>
            <a:ext cx="1290637" cy="1157288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 kern="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47" name="Parallelogram 46"/>
          <p:cNvSpPr/>
          <p:nvPr/>
        </p:nvSpPr>
        <p:spPr>
          <a:xfrm flipH="1" flipV="1">
            <a:off x="188446" y="0"/>
            <a:ext cx="3376613" cy="4232275"/>
          </a:xfrm>
          <a:custGeom>
            <a:avLst/>
            <a:gdLst>
              <a:gd name="connsiteX0" fmla="*/ 0 w 3233057"/>
              <a:gd name="connsiteY0" fmla="*/ 1769485 h 1769485"/>
              <a:gd name="connsiteX1" fmla="*/ 1332599 w 3233057"/>
              <a:gd name="connsiteY1" fmla="*/ 0 h 1769485"/>
              <a:gd name="connsiteX2" fmla="*/ 3233057 w 3233057"/>
              <a:gd name="connsiteY2" fmla="*/ 0 h 1769485"/>
              <a:gd name="connsiteX3" fmla="*/ 1900458 w 3233057"/>
              <a:gd name="connsiteY3" fmla="*/ 1769485 h 1769485"/>
              <a:gd name="connsiteX4" fmla="*/ 0 w 3233057"/>
              <a:gd name="connsiteY4" fmla="*/ 1769485 h 1769485"/>
              <a:gd name="connsiteX0" fmla="*/ 0 w 3233057"/>
              <a:gd name="connsiteY0" fmla="*/ 3426835 h 3426835"/>
              <a:gd name="connsiteX1" fmla="*/ 3066149 w 3233057"/>
              <a:gd name="connsiteY1" fmla="*/ 0 h 3426835"/>
              <a:gd name="connsiteX2" fmla="*/ 3233057 w 3233057"/>
              <a:gd name="connsiteY2" fmla="*/ 1657350 h 3426835"/>
              <a:gd name="connsiteX3" fmla="*/ 1900458 w 3233057"/>
              <a:gd name="connsiteY3" fmla="*/ 3426835 h 3426835"/>
              <a:gd name="connsiteX4" fmla="*/ 0 w 3233057"/>
              <a:gd name="connsiteY4" fmla="*/ 3426835 h 3426835"/>
              <a:gd name="connsiteX0" fmla="*/ 0 w 3080657"/>
              <a:gd name="connsiteY0" fmla="*/ 3426835 h 3426835"/>
              <a:gd name="connsiteX1" fmla="*/ 3066149 w 3080657"/>
              <a:gd name="connsiteY1" fmla="*/ 0 h 3426835"/>
              <a:gd name="connsiteX2" fmla="*/ 3080657 w 3080657"/>
              <a:gd name="connsiteY2" fmla="*/ 1879600 h 3426835"/>
              <a:gd name="connsiteX3" fmla="*/ 1900458 w 3080657"/>
              <a:gd name="connsiteY3" fmla="*/ 3426835 h 3426835"/>
              <a:gd name="connsiteX4" fmla="*/ 0 w 3080657"/>
              <a:gd name="connsiteY4" fmla="*/ 3426835 h 3426835"/>
              <a:gd name="connsiteX0" fmla="*/ 0 w 3080657"/>
              <a:gd name="connsiteY0" fmla="*/ 3718935 h 3718935"/>
              <a:gd name="connsiteX1" fmla="*/ 3066149 w 3080657"/>
              <a:gd name="connsiteY1" fmla="*/ 0 h 3718935"/>
              <a:gd name="connsiteX2" fmla="*/ 3080657 w 3080657"/>
              <a:gd name="connsiteY2" fmla="*/ 2171700 h 3718935"/>
              <a:gd name="connsiteX3" fmla="*/ 1900458 w 3080657"/>
              <a:gd name="connsiteY3" fmla="*/ 3718935 h 3718935"/>
              <a:gd name="connsiteX4" fmla="*/ 0 w 3080657"/>
              <a:gd name="connsiteY4" fmla="*/ 3718935 h 3718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0657" h="3718935">
                <a:moveTo>
                  <a:pt x="0" y="3718935"/>
                </a:moveTo>
                <a:lnTo>
                  <a:pt x="3066149" y="0"/>
                </a:lnTo>
                <a:lnTo>
                  <a:pt x="3080657" y="2171700"/>
                </a:lnTo>
                <a:lnTo>
                  <a:pt x="1900458" y="3718935"/>
                </a:lnTo>
                <a:lnTo>
                  <a:pt x="0" y="3718935"/>
                </a:lnTo>
                <a:close/>
              </a:path>
            </a:pathLst>
          </a:cu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6396" name="Slide Number Placeholder 1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610600" y="6356350"/>
            <a:ext cx="27432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fld id="{9A08A369-7120-4914-9A82-0F5254793A04}" type="slidenum">
              <a:rPr lang="en-US" altLang="en-US" sz="1200" smtClean="0">
                <a:solidFill>
                  <a:srgbClr val="002060"/>
                </a:solidFill>
              </a:rPr>
              <a:pPr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t>1</a:t>
            </a:fld>
            <a:endParaRPr lang="en-US" altLang="en-US" sz="1200" smtClean="0">
              <a:solidFill>
                <a:srgbClr val="002060"/>
              </a:solidFill>
            </a:endParaRPr>
          </a:p>
        </p:txBody>
      </p:sp>
      <p:pic>
        <p:nvPicPr>
          <p:cNvPr id="24578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17" name="TextBox 16"/>
          <p:cNvSpPr txBox="1"/>
          <p:nvPr/>
        </p:nvSpPr>
        <p:spPr>
          <a:xfrm>
            <a:off x="2575932" y="1303003"/>
            <a:ext cx="8686800" cy="2977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US" sz="3300" b="1" dirty="0">
                <a:latin typeface="Times New Roman" pitchFamily="18" charset="0"/>
                <a:ea typeface="Karla" pitchFamily="2" charset="0"/>
                <a:cs typeface="Times New Roman" pitchFamily="18" charset="0"/>
              </a:rPr>
              <a:t>UNIVERSITY INSTITUTE OF COMPUTING</a:t>
            </a: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endParaRPr lang="en-US" sz="3300" b="1" dirty="0">
              <a:latin typeface="Times New Roman" pitchFamily="18" charset="0"/>
              <a:ea typeface="Karla" pitchFamily="2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endParaRPr lang="en-IN" sz="3300" b="1" dirty="0" smtClean="0">
              <a:latin typeface="Times New Roman" pitchFamily="18" charset="0"/>
              <a:cs typeface="Times New Roman" pitchFamily="18" charset="0"/>
            </a:endParaRP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Agile </a:t>
            </a:r>
            <a:r>
              <a:rPr lang="en-IN" sz="3300" b="1" dirty="0" smtClean="0">
                <a:latin typeface="Times New Roman" pitchFamily="18" charset="0"/>
                <a:cs typeface="Times New Roman" pitchFamily="18" charset="0"/>
              </a:rPr>
              <a:t>Methodology</a:t>
            </a:r>
          </a:p>
          <a:p>
            <a:pPr lvl="0" algn="ctr" defTabSz="622300">
              <a:lnSpc>
                <a:spcPct val="90000"/>
              </a:lnSpc>
              <a:spcAft>
                <a:spcPct val="35000"/>
              </a:spcAft>
            </a:pPr>
            <a:r>
              <a:rPr lang="en-IN" sz="2500" b="1" dirty="0" smtClean="0">
                <a:latin typeface="Times New Roman" pitchFamily="18" charset="0"/>
                <a:cs typeface="Times New Roman" pitchFamily="18" charset="0"/>
              </a:rPr>
              <a:t>(24CAT-656)</a:t>
            </a:r>
            <a:r>
              <a:rPr lang="en-US" sz="25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2500" b="1" dirty="0">
              <a:solidFill>
                <a:prstClr val="black">
                  <a:lumMod val="85000"/>
                  <a:lumOff val="15000"/>
                </a:prst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28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16239" y="171213"/>
            <a:ext cx="8149701" cy="78546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 smtClean="0">
                <a:latin typeface="Casper"/>
                <a:cs typeface="Arial" panose="020B0604020202020204" pitchFamily="34" charset="0"/>
              </a:rPr>
              <a:t>SYLLABUS </a:t>
            </a:r>
            <a:r>
              <a:rPr lang="en-US" sz="2800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 txBox="1">
            <a:spLocks/>
          </p:cNvSpPr>
          <p:nvPr/>
        </p:nvSpPr>
        <p:spPr>
          <a:xfrm>
            <a:off x="8610600" y="6356351"/>
            <a:ext cx="2236208" cy="293272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3" t="21589" r="11404" b="18240"/>
          <a:stretch/>
        </p:blipFill>
        <p:spPr bwMode="auto">
          <a:xfrm>
            <a:off x="1216239" y="1447800"/>
            <a:ext cx="10149840" cy="4373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719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033509" y="165029"/>
            <a:ext cx="8412332" cy="8934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/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IN" sz="3600" dirty="0" smtClean="0">
                <a:latin typeface="Casper Bold" panose="02000806040000020004" pitchFamily="2" charset="0"/>
                <a:cs typeface="Arial" panose="020B0604020202020204" pitchFamily="34" charset="0"/>
              </a:rPr>
              <a:t>CONTENT OF THE SYLLABUS</a:t>
            </a:r>
            <a:endParaRPr lang="en-US" sz="36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95308" y="1327150"/>
            <a:ext cx="11301275" cy="456762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b="1" dirty="0"/>
              <a:t>TEXT BOOKS </a:t>
            </a:r>
            <a:endParaRPr lang="en-IN" dirty="0"/>
          </a:p>
          <a:p>
            <a:pPr marL="0" indent="0">
              <a:buNone/>
            </a:pPr>
            <a:r>
              <a:rPr lang="en-US" sz="2000" b="1" dirty="0"/>
              <a:t>T1   </a:t>
            </a:r>
            <a:r>
              <a:rPr lang="en-US" sz="2000" dirty="0"/>
              <a:t>David J. Anderson and Eli </a:t>
            </a:r>
            <a:r>
              <a:rPr lang="en-US" sz="2000" dirty="0" err="1"/>
              <a:t>Schragenheim</a:t>
            </a:r>
            <a:r>
              <a:rPr lang="en-US" sz="2000" dirty="0"/>
              <a:t>, Agile Management for Software Engineering: Applying the Theory of Constraints for Business Results, Prentice Hall, 2003.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T2 </a:t>
            </a:r>
            <a:r>
              <a:rPr lang="en-US" sz="2000" dirty="0" err="1"/>
              <a:t>Hazza</a:t>
            </a:r>
            <a:r>
              <a:rPr lang="en-US" sz="2000" dirty="0"/>
              <a:t> and Dubinsky, Agile Software Engineering, Series: Undergraduate Topics in Computer Science, Springer, 2009.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T3 </a:t>
            </a:r>
            <a:r>
              <a:rPr lang="en-US" sz="2000" dirty="0"/>
              <a:t>Agile Software Development Ecosystems by Jim </a:t>
            </a:r>
            <a:r>
              <a:rPr lang="en-US" sz="2000" dirty="0" err="1"/>
              <a:t>Highsmith</a:t>
            </a:r>
            <a:r>
              <a:rPr lang="en-US" sz="2000" dirty="0"/>
              <a:t>, Addison-Wesley 2002, ISBN 0201760436.</a:t>
            </a:r>
            <a:endParaRPr lang="en-IN" sz="2000" dirty="0"/>
          </a:p>
          <a:p>
            <a:r>
              <a:rPr lang="en-US" b="1" dirty="0"/>
              <a:t>REFERENCES</a:t>
            </a:r>
            <a:endParaRPr lang="en-IN" dirty="0"/>
          </a:p>
          <a:p>
            <a:pPr marL="0" indent="0">
              <a:buNone/>
            </a:pPr>
            <a:r>
              <a:rPr lang="en-US" sz="2000" b="1" dirty="0"/>
              <a:t>R1 </a:t>
            </a:r>
            <a:r>
              <a:rPr lang="en-US" sz="2000" b="1" dirty="0" smtClean="0"/>
              <a:t> </a:t>
            </a:r>
            <a:r>
              <a:rPr lang="en-US" sz="2000" dirty="0" smtClean="0"/>
              <a:t>Craig </a:t>
            </a:r>
            <a:r>
              <a:rPr lang="en-US" sz="2000" dirty="0" err="1"/>
              <a:t>Larman</a:t>
            </a:r>
            <a:r>
              <a:rPr lang="en-US" sz="2000" dirty="0"/>
              <a:t>, Agile and Iterative Development: A Managers Guide, Addison-Wesley, 2004.</a:t>
            </a:r>
            <a:endParaRPr lang="en-IN" sz="2000" dirty="0"/>
          </a:p>
          <a:p>
            <a:pPr marL="0" indent="0">
              <a:buNone/>
            </a:pPr>
            <a:r>
              <a:rPr lang="en-US" sz="2000" b="1" dirty="0"/>
              <a:t>R2 </a:t>
            </a:r>
            <a:r>
              <a:rPr lang="en-US" sz="2000" b="1" dirty="0" smtClean="0"/>
              <a:t> </a:t>
            </a:r>
            <a:r>
              <a:rPr lang="en-US" sz="2000" dirty="0" smtClean="0"/>
              <a:t>Kevin </a:t>
            </a:r>
            <a:r>
              <a:rPr lang="en-US" sz="2000" dirty="0"/>
              <a:t>C. </a:t>
            </a:r>
            <a:r>
              <a:rPr lang="en-US" sz="2000" dirty="0" err="1"/>
              <a:t>Desouza</a:t>
            </a:r>
            <a:r>
              <a:rPr lang="en-US" sz="2000" dirty="0"/>
              <a:t>, Agile Information Systems: Conceptualization, Construction, and Management, Butterworth-Heinemann, 2007.</a:t>
            </a:r>
            <a:endParaRPr lang="en-IN" sz="20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8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838200" y="225891"/>
            <a:ext cx="8827410" cy="1325003"/>
          </a:xfrm>
          <a:prstGeom prst="rect">
            <a:avLst/>
          </a:prstGeom>
        </p:spPr>
        <p:txBody>
          <a:bodyPr>
            <a:noAutofit/>
          </a:bodyPr>
          <a:lstStyle>
            <a:lvl1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 kern="1200">
                <a:solidFill>
                  <a:srgbClr val="002060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ctr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4572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9144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13716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1828800" algn="ctr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r>
              <a:rPr lang="en-US" sz="4400" dirty="0" smtClean="0"/>
              <a:t>Foundation of Scale Agile Framework</a:t>
            </a:r>
            <a:endParaRPr lang="en-US" sz="4400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2400" dirty="0" smtClean="0"/>
              <a:t>Your company is planning an </a:t>
            </a:r>
            <a:r>
              <a:rPr lang="en-US" sz="2400" dirty="0" smtClean="0">
                <a:hlinkClick r:id="rId3"/>
              </a:rPr>
              <a:t>agile transformation</a:t>
            </a:r>
            <a:r>
              <a:rPr lang="en-US" sz="2400" dirty="0" smtClean="0"/>
              <a:t>? It plans to scale agile methods across teams – or has it already done so? Everyone talks about the different levels and configuration options in the context of, for example, scaled agile frameworks such as </a:t>
            </a:r>
            <a:r>
              <a:rPr lang="en-US" sz="2400" dirty="0" err="1" smtClean="0">
                <a:hlinkClick r:id="rId4"/>
              </a:rPr>
              <a:t>SAFe</a:t>
            </a:r>
            <a:r>
              <a:rPr lang="en-US" sz="2400" dirty="0" smtClean="0">
                <a:hlinkClick r:id="rId4"/>
              </a:rPr>
              <a:t>®</a:t>
            </a:r>
            <a:r>
              <a:rPr lang="en-US" sz="2400" dirty="0" smtClean="0"/>
              <a:t>? Yes, these terms are not that easy to understand.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8200" y="225892"/>
            <a:ext cx="8727040" cy="132500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91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8200" y="17402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0" y="2413338"/>
            <a:ext cx="760476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the three levels of the scaled agile framework?</a:t>
            </a:r>
          </a:p>
          <a:p>
            <a:r>
              <a:rPr lang="en-US" dirty="0"/>
              <a:t>In order to be able to scale agile methods, the </a:t>
            </a:r>
            <a:r>
              <a:rPr lang="en-US" dirty="0">
                <a:hlinkClick r:id="rId3"/>
              </a:rPr>
              <a:t>(</a:t>
            </a:r>
            <a:r>
              <a:rPr lang="en-US" dirty="0" err="1">
                <a:hlinkClick r:id="rId3"/>
              </a:rPr>
              <a:t>SAFe</a:t>
            </a:r>
            <a:r>
              <a:rPr lang="en-US" dirty="0">
                <a:hlinkClick r:id="rId3"/>
              </a:rPr>
              <a:t>®)</a:t>
            </a:r>
            <a:r>
              <a:rPr lang="en-US" dirty="0"/>
              <a:t> has different so-called levels.</a:t>
            </a:r>
          </a:p>
          <a:p>
            <a:r>
              <a:rPr lang="en-US" dirty="0"/>
              <a:t>To make it short, the 3 levels of scaled agile framework are team level, program level and portfolio level.</a:t>
            </a:r>
          </a:p>
          <a:p>
            <a:r>
              <a:rPr lang="en-US" dirty="0"/>
              <a:t>So within the scaled agile framework the level above team is program level, then comes portfolio level.</a:t>
            </a:r>
          </a:p>
        </p:txBody>
      </p:sp>
    </p:spTree>
    <p:extLst>
      <p:ext uri="{BB962C8B-B14F-4D97-AF65-F5344CB8AC3E}">
        <p14:creationId xmlns:p14="http://schemas.microsoft.com/office/powerpoint/2010/main" val="182301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63998" y="1058439"/>
            <a:ext cx="10515599" cy="4492983"/>
          </a:xfrm>
        </p:spPr>
        <p:txBody>
          <a:bodyPr>
            <a:noAutofit/>
          </a:bodyPr>
          <a:lstStyle/>
          <a:p>
            <a:r>
              <a:rPr lang="en-US" sz="2400" dirty="0"/>
              <a:t>It has to be added that since the latest version of </a:t>
            </a:r>
            <a:r>
              <a:rPr lang="en-US" sz="2400" dirty="0" err="1"/>
              <a:t>SAFe</a:t>
            </a:r>
            <a:r>
              <a:rPr lang="en-US" sz="2400" dirty="0"/>
              <a:t>® 5.0, 3 levels of scaled agile framework are not enough anymore - another fourth level has been added. So the question that we should rather ask is, what are the four levels of the scaled agile framework?</a:t>
            </a:r>
          </a:p>
          <a:p>
            <a:r>
              <a:rPr lang="en-US" sz="2400" dirty="0"/>
              <a:t>Before we go any deeper, a quick note. We recently had 11 international senior agile practitioners as guests in one of our webinars, asking one question: How do you scale agile methods the right way?</a:t>
            </a:r>
          </a:p>
          <a:p>
            <a:r>
              <a:rPr lang="en-US" sz="2400" dirty="0"/>
              <a:t>The result of this is the following fantastic video recording that answers some of the key questions when scaling agile, for example: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Should you start your agile transformation rather bottom-up or top-down?</a:t>
            </a:r>
          </a:p>
          <a:p>
            <a:r>
              <a:rPr lang="en-US" sz="2400" dirty="0"/>
              <a:t>How do you align leadership on a common goal and vision?</a:t>
            </a:r>
          </a:p>
          <a:p>
            <a:r>
              <a:rPr lang="en-US" sz="2400" dirty="0"/>
              <a:t>How do you choose the right agile framework – and why is that actually not that important</a:t>
            </a:r>
            <a:r>
              <a:rPr lang="en-US" sz="2400" dirty="0" smtClean="0"/>
              <a:t>?</a:t>
            </a:r>
            <a:endParaRPr lang="en-US" sz="2400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r>
              <a:rPr lang="en-US" sz="2400" dirty="0"/>
              <a:t>hat are the four levels of the scaled agile framework?</a:t>
            </a:r>
          </a:p>
          <a:p>
            <a:r>
              <a:rPr lang="en-US" sz="2400" dirty="0"/>
              <a:t>The four levels of the scaled agile framework are team level, program level, portfolio level and also include the large solution level. Now let us get a little deeper.</a:t>
            </a:r>
          </a:p>
          <a:p>
            <a:r>
              <a:rPr lang="en-US" sz="2400" b="1" dirty="0"/>
              <a:t>Scaled Agile Framework Level 1: Team Level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One or a few teams working on something. Within the scaled agile framework the level above team level is…</a:t>
            </a:r>
          </a:p>
          <a:p>
            <a:r>
              <a:rPr lang="en-US" sz="2400" b="1" dirty="0"/>
              <a:t>Scaled Agile Framework Level 2: Program level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Program Level contains many teams to deliver solutions via a so-called “Agile Release Train” (ART). An Agile Release Train (ART) is typically a number of 50 to 130 people - organized in sub-teams - working together to deliver value. An Agile Release Train is organized by so-called “teams-of-teams”.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51560" y="128303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Users\OM\Downloads\cu-logo.png"/>
          <p:cNvPicPr>
            <a:picLocks noChangeAspect="1" noChangeArrowheads="1"/>
          </p:cNvPicPr>
          <p:nvPr/>
        </p:nvPicPr>
        <p:blipFill>
          <a:blip r:embed="rId2" cstate="print"/>
          <a:srcRect r="77293"/>
          <a:stretch>
            <a:fillRect/>
          </a:stretch>
        </p:blipFill>
        <p:spPr bwMode="auto">
          <a:xfrm>
            <a:off x="81888" y="68240"/>
            <a:ext cx="709682" cy="990199"/>
          </a:xfrm>
          <a:prstGeom prst="rect">
            <a:avLst/>
          </a:prstGeom>
          <a:noFill/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753705"/>
            <a:ext cx="10515599" cy="4492983"/>
          </a:xfrm>
        </p:spPr>
        <p:txBody>
          <a:bodyPr>
            <a:noAutofit/>
          </a:bodyPr>
          <a:lstStyle/>
          <a:p>
            <a:r>
              <a:rPr lang="en-US" sz="2400" b="1" dirty="0"/>
              <a:t>Scaled Agile Framework Level 3: Large Solution Level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this case, two or more Agile Release Trains are necessary. We need a “teams-of-teams-of-teams'' to organize it. All the Agile Release Trains together are called a Solution Train.</a:t>
            </a:r>
          </a:p>
          <a:p>
            <a:r>
              <a:rPr lang="en-US" sz="2400" b="1" dirty="0"/>
              <a:t>Scaled Agile Framework Level 4: Portfolio Level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In this case, the entire business (or business area) implemented the agile methodology. Therefore, you do not only have to organize IT-teams - you also have to organize your management practices through agile methodologies. Lean budgeting and strategic governance processes come into play. </a:t>
            </a: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0253708" y="6583200"/>
            <a:ext cx="1100091" cy="2747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fld id="{BDCDBBEF-AA6C-4BA6-85B2-A17D7F280E3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12520" y="1252553"/>
            <a:ext cx="10515600" cy="469423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C813A83-4CF3-4942-8C24-169E11C40466}"/>
              </a:ext>
            </a:extLst>
          </p:cNvPr>
          <p:cNvSpPr/>
          <p:nvPr/>
        </p:nvSpPr>
        <p:spPr>
          <a:xfrm>
            <a:off x="0" y="0"/>
            <a:ext cx="12192000" cy="5018904"/>
          </a:xfrm>
          <a:prstGeom prst="rect">
            <a:avLst/>
          </a:prstGeom>
          <a:solidFill>
            <a:schemeClr val="accent6">
              <a:lumMod val="50000"/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/>
              </a:rPr>
              <a:t> 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606560" y="2205479"/>
            <a:ext cx="10604490" cy="123110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per" panose="02000506000000020004" pitchFamily="2" charset="0"/>
                <a:ea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sp>
        <p:nvSpPr>
          <p:cNvPr id="10" name="Diamond 6">
            <a:extLst>
              <a:ext uri="{FF2B5EF4-FFF2-40B4-BE49-F238E27FC236}">
                <a16:creationId xmlns:a16="http://schemas.microsoft.com/office/drawing/2014/main" xmlns="" id="{AFBA4B1A-59E0-42F9-8062-FE9B4E00A99F}"/>
              </a:ext>
            </a:extLst>
          </p:cNvPr>
          <p:cNvSpPr/>
          <p:nvPr/>
        </p:nvSpPr>
        <p:spPr>
          <a:xfrm>
            <a:off x="2668942" y="985788"/>
            <a:ext cx="2403120" cy="3454291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11" name="Diamond 6">
            <a:extLst>
              <a:ext uri="{FF2B5EF4-FFF2-40B4-BE49-F238E27FC236}">
                <a16:creationId xmlns:a16="http://schemas.microsoft.com/office/drawing/2014/main" xmlns="" id="{4F0CA98B-3337-4AC3-8305-ED6C9C731FFB}"/>
              </a:ext>
            </a:extLst>
          </p:cNvPr>
          <p:cNvSpPr/>
          <p:nvPr/>
        </p:nvSpPr>
        <p:spPr>
          <a:xfrm>
            <a:off x="2926117" y="985788"/>
            <a:ext cx="2403120" cy="3454291"/>
          </a:xfrm>
          <a:custGeom>
            <a:avLst/>
            <a:gdLst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3225800 w 3225800"/>
              <a:gd name="connsiteY2" fmla="*/ 1612900 h 3225800"/>
              <a:gd name="connsiteX3" fmla="*/ 1612900 w 3225800"/>
              <a:gd name="connsiteY3" fmla="*/ 3225800 h 3225800"/>
              <a:gd name="connsiteX4" fmla="*/ 0 w 3225800"/>
              <a:gd name="connsiteY4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1612900 w 3225800"/>
              <a:gd name="connsiteY4" fmla="*/ 3225800 h 3225800"/>
              <a:gd name="connsiteX5" fmla="*/ 0 w 3225800"/>
              <a:gd name="connsiteY5" fmla="*/ 1612900 h 3225800"/>
              <a:gd name="connsiteX0" fmla="*/ 0 w 3225800"/>
              <a:gd name="connsiteY0" fmla="*/ 1612900 h 3225800"/>
              <a:gd name="connsiteX1" fmla="*/ 1612900 w 3225800"/>
              <a:gd name="connsiteY1" fmla="*/ 0 h 3225800"/>
              <a:gd name="connsiteX2" fmla="*/ 2430463 w 3225800"/>
              <a:gd name="connsiteY2" fmla="*/ 817563 h 3225800"/>
              <a:gd name="connsiteX3" fmla="*/ 3225800 w 3225800"/>
              <a:gd name="connsiteY3" fmla="*/ 1612900 h 3225800"/>
              <a:gd name="connsiteX4" fmla="*/ 2430463 w 3225800"/>
              <a:gd name="connsiteY4" fmla="*/ 2413000 h 3225800"/>
              <a:gd name="connsiteX5" fmla="*/ 1612900 w 3225800"/>
              <a:gd name="connsiteY5" fmla="*/ 3225800 h 3225800"/>
              <a:gd name="connsiteX6" fmla="*/ 0 w 3225800"/>
              <a:gd name="connsiteY6" fmla="*/ 1612900 h 3225800"/>
              <a:gd name="connsiteX0" fmla="*/ 3225800 w 3317240"/>
              <a:gd name="connsiteY0" fmla="*/ 1612900 h 3225800"/>
              <a:gd name="connsiteX1" fmla="*/ 2430463 w 3317240"/>
              <a:gd name="connsiteY1" fmla="*/ 2413000 h 3225800"/>
              <a:gd name="connsiteX2" fmla="*/ 1612900 w 3317240"/>
              <a:gd name="connsiteY2" fmla="*/ 3225800 h 3225800"/>
              <a:gd name="connsiteX3" fmla="*/ 0 w 3317240"/>
              <a:gd name="connsiteY3" fmla="*/ 1612900 h 3225800"/>
              <a:gd name="connsiteX4" fmla="*/ 1612900 w 3317240"/>
              <a:gd name="connsiteY4" fmla="*/ 0 h 3225800"/>
              <a:gd name="connsiteX5" fmla="*/ 2430463 w 3317240"/>
              <a:gd name="connsiteY5" fmla="*/ 817563 h 3225800"/>
              <a:gd name="connsiteX6" fmla="*/ 3317240 w 3317240"/>
              <a:gd name="connsiteY6" fmla="*/ 1704340 h 3225800"/>
              <a:gd name="connsiteX0" fmla="*/ 2430463 w 3317240"/>
              <a:gd name="connsiteY0" fmla="*/ 2413000 h 3225800"/>
              <a:gd name="connsiteX1" fmla="*/ 1612900 w 3317240"/>
              <a:gd name="connsiteY1" fmla="*/ 3225800 h 3225800"/>
              <a:gd name="connsiteX2" fmla="*/ 0 w 3317240"/>
              <a:gd name="connsiteY2" fmla="*/ 1612900 h 3225800"/>
              <a:gd name="connsiteX3" fmla="*/ 1612900 w 3317240"/>
              <a:gd name="connsiteY3" fmla="*/ 0 h 3225800"/>
              <a:gd name="connsiteX4" fmla="*/ 2430463 w 3317240"/>
              <a:gd name="connsiteY4" fmla="*/ 817563 h 3225800"/>
              <a:gd name="connsiteX5" fmla="*/ 3317240 w 3317240"/>
              <a:gd name="connsiteY5" fmla="*/ 1704340 h 3225800"/>
              <a:gd name="connsiteX0" fmla="*/ 2430463 w 2430463"/>
              <a:gd name="connsiteY0" fmla="*/ 2413000 h 3225800"/>
              <a:gd name="connsiteX1" fmla="*/ 1612900 w 2430463"/>
              <a:gd name="connsiteY1" fmla="*/ 3225800 h 3225800"/>
              <a:gd name="connsiteX2" fmla="*/ 0 w 2430463"/>
              <a:gd name="connsiteY2" fmla="*/ 1612900 h 3225800"/>
              <a:gd name="connsiteX3" fmla="*/ 1612900 w 2430463"/>
              <a:gd name="connsiteY3" fmla="*/ 0 h 3225800"/>
              <a:gd name="connsiteX4" fmla="*/ 2430463 w 2430463"/>
              <a:gd name="connsiteY4" fmla="*/ 817563 h 3225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0463" h="3225800">
                <a:moveTo>
                  <a:pt x="2430463" y="2413000"/>
                </a:moveTo>
                <a:lnTo>
                  <a:pt x="1612900" y="3225800"/>
                </a:lnTo>
                <a:lnTo>
                  <a:pt x="0" y="1612900"/>
                </a:lnTo>
                <a:lnTo>
                  <a:pt x="1612900" y="0"/>
                </a:lnTo>
                <a:lnTo>
                  <a:pt x="2430463" y="817563"/>
                </a:lnTo>
              </a:path>
            </a:pathLst>
          </a:custGeom>
          <a:noFill/>
          <a:ln w="3810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698487" y="5859294"/>
            <a:ext cx="479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Queries:- ramanjeetsingh.uic@cumail.in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55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21251</TotalTime>
  <Words>346</Words>
  <Application>Microsoft Office PowerPoint</Application>
  <PresentationFormat>Custom</PresentationFormat>
  <Paragraphs>44</Paragraphs>
  <Slides>9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CorelDRAW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Harmanjit Singh Gahir</dc:creator>
  <cp:lastModifiedBy>Windows User</cp:lastModifiedBy>
  <cp:revision>960</cp:revision>
  <dcterms:created xsi:type="dcterms:W3CDTF">2019-05-03T13:26:36Z</dcterms:created>
  <dcterms:modified xsi:type="dcterms:W3CDTF">2024-12-17T09:01:31Z</dcterms:modified>
</cp:coreProperties>
</file>