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438" r:id="rId2"/>
    <p:sldId id="439" r:id="rId3"/>
    <p:sldId id="394" r:id="rId4"/>
    <p:sldId id="428" r:id="rId5"/>
    <p:sldId id="429" r:id="rId6"/>
    <p:sldId id="430" r:id="rId7"/>
    <p:sldId id="431" r:id="rId8"/>
    <p:sldId id="432" r:id="rId9"/>
    <p:sldId id="433" r:id="rId10"/>
    <p:sldId id="434" r:id="rId11"/>
    <p:sldId id="435" r:id="rId12"/>
    <p:sldId id="436" r:id="rId13"/>
    <p:sldId id="437" r:id="rId14"/>
    <p:sldId id="426" r:id="rId15"/>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BBC4"/>
    <a:srgbClr val="0D8BC3"/>
    <a:srgbClr val="2ED9FA"/>
    <a:srgbClr val="0BDEE3"/>
    <a:srgbClr val="07D3D3"/>
    <a:srgbClr val="07DDF3"/>
    <a:srgbClr val="57ACF3"/>
    <a:srgbClr val="3399FF"/>
    <a:srgbClr val="33CCFF"/>
    <a:srgbClr val="EFF5F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autoAdjust="0"/>
  </p:normalViewPr>
  <p:slideViewPr>
    <p:cSldViewPr snapToGrid="0">
      <p:cViewPr>
        <p:scale>
          <a:sx n="62" d="100"/>
          <a:sy n="62" d="100"/>
        </p:scale>
        <p:origin x="-900" y="-28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a:defRPr/>
            </a:pPr>
            <a:fld id="{4F08BD66-0090-4264-A614-918E999BC416}" type="datetimeFigureOut">
              <a:rPr lang="en-US"/>
              <a:pPr>
                <a:defRPr/>
              </a:pPr>
              <a:t>12/17/2024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a:latin typeface="+mn-lt"/>
              </a:defRPr>
            </a:lvl1pPr>
          </a:lstStyle>
          <a:p>
            <a:pPr>
              <a:defRPr/>
            </a:pPr>
            <a:fld id="{FF5D7673-01F9-4197-813B-D3D5701B070F}" type="slidenum">
              <a:rPr lang="en-US"/>
              <a:pPr>
                <a:defRPr/>
              </a:pPr>
              <a:t>‹#›</a:t>
            </a:fld>
            <a:endParaRPr lang="en-US"/>
          </a:p>
        </p:txBody>
      </p:sp>
    </p:spTree>
    <p:extLst>
      <p:ext uri="{BB962C8B-B14F-4D97-AF65-F5344CB8AC3E}">
        <p14:creationId xmlns:p14="http://schemas.microsoft.com/office/powerpoint/2010/main" val="105280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2" descr="Image result for chandigarh university logo"/>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1487150" y="115888"/>
            <a:ext cx="606425"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930876" y="115888"/>
            <a:ext cx="8501448" cy="987982"/>
          </a:xfrm>
        </p:spPr>
        <p:txBody>
          <a:bodyPr/>
          <a:lstStyle>
            <a:lvl1pPr algn="ctr">
              <a:defRPr sz="32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248169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Tree>
    <p:extLst>
      <p:ext uri="{BB962C8B-B14F-4D97-AF65-F5344CB8AC3E}">
        <p14:creationId xmlns:p14="http://schemas.microsoft.com/office/powerpoint/2010/main" val="2979744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896EE8D9-7006-4346-8D4A-A38CD6C08B62}"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0B419EA-2E48-41C1-8B52-8AB71FBA6423}" type="slidenum">
              <a:rPr lang="en-US"/>
              <a:pPr>
                <a:defRPr/>
              </a:pPr>
              <a:t>‹#›</a:t>
            </a:fld>
            <a:endParaRPr lang="en-US"/>
          </a:p>
        </p:txBody>
      </p:sp>
    </p:spTree>
    <p:extLst>
      <p:ext uri="{BB962C8B-B14F-4D97-AF65-F5344CB8AC3E}">
        <p14:creationId xmlns:p14="http://schemas.microsoft.com/office/powerpoint/2010/main" val="3530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221B0E2A-EC88-428D-B8C7-00F8A566E65D}"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3E9D30-6671-4A98-B002-C510EBC495A1}" type="slidenum">
              <a:rPr lang="en-US"/>
              <a:pPr>
                <a:defRPr/>
              </a:pPr>
              <a:t>‹#›</a:t>
            </a:fld>
            <a:endParaRPr lang="en-US"/>
          </a:p>
        </p:txBody>
      </p:sp>
    </p:spTree>
    <p:extLst>
      <p:ext uri="{BB962C8B-B14F-4D97-AF65-F5344CB8AC3E}">
        <p14:creationId xmlns:p14="http://schemas.microsoft.com/office/powerpoint/2010/main" val="311024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fld id="{9D6C6E25-A4D4-490C-8F50-A7A4F048CE64}" type="datetime1">
              <a:rPr lang="en-US"/>
              <a:pPr>
                <a:defRPr/>
              </a:pPr>
              <a:t>12/17/2024</a:t>
            </a:fld>
            <a:endParaRPr lang="en-US"/>
          </a:p>
        </p:txBody>
      </p:sp>
      <p:sp>
        <p:nvSpPr>
          <p:cNvPr id="3" name="Footer Placeholder 4"/>
          <p:cNvSpPr>
            <a:spLocks noGrp="1"/>
          </p:cNvSpPr>
          <p:nvPr>
            <p:ph type="ftr" sz="quarter" idx="11"/>
          </p:nvPr>
        </p:nvSpPr>
        <p:spPr>
          <a:xfrm>
            <a:off x="0" y="0"/>
            <a:ext cx="0" cy="0"/>
          </a:xfrm>
          <a:prstGeom prst="rect">
            <a:avLst/>
          </a:prstGeom>
        </p:spPr>
        <p:txBody>
          <a:bodyPr/>
          <a:lstStyle>
            <a:lvl1pPr eaLnBrk="1" fontAlgn="auto" hangingPunct="1">
              <a:spcBef>
                <a:spcPts val="0"/>
              </a:spcBef>
              <a:spcAft>
                <a:spcPts val="0"/>
              </a:spcAft>
              <a:defRPr>
                <a:solidFill>
                  <a:prstClr val="black">
                    <a:tint val="75000"/>
                  </a:prstClr>
                </a:solidFill>
                <a:latin typeface="+mn-lt"/>
              </a:defRPr>
            </a:lvl1pPr>
          </a:lstStyle>
          <a:p>
            <a:pPr>
              <a:defRPr/>
            </a:pPr>
            <a:endParaRPr lang="en-US"/>
          </a:p>
        </p:txBody>
      </p:sp>
      <p:sp>
        <p:nvSpPr>
          <p:cNvPr id="4" name="Slide Number Placeholder 5"/>
          <p:cNvSpPr>
            <a:spLocks noGrp="1"/>
          </p:cNvSpPr>
          <p:nvPr>
            <p:ph type="sldNum" sz="quarter" idx="12"/>
          </p:nvPr>
        </p:nvSpPr>
        <p:spPr/>
        <p:txBody>
          <a:bodyPr/>
          <a:lstStyle>
            <a:lvl1pPr>
              <a:defRPr>
                <a:solidFill>
                  <a:prstClr val="black">
                    <a:tint val="75000"/>
                  </a:prstClr>
                </a:solidFill>
              </a:defRPr>
            </a:lvl1pPr>
          </a:lstStyle>
          <a:p>
            <a:pPr>
              <a:defRPr/>
            </a:pPr>
            <a:fld id="{BEC0BCEC-4877-466A-8FCC-8DE3B6353D8C}" type="slidenum">
              <a:rPr lang="en-US"/>
              <a:pPr>
                <a:defRPr/>
              </a:pPr>
              <a:t>‹#›</a:t>
            </a:fld>
            <a:endParaRPr lang="en-US"/>
          </a:p>
        </p:txBody>
      </p:sp>
    </p:spTree>
    <p:extLst>
      <p:ext uri="{BB962C8B-B14F-4D97-AF65-F5344CB8AC3E}">
        <p14:creationId xmlns:p14="http://schemas.microsoft.com/office/powerpoint/2010/main" val="38452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605DDE71-BC80-4F4D-B385-5050999CD606}"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Title 1"/>
          <p:cNvSpPr txBox="1">
            <a:spLocks/>
          </p:cNvSpPr>
          <p:nvPr userDrawn="1"/>
        </p:nvSpPr>
        <p:spPr bwMode="auto">
          <a:xfrm>
            <a:off x="922338" y="115888"/>
            <a:ext cx="835814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p>
            <a:pPr marL="0" marR="0" lvl="0" indent="0" algn="just" defTabSz="914400" rtl="0" eaLnBrk="0" fontAlgn="base" latinLnBrk="0" hangingPunct="0">
              <a:lnSpc>
                <a:spcPct val="90000"/>
              </a:lnSpc>
              <a:spcBef>
                <a:spcPct val="0"/>
              </a:spcBef>
              <a:spcAft>
                <a:spcPct val="0"/>
              </a:spcAft>
              <a:buClrTx/>
              <a:buSzTx/>
              <a:buFontTx/>
              <a:buNone/>
              <a:tabLst/>
              <a:defRPr/>
            </a:pPr>
            <a:r>
              <a:rPr kumimoji="0" lang="en-US" sz="4400" b="1" i="0" u="none" strike="noStrike" kern="1200" cap="small" spc="0" normalizeH="0" baseline="0" noProof="0" dirty="0" smtClean="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rPr>
              <a:t> </a:t>
            </a:r>
            <a:endParaRPr kumimoji="0" lang="en-US" sz="4000" b="1" i="0" u="none" strike="noStrike" kern="1200" cap="small" spc="0" normalizeH="0" baseline="0" noProof="0" dirty="0">
              <a:ln>
                <a:noFill/>
              </a:ln>
              <a:solidFill>
                <a:schemeClr val="accent5">
                  <a:lumMod val="50000"/>
                </a:schemeClr>
              </a:solidFill>
              <a:effectLst/>
              <a:uLnTx/>
              <a:uFillTx/>
              <a:latin typeface="Times New Roman" panose="02020603050405020304" pitchFamily="18" charset="0"/>
              <a:ea typeface="+mj-ea"/>
              <a:cs typeface="Times New Roman" panose="02020603050405020304" pitchFamily="18" charset="0"/>
            </a:endParaRPr>
          </a:p>
        </p:txBody>
      </p:sp>
      <p:pic>
        <p:nvPicPr>
          <p:cNvPr id="7" name="Picture 2" descr="C:\Users\OM\Downloads\naac-sticker.png"/>
          <p:cNvPicPr>
            <a:picLocks noChangeAspect="1" noChangeArrowheads="1"/>
          </p:cNvPicPr>
          <p:nvPr userDrawn="1"/>
        </p:nvPicPr>
        <p:blipFill>
          <a:blip r:embed="rId2"/>
          <a:srcRect b="23807"/>
          <a:stretch>
            <a:fillRect/>
          </a:stretch>
        </p:blipFill>
        <p:spPr bwMode="auto">
          <a:xfrm>
            <a:off x="9662615" y="40945"/>
            <a:ext cx="2515736" cy="682387"/>
          </a:xfrm>
          <a:prstGeom prst="rect">
            <a:avLst/>
          </a:prstGeom>
          <a:noFill/>
        </p:spPr>
      </p:pic>
    </p:spTree>
    <p:extLst>
      <p:ext uri="{BB962C8B-B14F-4D97-AF65-F5344CB8AC3E}">
        <p14:creationId xmlns:p14="http://schemas.microsoft.com/office/powerpoint/2010/main" val="3131660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EF33C029-18C0-4A4C-9437-EA7537AC13C4}" type="datetime1">
              <a:rPr lang="en-US"/>
              <a:pPr>
                <a:defRPr/>
              </a:pPr>
              <a:t>12/17/2024</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B8BE4B-7506-4E30-B2A2-DA8EEEBD4BC2}" type="slidenum">
              <a:rPr lang="en-US"/>
              <a:pPr>
                <a:defRPr/>
              </a:pPr>
              <a:t>‹#›</a:t>
            </a:fld>
            <a:endParaRPr lang="en-US"/>
          </a:p>
        </p:txBody>
      </p:sp>
    </p:spTree>
    <p:extLst>
      <p:ext uri="{BB962C8B-B14F-4D97-AF65-F5344CB8AC3E}">
        <p14:creationId xmlns:p14="http://schemas.microsoft.com/office/powerpoint/2010/main" val="3593422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2C8CC2-8F3B-4DA6-94AB-DB4EDE2EECF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8355890C-95A5-4C66-AF69-0E2F51413115}" type="slidenum">
              <a:rPr lang="en-US"/>
              <a:pPr>
                <a:defRPr/>
              </a:pPr>
              <a:t>‹#›</a:t>
            </a:fld>
            <a:endParaRPr lang="en-US"/>
          </a:p>
        </p:txBody>
      </p:sp>
    </p:spTree>
    <p:extLst>
      <p:ext uri="{BB962C8B-B14F-4D97-AF65-F5344CB8AC3E}">
        <p14:creationId xmlns:p14="http://schemas.microsoft.com/office/powerpoint/2010/main" val="3323552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7226B54-0BE0-4C68-8EE9-0492C95236F7}" type="datetime1">
              <a:rPr lang="en-US"/>
              <a:pPr>
                <a:defRPr/>
              </a:pPr>
              <a:t>12/17/2024</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pPr>
              <a:defRPr/>
            </a:pPr>
            <a:fld id="{25E09A63-014E-40C1-8AE1-2C05C50868D9}" type="slidenum">
              <a:rPr lang="en-US"/>
              <a:pPr>
                <a:defRPr/>
              </a:pPr>
              <a:t>‹#›</a:t>
            </a:fld>
            <a:endParaRPr lang="en-US"/>
          </a:p>
        </p:txBody>
      </p:sp>
    </p:spTree>
    <p:extLst>
      <p:ext uri="{BB962C8B-B14F-4D97-AF65-F5344CB8AC3E}">
        <p14:creationId xmlns:p14="http://schemas.microsoft.com/office/powerpoint/2010/main" val="3064146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0E03331D-ADFF-44F0-B211-32797E6D56EB}" type="datetime1">
              <a:rPr lang="en-US"/>
              <a:pPr>
                <a:defRPr/>
              </a:pPr>
              <a:t>12/17/2024</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D4C8B8AC-37F6-49D1-840B-A73DD7487E95}" type="slidenum">
              <a:rPr lang="en-US"/>
              <a:pPr>
                <a:defRPr/>
              </a:pPr>
              <a:t>‹#›</a:t>
            </a:fld>
            <a:endParaRPr lang="en-US"/>
          </a:p>
        </p:txBody>
      </p:sp>
    </p:spTree>
    <p:extLst>
      <p:ext uri="{BB962C8B-B14F-4D97-AF65-F5344CB8AC3E}">
        <p14:creationId xmlns:p14="http://schemas.microsoft.com/office/powerpoint/2010/main" val="1070314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36D89029-9CF2-43DF-B564-FE81104EA665}" type="datetime1">
              <a:rPr lang="en-US"/>
              <a:pPr>
                <a:defRPr/>
              </a:pPr>
              <a:t>12/17/2024</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pPr>
              <a:defRPr/>
            </a:pPr>
            <a:fld id="{36C8E44C-20D7-45D0-9294-0943E4C8711D}" type="slidenum">
              <a:rPr lang="en-US"/>
              <a:pPr>
                <a:defRPr/>
              </a:pPr>
              <a:t>‹#›</a:t>
            </a:fld>
            <a:endParaRPr lang="en-US"/>
          </a:p>
        </p:txBody>
      </p:sp>
    </p:spTree>
    <p:extLst>
      <p:ext uri="{BB962C8B-B14F-4D97-AF65-F5344CB8AC3E}">
        <p14:creationId xmlns:p14="http://schemas.microsoft.com/office/powerpoint/2010/main" val="569713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7DB8B18B-16A1-4AC6-A336-E54ED634E5FD}"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E84D5B4D-161F-447E-822C-287C913B5ED0}" type="slidenum">
              <a:rPr lang="en-US"/>
              <a:pPr>
                <a:defRPr/>
              </a:pPr>
              <a:t>‹#›</a:t>
            </a:fld>
            <a:endParaRPr lang="en-US"/>
          </a:p>
        </p:txBody>
      </p:sp>
    </p:spTree>
    <p:extLst>
      <p:ext uri="{BB962C8B-B14F-4D97-AF65-F5344CB8AC3E}">
        <p14:creationId xmlns:p14="http://schemas.microsoft.com/office/powerpoint/2010/main" val="1362154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lvl1pPr eaLnBrk="1" fontAlgn="auto" hangingPunct="1">
              <a:spcBef>
                <a:spcPts val="0"/>
              </a:spcBef>
              <a:spcAft>
                <a:spcPts val="0"/>
              </a:spcAft>
              <a:defRPr>
                <a:latin typeface="+mn-lt"/>
              </a:defRPr>
            </a:lvl1pPr>
          </a:lstStyle>
          <a:p>
            <a:pPr>
              <a:defRPr/>
            </a:pPr>
            <a:fld id="{FE4D781D-82AB-437E-8E5D-FBDD222CF63E}" type="datetime1">
              <a:rPr lang="en-US"/>
              <a:pPr>
                <a:defRPr/>
              </a:pPr>
              <a:t>12/17/2024</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lvl1pPr eaLnBrk="1" fontAlgn="auto" hangingPunct="1">
              <a:spcBef>
                <a:spcPts val="0"/>
              </a:spcBef>
              <a:spcAft>
                <a:spcPts val="0"/>
              </a:spcAft>
              <a:defRPr>
                <a:latin typeface="+mn-lt"/>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5213A965-8E4D-4D59-922A-894ECEF074D2}" type="slidenum">
              <a:rPr lang="en-US"/>
              <a:pPr>
                <a:defRPr/>
              </a:pPr>
              <a:t>‹#›</a:t>
            </a:fld>
            <a:endParaRPr lang="en-US"/>
          </a:p>
        </p:txBody>
      </p:sp>
    </p:spTree>
    <p:extLst>
      <p:ext uri="{BB962C8B-B14F-4D97-AF65-F5344CB8AC3E}">
        <p14:creationId xmlns:p14="http://schemas.microsoft.com/office/powerpoint/2010/main" val="575937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923925" y="134938"/>
            <a:ext cx="839152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8" name="Text Placeholder 2"/>
          <p:cNvSpPr>
            <a:spLocks noGrp="1"/>
          </p:cNvSpPr>
          <p:nvPr>
            <p:ph type="body" idx="1"/>
          </p:nvPr>
        </p:nvSpPr>
        <p:spPr bwMode="auto">
          <a:xfrm>
            <a:off x="679450" y="131127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b="1">
                <a:solidFill>
                  <a:srgbClr val="002060"/>
                </a:solidFill>
                <a:latin typeface="Times New Roman" panose="02020603050405020304" pitchFamily="18" charset="0"/>
                <a:cs typeface="Times New Roman" panose="02020603050405020304" pitchFamily="18" charset="0"/>
              </a:defRPr>
            </a:lvl1pPr>
          </a:lstStyle>
          <a:p>
            <a:pPr>
              <a:defRPr/>
            </a:pPr>
            <a:fld id="{4217D2EB-7CAE-4DD9-9E8B-49A7BAE930E7}" type="slidenum">
              <a:rPr lang="en-US"/>
              <a:pPr>
                <a:defRPr/>
              </a:pPr>
              <a:t>‹#›</a:t>
            </a:fld>
            <a:endParaRPr lang="en-US" dirty="0"/>
          </a:p>
        </p:txBody>
      </p:sp>
      <p:pic>
        <p:nvPicPr>
          <p:cNvPr id="1030" name="Picture 2" descr="Image result for chandigarh university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1125" y="104775"/>
            <a:ext cx="606425"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Right Triangle 14">
            <a:extLst>
              <a:ext uri="{FF2B5EF4-FFF2-40B4-BE49-F238E27FC236}">
                <a16:creationId xmlns:a16="http://schemas.microsoft.com/office/drawing/2014/main" xmlns="" id="{0983CA01-DED8-4A8A-82CA-5B1BE1DADB0C}"/>
              </a:ext>
            </a:extLst>
          </p:cNvPr>
          <p:cNvSpPr/>
          <p:nvPr/>
        </p:nvSpPr>
        <p:spPr>
          <a:xfrm flipH="1">
            <a:off x="-2646363" y="293688"/>
            <a:ext cx="5146676" cy="5853112"/>
          </a:xfrm>
          <a:prstGeom prst="rtTriangle">
            <a:avLst/>
          </a:prstGeom>
          <a:solidFill>
            <a:schemeClr val="bg1">
              <a:lumMod val="85000"/>
              <a:alpha val="26000"/>
            </a:scheme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a:solidFill>
                <a:srgbClr val="FFFFFF"/>
              </a:solidFill>
              <a:latin typeface="Calibri" panose="020F0502020204030204"/>
            </a:endParaRPr>
          </a:p>
        </p:txBody>
      </p:sp>
      <p:grpSp>
        <p:nvGrpSpPr>
          <p:cNvPr id="1032" name="Group 8"/>
          <p:cNvGrpSpPr>
            <a:grpSpLocks/>
          </p:cNvGrpSpPr>
          <p:nvPr/>
        </p:nvGrpSpPr>
        <p:grpSpPr bwMode="auto">
          <a:xfrm>
            <a:off x="11668125" y="5108575"/>
            <a:ext cx="409575" cy="1612900"/>
            <a:chOff x="83821" y="0"/>
            <a:chExt cx="219636" cy="903079"/>
          </a:xfrm>
        </p:grpSpPr>
        <p:sp>
          <p:nvSpPr>
            <p:cNvPr id="10" name="Rectangle 9"/>
            <p:cNvSpPr/>
            <p:nvPr/>
          </p:nvSpPr>
          <p:spPr>
            <a:xfrm>
              <a:off x="83821" y="0"/>
              <a:ext cx="219636" cy="2106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1" name="Rectangle 10"/>
            <p:cNvSpPr/>
            <p:nvPr/>
          </p:nvSpPr>
          <p:spPr>
            <a:xfrm>
              <a:off x="84673" y="408874"/>
              <a:ext cx="218784" cy="494205"/>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Rectangle 11"/>
            <p:cNvSpPr/>
            <p:nvPr/>
          </p:nvSpPr>
          <p:spPr>
            <a:xfrm>
              <a:off x="83821" y="210659"/>
              <a:ext cx="217933" cy="2213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graphicFrame>
          <p:nvGraphicFramePr>
            <p:cNvPr id="1040" name="Object 1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171" name="CorelDRAW" r:id="rId16" imgW="2169000" imgH="2169360" progId="">
                    <p:embed/>
                  </p:oleObj>
                </mc:Choice>
                <mc:Fallback>
                  <p:oleObj name="CorelDRAW" r:id="rId16" imgW="2169000" imgH="2169360" progId="">
                    <p:embed/>
                    <p:pic>
                      <p:nvPicPr>
                        <p:cNvPr id="0" name="Picture 2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033" name="Group 16"/>
          <p:cNvGrpSpPr>
            <a:grpSpLocks/>
          </p:cNvGrpSpPr>
          <p:nvPr/>
        </p:nvGrpSpPr>
        <p:grpSpPr bwMode="auto">
          <a:xfrm rot="10800000">
            <a:off x="0" y="6251575"/>
            <a:ext cx="731838" cy="606425"/>
            <a:chOff x="5401469" y="1588"/>
            <a:chExt cx="1389063" cy="540239"/>
          </a:xfrm>
        </p:grpSpPr>
        <p:sp>
          <p:nvSpPr>
            <p:cNvPr id="1035" name="Freeform 5"/>
            <p:cNvSpPr>
              <a:spLocks/>
            </p:cNvSpPr>
            <p:nvPr/>
          </p:nvSpPr>
          <p:spPr bwMode="auto">
            <a:xfrm>
              <a:off x="5401469" y="1588"/>
              <a:ext cx="1205279" cy="540239"/>
            </a:xfrm>
            <a:custGeom>
              <a:avLst/>
              <a:gdLst>
                <a:gd name="T0" fmla="*/ 0 w 1410"/>
                <a:gd name="T1" fmla="*/ 0 h 632"/>
                <a:gd name="T2" fmla="*/ 2147483646 w 1410"/>
                <a:gd name="T3" fmla="*/ 2147483646 h 632"/>
                <a:gd name="T4" fmla="*/ 2147483646 w 1410"/>
                <a:gd name="T5" fmla="*/ 2147483646 h 632"/>
                <a:gd name="T6" fmla="*/ 2147483646 w 1410"/>
                <a:gd name="T7" fmla="*/ 0 h 632"/>
                <a:gd name="T8" fmla="*/ 0 w 1410"/>
                <a:gd name="T9" fmla="*/ 0 h 6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10" h="632">
                  <a:moveTo>
                    <a:pt x="0" y="0"/>
                  </a:moveTo>
                  <a:lnTo>
                    <a:pt x="630" y="632"/>
                  </a:lnTo>
                  <a:lnTo>
                    <a:pt x="1410" y="632"/>
                  </a:lnTo>
                  <a:lnTo>
                    <a:pt x="780" y="0"/>
                  </a:lnTo>
                  <a:lnTo>
                    <a:pt x="0" y="0"/>
                  </a:lnTo>
                  <a:close/>
                </a:path>
              </a:pathLst>
            </a:custGeom>
            <a:gradFill rotWithShape="1">
              <a:gsLst>
                <a:gs pos="0">
                  <a:srgbClr val="0C344C"/>
                </a:gs>
                <a:gs pos="100000">
                  <a:srgbClr val="D80F79"/>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sp>
          <p:nvSpPr>
            <p:cNvPr id="1036" name="Freeform 6"/>
            <p:cNvSpPr>
              <a:spLocks/>
            </p:cNvSpPr>
            <p:nvPr/>
          </p:nvSpPr>
          <p:spPr bwMode="auto">
            <a:xfrm>
              <a:off x="6252003" y="1588"/>
              <a:ext cx="538529" cy="426549"/>
            </a:xfrm>
            <a:custGeom>
              <a:avLst/>
              <a:gdLst>
                <a:gd name="T0" fmla="*/ 0 w 630"/>
                <a:gd name="T1" fmla="*/ 0 h 499"/>
                <a:gd name="T2" fmla="*/ 2147483646 w 630"/>
                <a:gd name="T3" fmla="*/ 2147483646 h 499"/>
                <a:gd name="T4" fmla="*/ 2147483646 w 630"/>
                <a:gd name="T5" fmla="*/ 2147483646 h 499"/>
                <a:gd name="T6" fmla="*/ 2147483646 w 630"/>
                <a:gd name="T7" fmla="*/ 0 h 499"/>
                <a:gd name="T8" fmla="*/ 0 w 630"/>
                <a:gd name="T9" fmla="*/ 0 h 49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0" h="499">
                  <a:moveTo>
                    <a:pt x="0" y="0"/>
                  </a:moveTo>
                  <a:lnTo>
                    <a:pt x="498" y="499"/>
                  </a:lnTo>
                  <a:lnTo>
                    <a:pt x="630" y="499"/>
                  </a:lnTo>
                  <a:lnTo>
                    <a:pt x="132" y="0"/>
                  </a:lnTo>
                  <a:lnTo>
                    <a:pt x="0" y="0"/>
                  </a:lnTo>
                  <a:close/>
                </a:path>
              </a:pathLst>
            </a:custGeom>
            <a:solidFill>
              <a:srgbClr val="BFBEB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a:p>
          </p:txBody>
        </p:sp>
      </p:grpSp>
    </p:spTree>
  </p:cSld>
  <p:clrMap bg1="lt1" tx1="dk1" bg2="lt2" tx2="dk2" accent1="accent1" accent2="accent2" accent3="accent3" accent4="accent4" accent5="accent5" accent6="accent6" hlink="hlink" folHlink="folHlink"/>
  <p:sldLayoutIdLst>
    <p:sldLayoutId id="2147484079" r:id="rId1"/>
    <p:sldLayoutId id="2147484080" r:id="rId2"/>
    <p:sldLayoutId id="2147484081" r:id="rId3"/>
    <p:sldLayoutId id="2147484082" r:id="rId4"/>
    <p:sldLayoutId id="2147484083" r:id="rId5"/>
    <p:sldLayoutId id="2147484084" r:id="rId6"/>
    <p:sldLayoutId id="2147484085" r:id="rId7"/>
    <p:sldLayoutId id="2147484086" r:id="rId8"/>
    <p:sldLayoutId id="2147484087" r:id="rId9"/>
    <p:sldLayoutId id="2147484088" r:id="rId10"/>
    <p:sldLayoutId id="2147484089" r:id="rId11"/>
    <p:sldLayoutId id="2147484091" r:id="rId12"/>
  </p:sldLayoutIdLst>
  <p:timing>
    <p:tnLst>
      <p:par>
        <p:cTn id="1" dur="indefinite" restart="never" nodeType="tmRoot"/>
      </p:par>
    </p:tnLst>
  </p:timing>
  <p:hf hdr="0" ftr="0" dt="0"/>
  <p:txStyles>
    <p:title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atlassian.com/software/jira/free"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hyperlink" Target="https://www.soapui.org/downloads/download-soapui-pro-trial.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jmeter.apache.org/download_jmeter.cgi"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hyperlink" Target="https://www.selenium.dev/downloads/"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2UoHCqR"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guru99.live/iQ4WzP"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hyperlink" Target="https://guru99.live/WkwbL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hyperlink" Target="https://go.zoho.com/wSg"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https://bit.ly/3dwEOvx"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uru99.live/OR48DH"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2"/>
          <p:cNvSpPr txBox="1">
            <a:spLocks/>
          </p:cNvSpPr>
          <p:nvPr/>
        </p:nvSpPr>
        <p:spPr bwMode="auto">
          <a:xfrm>
            <a:off x="8763000" y="65087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685800" indent="-22860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algn="r" eaLnBrk="1" hangingPunct="1">
              <a:lnSpc>
                <a:spcPct val="100000"/>
              </a:lnSpc>
              <a:spcBef>
                <a:spcPct val="0"/>
              </a:spcBef>
              <a:buFontTx/>
              <a:buNone/>
            </a:pPr>
            <a:endParaRPr lang="en-US" altLang="en-US" sz="1200">
              <a:solidFill>
                <a:srgbClr val="898989"/>
              </a:solidFill>
              <a:latin typeface="Calibri" panose="020F0502020204030204" pitchFamily="34" charset="0"/>
            </a:endParaRPr>
          </a:p>
        </p:txBody>
      </p:sp>
      <p:sp>
        <p:nvSpPr>
          <p:cNvPr id="46" name="Right Triangle 45">
            <a:extLst>
              <a:ext uri="{FF2B5EF4-FFF2-40B4-BE49-F238E27FC236}">
                <a16:creationId xmlns="" xmlns:a16="http://schemas.microsoft.com/office/drawing/2014/main" id="{0983CA01-DED8-4A8A-82CA-5B1BE1DADB0C}"/>
              </a:ext>
            </a:extLst>
          </p:cNvPr>
          <p:cNvSpPr/>
          <p:nvPr/>
        </p:nvSpPr>
        <p:spPr>
          <a:xfrm flipV="1">
            <a:off x="9507538" y="5940425"/>
            <a:ext cx="1290637" cy="1157288"/>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eaLnBrk="1" fontAlgn="auto" hangingPunct="1">
              <a:spcBef>
                <a:spcPts val="0"/>
              </a:spcBef>
              <a:spcAft>
                <a:spcPts val="0"/>
              </a:spcAft>
              <a:defRPr/>
            </a:pPr>
            <a:endParaRPr lang="en-ID" kern="0" dirty="0">
              <a:solidFill>
                <a:srgbClr val="FFFFFF"/>
              </a:solidFill>
              <a:latin typeface="+mn-lt"/>
            </a:endParaRPr>
          </a:p>
        </p:txBody>
      </p:sp>
      <p:sp>
        <p:nvSpPr>
          <p:cNvPr id="47" name="Parallelogram 46"/>
          <p:cNvSpPr/>
          <p:nvPr/>
        </p:nvSpPr>
        <p:spPr>
          <a:xfrm flipH="1" flipV="1">
            <a:off x="188446" y="0"/>
            <a:ext cx="3376613" cy="4232275"/>
          </a:xfrm>
          <a:custGeom>
            <a:avLst/>
            <a:gdLst>
              <a:gd name="connsiteX0" fmla="*/ 0 w 3233057"/>
              <a:gd name="connsiteY0" fmla="*/ 1769485 h 1769485"/>
              <a:gd name="connsiteX1" fmla="*/ 1332599 w 3233057"/>
              <a:gd name="connsiteY1" fmla="*/ 0 h 1769485"/>
              <a:gd name="connsiteX2" fmla="*/ 3233057 w 3233057"/>
              <a:gd name="connsiteY2" fmla="*/ 0 h 1769485"/>
              <a:gd name="connsiteX3" fmla="*/ 1900458 w 3233057"/>
              <a:gd name="connsiteY3" fmla="*/ 1769485 h 1769485"/>
              <a:gd name="connsiteX4" fmla="*/ 0 w 3233057"/>
              <a:gd name="connsiteY4" fmla="*/ 1769485 h 1769485"/>
              <a:gd name="connsiteX0" fmla="*/ 0 w 3233057"/>
              <a:gd name="connsiteY0" fmla="*/ 3426835 h 3426835"/>
              <a:gd name="connsiteX1" fmla="*/ 3066149 w 3233057"/>
              <a:gd name="connsiteY1" fmla="*/ 0 h 3426835"/>
              <a:gd name="connsiteX2" fmla="*/ 3233057 w 3233057"/>
              <a:gd name="connsiteY2" fmla="*/ 1657350 h 3426835"/>
              <a:gd name="connsiteX3" fmla="*/ 1900458 w 3233057"/>
              <a:gd name="connsiteY3" fmla="*/ 3426835 h 3426835"/>
              <a:gd name="connsiteX4" fmla="*/ 0 w 3233057"/>
              <a:gd name="connsiteY4" fmla="*/ 3426835 h 3426835"/>
              <a:gd name="connsiteX0" fmla="*/ 0 w 3080657"/>
              <a:gd name="connsiteY0" fmla="*/ 3426835 h 3426835"/>
              <a:gd name="connsiteX1" fmla="*/ 3066149 w 3080657"/>
              <a:gd name="connsiteY1" fmla="*/ 0 h 3426835"/>
              <a:gd name="connsiteX2" fmla="*/ 3080657 w 3080657"/>
              <a:gd name="connsiteY2" fmla="*/ 1879600 h 3426835"/>
              <a:gd name="connsiteX3" fmla="*/ 1900458 w 3080657"/>
              <a:gd name="connsiteY3" fmla="*/ 3426835 h 3426835"/>
              <a:gd name="connsiteX4" fmla="*/ 0 w 3080657"/>
              <a:gd name="connsiteY4" fmla="*/ 3426835 h 3426835"/>
              <a:gd name="connsiteX0" fmla="*/ 0 w 3080657"/>
              <a:gd name="connsiteY0" fmla="*/ 3718935 h 3718935"/>
              <a:gd name="connsiteX1" fmla="*/ 3066149 w 3080657"/>
              <a:gd name="connsiteY1" fmla="*/ 0 h 3718935"/>
              <a:gd name="connsiteX2" fmla="*/ 3080657 w 3080657"/>
              <a:gd name="connsiteY2" fmla="*/ 2171700 h 3718935"/>
              <a:gd name="connsiteX3" fmla="*/ 1900458 w 3080657"/>
              <a:gd name="connsiteY3" fmla="*/ 3718935 h 3718935"/>
              <a:gd name="connsiteX4" fmla="*/ 0 w 3080657"/>
              <a:gd name="connsiteY4" fmla="*/ 3718935 h 37189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0657" h="3718935">
                <a:moveTo>
                  <a:pt x="0" y="3718935"/>
                </a:moveTo>
                <a:lnTo>
                  <a:pt x="3066149" y="0"/>
                </a:lnTo>
                <a:lnTo>
                  <a:pt x="3080657" y="2171700"/>
                </a:lnTo>
                <a:lnTo>
                  <a:pt x="1900458" y="3718935"/>
                </a:lnTo>
                <a:lnTo>
                  <a:pt x="0" y="3718935"/>
                </a:lnTo>
                <a:close/>
              </a:path>
            </a:pathLst>
          </a:custGeom>
          <a:solidFill>
            <a:schemeClr val="bg1">
              <a:alpha val="1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solidFill>
                <a:prstClr val="white"/>
              </a:solidFill>
            </a:endParaRPr>
          </a:p>
        </p:txBody>
      </p:sp>
      <p:sp>
        <p:nvSpPr>
          <p:cNvPr id="16396" name="Slide Number Placeholder 1"/>
          <p:cNvSpPr>
            <a:spLocks noGrp="1"/>
          </p:cNvSpPr>
          <p:nvPr>
            <p:ph type="sldNum" sz="quarter" idx="4294967295"/>
          </p:nvPr>
        </p:nvSpPr>
        <p:spPr bwMode="auto">
          <a:xfrm>
            <a:off x="8610600" y="6356350"/>
            <a:ext cx="27432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lnSpc>
                <a:spcPct val="90000"/>
              </a:lnSpc>
              <a:spcBef>
                <a:spcPts val="1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lnSpc>
                <a:spcPct val="90000"/>
              </a:lnSpc>
              <a:spcBef>
                <a:spcPts val="5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lnSpc>
                <a:spcPct val="90000"/>
              </a:lnSpc>
              <a:spcBef>
                <a:spcPts val="5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4pPr>
            <a:lvl5pPr marL="2057400" indent="-228600">
              <a:lnSpc>
                <a:spcPct val="90000"/>
              </a:lnSpc>
              <a:spcBef>
                <a:spcPts val="500"/>
              </a:spcBef>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Times New Roman" panose="02020603050405020304" pitchFamily="18" charset="0"/>
                <a:cs typeface="Times New Roman" panose="02020603050405020304" pitchFamily="18" charset="0"/>
              </a:defRPr>
            </a:lvl9pPr>
          </a:lstStyle>
          <a:p>
            <a:pPr fontAlgn="base">
              <a:lnSpc>
                <a:spcPct val="100000"/>
              </a:lnSpc>
              <a:spcBef>
                <a:spcPct val="0"/>
              </a:spcBef>
              <a:spcAft>
                <a:spcPct val="0"/>
              </a:spcAft>
              <a:buFontTx/>
              <a:buNone/>
            </a:pPr>
            <a:fld id="{9A08A369-7120-4914-9A82-0F5254793A04}" type="slidenum">
              <a:rPr lang="en-US" altLang="en-US" sz="1200" smtClean="0">
                <a:solidFill>
                  <a:srgbClr val="002060"/>
                </a:solidFill>
              </a:rPr>
              <a:pPr fontAlgn="base">
                <a:lnSpc>
                  <a:spcPct val="100000"/>
                </a:lnSpc>
                <a:spcBef>
                  <a:spcPct val="0"/>
                </a:spcBef>
                <a:spcAft>
                  <a:spcPct val="0"/>
                </a:spcAft>
                <a:buFontTx/>
                <a:buNone/>
              </a:pPr>
              <a:t>1</a:t>
            </a:fld>
            <a:endParaRPr lang="en-US" altLang="en-US" sz="1200" smtClean="0">
              <a:solidFill>
                <a:srgbClr val="002060"/>
              </a:solidFill>
            </a:endParaRPr>
          </a:p>
        </p:txBody>
      </p:sp>
      <p:pic>
        <p:nvPicPr>
          <p:cNvPr id="24578"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17" name="TextBox 16"/>
          <p:cNvSpPr txBox="1"/>
          <p:nvPr/>
        </p:nvSpPr>
        <p:spPr>
          <a:xfrm>
            <a:off x="2575932" y="1303003"/>
            <a:ext cx="8686800" cy="2977738"/>
          </a:xfrm>
          <a:prstGeom prst="rect">
            <a:avLst/>
          </a:prstGeom>
          <a:noFill/>
        </p:spPr>
        <p:txBody>
          <a:bodyPr wrap="square" rtlCol="0">
            <a:spAutoFit/>
          </a:bodyPr>
          <a:lstStyle/>
          <a:p>
            <a:pPr lvl="0" algn="ctr" defTabSz="622300">
              <a:lnSpc>
                <a:spcPct val="90000"/>
              </a:lnSpc>
              <a:spcAft>
                <a:spcPct val="35000"/>
              </a:spcAft>
            </a:pPr>
            <a:r>
              <a:rPr lang="en-US" sz="3300" b="1" dirty="0">
                <a:latin typeface="Times New Roman" pitchFamily="18" charset="0"/>
                <a:ea typeface="Karla" pitchFamily="2" charset="0"/>
                <a:cs typeface="Times New Roman" pitchFamily="18" charset="0"/>
              </a:rPr>
              <a:t>UNIVERSITY INSTITUTE OF COMPUTING</a:t>
            </a:r>
          </a:p>
          <a:p>
            <a:pPr lvl="0" algn="ctr" defTabSz="622300">
              <a:lnSpc>
                <a:spcPct val="90000"/>
              </a:lnSpc>
              <a:spcAft>
                <a:spcPct val="35000"/>
              </a:spcAft>
            </a:pPr>
            <a:endParaRPr lang="en-US" sz="3300" b="1" dirty="0">
              <a:latin typeface="Times New Roman" pitchFamily="18" charset="0"/>
              <a:ea typeface="Karla" pitchFamily="2" charset="0"/>
              <a:cs typeface="Times New Roman" pitchFamily="18" charset="0"/>
            </a:endParaRPr>
          </a:p>
          <a:p>
            <a:pPr lvl="0" algn="ctr" defTabSz="622300">
              <a:lnSpc>
                <a:spcPct val="90000"/>
              </a:lnSpc>
              <a:spcAft>
                <a:spcPct val="35000"/>
              </a:spcAft>
            </a:pPr>
            <a:endParaRPr lang="en-IN" sz="3300" b="1" dirty="0" smtClean="0">
              <a:latin typeface="Times New Roman" pitchFamily="18" charset="0"/>
              <a:cs typeface="Times New Roman" pitchFamily="18" charset="0"/>
            </a:endParaRPr>
          </a:p>
          <a:p>
            <a:pPr lvl="0" algn="ctr" defTabSz="622300">
              <a:lnSpc>
                <a:spcPct val="90000"/>
              </a:lnSpc>
              <a:spcAft>
                <a:spcPct val="35000"/>
              </a:spcAft>
            </a:pPr>
            <a:r>
              <a:rPr lang="en-IN" sz="3300" b="1" dirty="0" smtClean="0">
                <a:latin typeface="Times New Roman" pitchFamily="18" charset="0"/>
                <a:cs typeface="Times New Roman" pitchFamily="18" charset="0"/>
              </a:rPr>
              <a:t>Agile </a:t>
            </a:r>
            <a:r>
              <a:rPr lang="en-IN" sz="3300" b="1" dirty="0" smtClean="0">
                <a:latin typeface="Times New Roman" pitchFamily="18" charset="0"/>
                <a:cs typeface="Times New Roman" pitchFamily="18" charset="0"/>
              </a:rPr>
              <a:t>Methodology</a:t>
            </a:r>
          </a:p>
          <a:p>
            <a:pPr lvl="0" algn="ctr" defTabSz="622300">
              <a:lnSpc>
                <a:spcPct val="90000"/>
              </a:lnSpc>
              <a:spcAft>
                <a:spcPct val="35000"/>
              </a:spcAft>
            </a:pPr>
            <a:r>
              <a:rPr lang="en-IN" sz="2500" b="1" dirty="0" smtClean="0">
                <a:latin typeface="Times New Roman" pitchFamily="18" charset="0"/>
                <a:cs typeface="Times New Roman" pitchFamily="18" charset="0"/>
              </a:rPr>
              <a:t>(24CAT-656)</a:t>
            </a:r>
            <a:r>
              <a:rPr lang="en-US" sz="2500"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sz="2500" b="1" dirty="0">
              <a:solidFill>
                <a:prstClr val="black">
                  <a:lumMod val="85000"/>
                  <a:lumOff val="15000"/>
                </a:prst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328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a:t>JIRA is a defect tracking tool which is used for Agile testing as well as project management. This tool is not only used for recording, reporting but also integrated with code development environment.</a:t>
            </a:r>
          </a:p>
          <a:p>
            <a:r>
              <a:rPr lang="en-IN" sz="2400" b="1" dirty="0"/>
              <a:t>Features:</a:t>
            </a:r>
            <a:endParaRPr lang="en-IN" sz="2400" dirty="0"/>
          </a:p>
          <a:p>
            <a:pPr lvl="0"/>
            <a:r>
              <a:rPr lang="en-IN" sz="2400" dirty="0"/>
              <a:t>JIRA Query Language helps to create quick filters with a single click</a:t>
            </a:r>
          </a:p>
          <a:p>
            <a:pPr lvl="0"/>
            <a:r>
              <a:rPr lang="en-IN" sz="2400" dirty="0"/>
              <a:t>This agile tool help your team become more accurate and efficient</a:t>
            </a:r>
          </a:p>
          <a:p>
            <a:pPr lvl="0"/>
            <a:r>
              <a:rPr lang="en-IN" sz="2400" dirty="0"/>
              <a:t>Reporting functionality gives team critical insight into their agile process</a:t>
            </a:r>
          </a:p>
          <a:p>
            <a:pPr lvl="0"/>
            <a:r>
              <a:rPr lang="en-IN" sz="2400" dirty="0"/>
              <a:t>Extensive reporting functionality gives your team critical insight into their agile process.</a:t>
            </a:r>
          </a:p>
          <a:p>
            <a:pPr lvl="0"/>
            <a:r>
              <a:rPr lang="en-IN" sz="2400" dirty="0"/>
              <a:t>Allows creating custom workflows of any size which is helpful to build, test, and release software</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096090" y="6503542"/>
            <a:ext cx="56507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10</a:t>
            </a:fld>
            <a:endParaRPr lang="en-US" dirty="0"/>
          </a:p>
        </p:txBody>
      </p:sp>
      <p:sp>
        <p:nvSpPr>
          <p:cNvPr id="6" name="Rectangle 5"/>
          <p:cNvSpPr/>
          <p:nvPr/>
        </p:nvSpPr>
        <p:spPr>
          <a:xfrm>
            <a:off x="938570" y="1347511"/>
            <a:ext cx="10415230" cy="470396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JIRA">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247429" y="320006"/>
            <a:ext cx="2008951" cy="808612"/>
          </a:xfrm>
          <a:prstGeom prst="rect">
            <a:avLst/>
          </a:prstGeom>
          <a:noFill/>
          <a:ln>
            <a:noFill/>
          </a:ln>
        </p:spPr>
      </p:pic>
    </p:spTree>
    <p:extLst>
      <p:ext uri="{BB962C8B-B14F-4D97-AF65-F5344CB8AC3E}">
        <p14:creationId xmlns:p14="http://schemas.microsoft.com/office/powerpoint/2010/main" val="265971385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err="1" smtClean="0"/>
              <a:t>SoapUI</a:t>
            </a:r>
            <a:r>
              <a:rPr lang="en-IN" sz="2400" dirty="0"/>
              <a:t> </a:t>
            </a:r>
            <a:r>
              <a:rPr lang="en-IN" sz="2400" dirty="0" smtClean="0"/>
              <a:t>is </a:t>
            </a:r>
            <a:r>
              <a:rPr lang="en-IN" sz="2400" dirty="0"/>
              <a:t>an agile testing tool for service-oriented architectures (SOA) and REST. Its functionality includes web service inspection, invoking, development, functional testing, and load testing.</a:t>
            </a:r>
          </a:p>
          <a:p>
            <a:r>
              <a:rPr lang="en-IN" sz="2400" b="1" dirty="0"/>
              <a:t>Features:</a:t>
            </a:r>
            <a:endParaRPr lang="en-IN" sz="2400" dirty="0"/>
          </a:p>
          <a:p>
            <a:pPr lvl="0"/>
            <a:r>
              <a:rPr lang="en-IN" sz="2400" dirty="0"/>
              <a:t>It is open-source testing tool</a:t>
            </a:r>
          </a:p>
          <a:p>
            <a:pPr lvl="0"/>
            <a:r>
              <a:rPr lang="en-IN" sz="2400" dirty="0"/>
              <a:t>This agile tool offers Drag and Drop Test Creation</a:t>
            </a:r>
          </a:p>
          <a:p>
            <a:pPr lvl="0"/>
            <a:r>
              <a:rPr lang="en-IN" sz="2400" dirty="0"/>
              <a:t>It allows reusing functional test cases and security scans in just a few clicks</a:t>
            </a:r>
          </a:p>
          <a:p>
            <a:pPr lvl="0"/>
            <a:r>
              <a:rPr lang="en-IN" sz="2400" dirty="0"/>
              <a:t>It Supports Data-Driven Testing</a:t>
            </a:r>
          </a:p>
          <a:p>
            <a:pPr lvl="0"/>
            <a:r>
              <a:rPr lang="en-IN" sz="2400" dirty="0"/>
              <a:t>Multi Environment Support</a:t>
            </a:r>
          </a:p>
          <a:p>
            <a:pPr lvl="0"/>
            <a:r>
              <a:rPr lang="en-IN" sz="2400" dirty="0"/>
              <a:t>Allows service Simulation</a:t>
            </a:r>
          </a:p>
          <a:p>
            <a:pPr lvl="0"/>
            <a:r>
              <a:rPr lang="en-IN" sz="2400" dirty="0"/>
              <a:t>Static Content Mocking</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096090" y="6503542"/>
            <a:ext cx="56507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11</a:t>
            </a:fld>
            <a:endParaRPr lang="en-US" dirty="0"/>
          </a:p>
        </p:txBody>
      </p:sp>
      <p:sp>
        <p:nvSpPr>
          <p:cNvPr id="6" name="Rectangle 5"/>
          <p:cNvSpPr/>
          <p:nvPr/>
        </p:nvSpPr>
        <p:spPr>
          <a:xfrm>
            <a:off x="938570" y="1347511"/>
            <a:ext cx="10415230" cy="501219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oap UI">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592549" y="225891"/>
            <a:ext cx="1119882" cy="927767"/>
          </a:xfrm>
          <a:prstGeom prst="rect">
            <a:avLst/>
          </a:prstGeom>
          <a:noFill/>
          <a:ln>
            <a:noFill/>
          </a:ln>
        </p:spPr>
      </p:pic>
    </p:spTree>
    <p:extLst>
      <p:ext uri="{BB962C8B-B14F-4D97-AF65-F5344CB8AC3E}">
        <p14:creationId xmlns:p14="http://schemas.microsoft.com/office/powerpoint/2010/main" val="26651712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a:t>The Apache </a:t>
            </a:r>
            <a:r>
              <a:rPr lang="en-IN" sz="2400" dirty="0" err="1"/>
              <a:t>JMeter</a:t>
            </a:r>
            <a:r>
              <a:rPr lang="en-IN" sz="2400" dirty="0"/>
              <a:t> application is an open-source agile performance testing tool. It is used to load functional test </a:t>
            </a:r>
            <a:r>
              <a:rPr lang="en-IN" sz="2400" dirty="0" smtClean="0"/>
              <a:t>behaviour </a:t>
            </a:r>
            <a:r>
              <a:rPr lang="en-IN" sz="2400" dirty="0"/>
              <a:t>and measure performance of the website.</a:t>
            </a:r>
          </a:p>
          <a:p>
            <a:r>
              <a:rPr lang="en-IN" sz="2400" b="1" dirty="0"/>
              <a:t>Features:</a:t>
            </a:r>
            <a:endParaRPr lang="en-IN" sz="2400" dirty="0"/>
          </a:p>
          <a:p>
            <a:pPr lvl="0"/>
            <a:r>
              <a:rPr lang="en-IN" sz="2400" dirty="0"/>
              <a:t>Ability to load and performance test different applications/server and protocols</a:t>
            </a:r>
          </a:p>
          <a:p>
            <a:pPr lvl="0"/>
            <a:r>
              <a:rPr lang="en-IN" sz="2400" dirty="0"/>
              <a:t>Full featured Test IDE for fast Test Plan recording</a:t>
            </a:r>
          </a:p>
          <a:p>
            <a:pPr lvl="0"/>
            <a:r>
              <a:rPr lang="en-IN" sz="2400" dirty="0"/>
              <a:t>This agile tool offers complete portability and 100% Java purity</a:t>
            </a:r>
          </a:p>
          <a:p>
            <a:pPr lvl="0"/>
            <a:r>
              <a:rPr lang="en-IN" sz="2400" dirty="0"/>
              <a:t>Data analysis and visualization plugins offers great extensibility</a:t>
            </a:r>
          </a:p>
          <a:p>
            <a:pPr lvl="0"/>
            <a:r>
              <a:rPr lang="en-IN" sz="2400" dirty="0"/>
              <a:t>Functions can be used to offer dynamic input to test or provide data manipulation</a:t>
            </a:r>
          </a:p>
          <a:p>
            <a:pPr lvl="0"/>
            <a:r>
              <a:rPr lang="en-IN" sz="2400" dirty="0"/>
              <a:t>Easy Continuous Integration using third party libraries for tools like Maven, </a:t>
            </a:r>
            <a:r>
              <a:rPr lang="en-IN" sz="2400" dirty="0" err="1"/>
              <a:t>Gradle</a:t>
            </a:r>
            <a:r>
              <a:rPr lang="en-IN" sz="2400" dirty="0"/>
              <a:t>, and Jenkins</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096090" y="6503542"/>
            <a:ext cx="56507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12</a:t>
            </a:fld>
            <a:endParaRPr lang="en-US" dirty="0"/>
          </a:p>
        </p:txBody>
      </p:sp>
      <p:sp>
        <p:nvSpPr>
          <p:cNvPr id="6" name="Rectangle 5"/>
          <p:cNvSpPr/>
          <p:nvPr/>
        </p:nvSpPr>
        <p:spPr>
          <a:xfrm>
            <a:off x="934948" y="1347511"/>
            <a:ext cx="10418852" cy="47861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Jmete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210187" y="306006"/>
            <a:ext cx="2083435" cy="752433"/>
          </a:xfrm>
          <a:prstGeom prst="rect">
            <a:avLst/>
          </a:prstGeom>
          <a:noFill/>
          <a:ln>
            <a:noFill/>
          </a:ln>
        </p:spPr>
      </p:pic>
    </p:spTree>
    <p:extLst>
      <p:ext uri="{BB962C8B-B14F-4D97-AF65-F5344CB8AC3E}">
        <p14:creationId xmlns:p14="http://schemas.microsoft.com/office/powerpoint/2010/main" val="28907335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a:t>Selenium </a:t>
            </a:r>
            <a:r>
              <a:rPr lang="en-IN" sz="2400" dirty="0" err="1"/>
              <a:t>WebDriver</a:t>
            </a:r>
            <a:r>
              <a:rPr lang="en-IN" sz="2400" dirty="0"/>
              <a:t> is an automation agile testing tool. It aims to mimic the </a:t>
            </a:r>
            <a:r>
              <a:rPr lang="en-IN" sz="2400" dirty="0" err="1"/>
              <a:t>behavior</a:t>
            </a:r>
            <a:r>
              <a:rPr lang="en-IN" sz="2400" dirty="0"/>
              <a:t> of a real user, and as such interacts with the HTML of the application.</a:t>
            </a:r>
          </a:p>
          <a:p>
            <a:r>
              <a:rPr lang="en-IN" sz="2400" b="1" dirty="0"/>
              <a:t>Features:</a:t>
            </a:r>
            <a:endParaRPr lang="en-IN" sz="2400" dirty="0"/>
          </a:p>
          <a:p>
            <a:pPr lvl="0"/>
            <a:r>
              <a:rPr lang="en-IN" sz="2400" dirty="0"/>
              <a:t>It is a compact Object Oriented API</a:t>
            </a:r>
          </a:p>
          <a:p>
            <a:pPr lvl="0"/>
            <a:r>
              <a:rPr lang="en-IN" sz="2400" dirty="0"/>
              <a:t>This agile tool Support different languages like Java, Python, Ruby, Perl, PHP, and </a:t>
            </a:r>
            <a:r>
              <a:rPr lang="en-IN" sz="2400" dirty="0" err="1"/>
              <a:t>Javascript</a:t>
            </a:r>
            <a:endParaRPr lang="en-IN" sz="2400" dirty="0"/>
          </a:p>
          <a:p>
            <a:pPr lvl="0"/>
            <a:r>
              <a:rPr lang="en-IN" sz="2400" dirty="0"/>
              <a:t>Selenium server initializing is not required</a:t>
            </a:r>
          </a:p>
          <a:p>
            <a:pPr lvl="0"/>
            <a:r>
              <a:rPr lang="en-IN" sz="2400" dirty="0" err="1"/>
              <a:t>WebDriver</a:t>
            </a:r>
            <a:r>
              <a:rPr lang="en-IN" sz="2400" dirty="0"/>
              <a:t> finds any coordinates of any object</a:t>
            </a:r>
          </a:p>
          <a:p>
            <a:pPr lvl="0"/>
            <a:r>
              <a:rPr lang="en-IN" sz="2400" dirty="0"/>
              <a:t>It is easy tool for a </a:t>
            </a:r>
            <a:r>
              <a:rPr lang="en-IN" sz="2400" dirty="0" err="1"/>
              <a:t>WebDriver</a:t>
            </a:r>
            <a:r>
              <a:rPr lang="en-IN" sz="2400" dirty="0"/>
              <a:t> to build a keyword driven framework</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096090" y="6503542"/>
            <a:ext cx="56507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13</a:t>
            </a:fld>
            <a:endParaRPr lang="en-US" dirty="0"/>
          </a:p>
        </p:txBody>
      </p:sp>
      <p:sp>
        <p:nvSpPr>
          <p:cNvPr id="6" name="Rectangle 5"/>
          <p:cNvSpPr/>
          <p:nvPr/>
        </p:nvSpPr>
        <p:spPr>
          <a:xfrm>
            <a:off x="934948" y="1347511"/>
            <a:ext cx="10418852" cy="478616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elenium WebDrive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523335" y="244691"/>
            <a:ext cx="1240467" cy="898943"/>
          </a:xfrm>
          <a:prstGeom prst="rect">
            <a:avLst/>
          </a:prstGeom>
          <a:noFill/>
          <a:ln>
            <a:noFill/>
          </a:ln>
        </p:spPr>
      </p:pic>
    </p:spTree>
    <p:extLst>
      <p:ext uri="{BB962C8B-B14F-4D97-AF65-F5344CB8AC3E}">
        <p14:creationId xmlns:p14="http://schemas.microsoft.com/office/powerpoint/2010/main" val="4090056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p:txBody>
      </p:sp>
      <p:sp>
        <p:nvSpPr>
          <p:cNvPr id="4" name="Rectangle 3">
            <a:extLst>
              <a:ext uri="{FF2B5EF4-FFF2-40B4-BE49-F238E27FC236}">
                <a16:creationId xmlns="" xmlns:a16="http://schemas.microsoft.com/office/drawing/2014/main" id="{2C813A83-4CF3-4942-8C24-169E11C40466}"/>
              </a:ext>
            </a:extLst>
          </p:cNvPr>
          <p:cNvSpPr/>
          <p:nvPr/>
        </p:nvSpPr>
        <p:spPr>
          <a:xfrm>
            <a:off x="0" y="0"/>
            <a:ext cx="12192000" cy="5018904"/>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prstClr val="white"/>
                </a:solidFill>
                <a:effectLst/>
                <a:uLnTx/>
                <a:uFillTx/>
                <a:latin typeface="Calibri Light"/>
              </a:rPr>
              <a:t> </a:t>
            </a:r>
          </a:p>
        </p:txBody>
      </p:sp>
      <p:sp>
        <p:nvSpPr>
          <p:cNvPr id="9" name="Title 1"/>
          <p:cNvSpPr txBox="1">
            <a:spLocks/>
          </p:cNvSpPr>
          <p:nvPr/>
        </p:nvSpPr>
        <p:spPr>
          <a:xfrm>
            <a:off x="1606560" y="2205479"/>
            <a:ext cx="10604490"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10" name="Diamond 6">
            <a:extLst>
              <a:ext uri="{FF2B5EF4-FFF2-40B4-BE49-F238E27FC236}">
                <a16:creationId xmlns="" xmlns:a16="http://schemas.microsoft.com/office/drawing/2014/main" id="{AFBA4B1A-59E0-42F9-8062-FE9B4E00A99F}"/>
              </a:ext>
            </a:extLst>
          </p:cNvPr>
          <p:cNvSpPr/>
          <p:nvPr/>
        </p:nvSpPr>
        <p:spPr>
          <a:xfrm>
            <a:off x="2668942"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11" name="Diamond 6">
            <a:extLst>
              <a:ext uri="{FF2B5EF4-FFF2-40B4-BE49-F238E27FC236}">
                <a16:creationId xmlns="" xmlns:a16="http://schemas.microsoft.com/office/drawing/2014/main" id="{4F0CA98B-3337-4AC3-8305-ED6C9C731FFB}"/>
              </a:ext>
            </a:extLst>
          </p:cNvPr>
          <p:cNvSpPr/>
          <p:nvPr/>
        </p:nvSpPr>
        <p:spPr>
          <a:xfrm>
            <a:off x="2926117" y="985788"/>
            <a:ext cx="2403120" cy="3454291"/>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smtClean="0">
              <a:ln>
                <a:noFill/>
              </a:ln>
              <a:solidFill>
                <a:prstClr val="white"/>
              </a:solidFill>
              <a:effectLst/>
              <a:uLnTx/>
              <a:uFillTx/>
              <a:latin typeface="Calibri Light"/>
            </a:endParaRPr>
          </a:p>
        </p:txBody>
      </p:sp>
      <p:sp>
        <p:nvSpPr>
          <p:cNvPr id="21" name="TextBox 20"/>
          <p:cNvSpPr txBox="1"/>
          <p:nvPr/>
        </p:nvSpPr>
        <p:spPr>
          <a:xfrm>
            <a:off x="3698487" y="5859294"/>
            <a:ext cx="4795025" cy="369332"/>
          </a:xfrm>
          <a:prstGeom prst="rect">
            <a:avLst/>
          </a:prstGeom>
          <a:noFill/>
        </p:spPr>
        <p:txBody>
          <a:bodyPr wrap="square" rtlCol="0">
            <a:spAutoFit/>
          </a:bodyPr>
          <a:lstStyle/>
          <a:p>
            <a:r>
              <a:rPr lang="en-US" dirty="0" smtClean="0"/>
              <a:t>For Queries:- ramanjeetsingh.uic@cumail.in</a:t>
            </a:r>
            <a:endParaRPr lang="en-US" dirty="0"/>
          </a:p>
        </p:txBody>
      </p:sp>
    </p:spTree>
    <p:extLst>
      <p:ext uri="{BB962C8B-B14F-4D97-AF65-F5344CB8AC3E}">
        <p14:creationId xmlns:p14="http://schemas.microsoft.com/office/powerpoint/2010/main" val="1755554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216239" y="171213"/>
            <a:ext cx="8149701" cy="785462"/>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US" sz="4400" dirty="0" smtClean="0">
                <a:latin typeface="Casper"/>
                <a:cs typeface="Arial" panose="020B0604020202020204" pitchFamily="34" charset="0"/>
              </a:rPr>
              <a:t>SYLLABUS </a:t>
            </a:r>
            <a:r>
              <a:rPr lang="en-US" sz="2800" dirty="0" smtClean="0"/>
              <a:t>  </a:t>
            </a:r>
            <a:endParaRPr lang="en-US" dirty="0"/>
          </a:p>
        </p:txBody>
      </p:sp>
      <p:sp>
        <p:nvSpPr>
          <p:cNvPr id="4" name="Slide Number Placeholder 3"/>
          <p:cNvSpPr txBox="1">
            <a:spLocks/>
          </p:cNvSpPr>
          <p:nvPr/>
        </p:nvSpPr>
        <p:spPr>
          <a:xfrm>
            <a:off x="8610600" y="6356351"/>
            <a:ext cx="2236208" cy="293272"/>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2</a:t>
            </a:fld>
            <a:endParaRPr lang="en-US"/>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0093" t="21589" r="11404" b="18240"/>
          <a:stretch/>
        </p:blipFill>
        <p:spPr bwMode="auto">
          <a:xfrm>
            <a:off x="1216239" y="1447800"/>
            <a:ext cx="10149840" cy="4373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1927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1033509" y="165029"/>
            <a:ext cx="8412332" cy="893410"/>
          </a:xfrm>
          <a:prstGeom prst="rect">
            <a:avLst/>
          </a:prstGeom>
          <a:ln>
            <a:solidFill>
              <a:schemeClr val="tx1"/>
            </a:solidFill>
          </a:ln>
        </p:spPr>
        <p:txBody>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r>
              <a:rPr lang="en-IN" sz="3600" dirty="0" smtClean="0">
                <a:latin typeface="Casper Bold" panose="02000806040000020004" pitchFamily="2" charset="0"/>
                <a:cs typeface="Arial" panose="020B0604020202020204" pitchFamily="34" charset="0"/>
              </a:rPr>
              <a:t>CONTENT OF THE SYLLABUS</a:t>
            </a:r>
            <a:endParaRPr lang="en-US" sz="3600" dirty="0"/>
          </a:p>
        </p:txBody>
      </p:sp>
      <p:sp>
        <p:nvSpPr>
          <p:cNvPr id="4" name="Content Placeholder 2"/>
          <p:cNvSpPr>
            <a:spLocks noGrp="1"/>
          </p:cNvSpPr>
          <p:nvPr>
            <p:ph idx="1"/>
          </p:nvPr>
        </p:nvSpPr>
        <p:spPr>
          <a:xfrm>
            <a:off x="195308" y="1327150"/>
            <a:ext cx="11301275" cy="4567623"/>
          </a:xfrm>
          <a:ln>
            <a:solidFill>
              <a:schemeClr val="tx1"/>
            </a:solidFill>
          </a:ln>
        </p:spPr>
        <p:txBody>
          <a:bodyPr>
            <a:normAutofit/>
          </a:bodyPr>
          <a:lstStyle/>
          <a:p>
            <a:r>
              <a:rPr lang="en-US" b="1" dirty="0"/>
              <a:t>TEXT BOOKS </a:t>
            </a:r>
            <a:endParaRPr lang="en-IN" dirty="0"/>
          </a:p>
          <a:p>
            <a:pPr marL="0" indent="0">
              <a:buNone/>
            </a:pPr>
            <a:r>
              <a:rPr lang="en-US" sz="2000" b="1" dirty="0"/>
              <a:t>T1   </a:t>
            </a:r>
            <a:r>
              <a:rPr lang="en-US" sz="2000" dirty="0"/>
              <a:t>David J. Anderson and Eli </a:t>
            </a:r>
            <a:r>
              <a:rPr lang="en-US" sz="2000" dirty="0" err="1"/>
              <a:t>Schragenheim</a:t>
            </a:r>
            <a:r>
              <a:rPr lang="en-US" sz="2000" dirty="0"/>
              <a:t>, Agile Management for Software Engineering: Applying the Theory of Constraints for Business Results, Prentice Hall, 2003.</a:t>
            </a:r>
            <a:endParaRPr lang="en-IN" sz="2000" dirty="0"/>
          </a:p>
          <a:p>
            <a:pPr marL="0" indent="0">
              <a:buNone/>
            </a:pPr>
            <a:r>
              <a:rPr lang="en-US" sz="2000" b="1" dirty="0"/>
              <a:t>T2 </a:t>
            </a:r>
            <a:r>
              <a:rPr lang="en-US" sz="2000" dirty="0" err="1"/>
              <a:t>Hazza</a:t>
            </a:r>
            <a:r>
              <a:rPr lang="en-US" sz="2000" dirty="0"/>
              <a:t> and Dubinsky, Agile Software Engineering, Series: Undergraduate Topics in Computer Science, Springer, 2009.</a:t>
            </a:r>
            <a:endParaRPr lang="en-IN" sz="2000" dirty="0"/>
          </a:p>
          <a:p>
            <a:pPr marL="0" indent="0">
              <a:buNone/>
            </a:pPr>
            <a:r>
              <a:rPr lang="en-US" sz="2000" b="1" dirty="0"/>
              <a:t>T3 </a:t>
            </a:r>
            <a:r>
              <a:rPr lang="en-US" sz="2000" dirty="0"/>
              <a:t>Agile Software Development Ecosystems by Jim </a:t>
            </a:r>
            <a:r>
              <a:rPr lang="en-US" sz="2000" dirty="0" err="1"/>
              <a:t>Highsmith</a:t>
            </a:r>
            <a:r>
              <a:rPr lang="en-US" sz="2000" dirty="0"/>
              <a:t>, Addison-Wesley 2002, ISBN 0201760436.</a:t>
            </a:r>
            <a:endParaRPr lang="en-IN" sz="2000" dirty="0"/>
          </a:p>
          <a:p>
            <a:r>
              <a:rPr lang="en-US" b="1" dirty="0"/>
              <a:t>REFERENCES</a:t>
            </a:r>
            <a:endParaRPr lang="en-IN" dirty="0"/>
          </a:p>
          <a:p>
            <a:pPr marL="0" indent="0">
              <a:buNone/>
            </a:pPr>
            <a:r>
              <a:rPr lang="en-US" sz="2000" b="1" dirty="0"/>
              <a:t>R1 </a:t>
            </a:r>
            <a:r>
              <a:rPr lang="en-US" sz="2000" b="1" dirty="0" smtClean="0"/>
              <a:t> </a:t>
            </a:r>
            <a:r>
              <a:rPr lang="en-US" sz="2000" dirty="0" smtClean="0"/>
              <a:t>Craig </a:t>
            </a:r>
            <a:r>
              <a:rPr lang="en-US" sz="2000" dirty="0" err="1"/>
              <a:t>Larman</a:t>
            </a:r>
            <a:r>
              <a:rPr lang="en-US" sz="2000" dirty="0"/>
              <a:t>, Agile and Iterative Development: A Managers Guide, Addison-Wesley, 2004.</a:t>
            </a:r>
            <a:endParaRPr lang="en-IN" sz="2000" dirty="0"/>
          </a:p>
          <a:p>
            <a:pPr marL="0" indent="0">
              <a:buNone/>
            </a:pPr>
            <a:r>
              <a:rPr lang="en-US" sz="2000" b="1" dirty="0"/>
              <a:t>R2 </a:t>
            </a:r>
            <a:r>
              <a:rPr lang="en-US" sz="2000" b="1" dirty="0" smtClean="0"/>
              <a:t> </a:t>
            </a:r>
            <a:r>
              <a:rPr lang="en-US" sz="2000" dirty="0" smtClean="0"/>
              <a:t>Kevin </a:t>
            </a:r>
            <a:r>
              <a:rPr lang="en-US" sz="2000" dirty="0"/>
              <a:t>C. </a:t>
            </a:r>
            <a:r>
              <a:rPr lang="en-US" sz="2000" dirty="0" err="1"/>
              <a:t>Desouza</a:t>
            </a:r>
            <a:r>
              <a:rPr lang="en-US" sz="2000" dirty="0"/>
              <a:t>, Agile Information Systems: Conceptualization, Construction, and Management, Butterworth-Heinemann, 2007.</a:t>
            </a:r>
            <a:endParaRPr lang="en-IN" sz="2000" dirty="0"/>
          </a:p>
        </p:txBody>
      </p:sp>
      <p:sp>
        <p:nvSpPr>
          <p:cNvPr id="5" name="Slide Number Placeholder 3"/>
          <p:cNvSpPr txBox="1">
            <a:spLocks/>
          </p:cNvSpPr>
          <p:nvPr/>
        </p:nvSpPr>
        <p:spPr>
          <a:xfrm>
            <a:off x="8610600" y="6356350"/>
            <a:ext cx="2743200" cy="365125"/>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3</a:t>
            </a:fld>
            <a:endParaRPr lang="en-US"/>
          </a:p>
        </p:txBody>
      </p:sp>
    </p:spTree>
    <p:extLst>
      <p:ext uri="{BB962C8B-B14F-4D97-AF65-F5344CB8AC3E}">
        <p14:creationId xmlns:p14="http://schemas.microsoft.com/office/powerpoint/2010/main" val="985989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pPr marL="0" indent="0" algn="just">
              <a:lnSpc>
                <a:spcPct val="100000"/>
              </a:lnSpc>
              <a:buNone/>
            </a:pPr>
            <a:r>
              <a:rPr lang="en-IN" sz="2400" dirty="0" err="1"/>
              <a:t>Katalon</a:t>
            </a:r>
            <a:r>
              <a:rPr lang="en-IN" sz="2400" dirty="0"/>
              <a:t> </a:t>
            </a:r>
            <a:r>
              <a:rPr lang="en-IN" sz="2400" dirty="0" err="1" smtClean="0"/>
              <a:t>TestOps</a:t>
            </a:r>
            <a:r>
              <a:rPr lang="en-IN" sz="2400" dirty="0" smtClean="0"/>
              <a:t> </a:t>
            </a:r>
            <a:r>
              <a:rPr lang="en-IN" sz="2400" dirty="0" err="1" smtClean="0"/>
              <a:t>rovides</a:t>
            </a:r>
            <a:r>
              <a:rPr lang="en-IN" sz="2400" dirty="0" smtClean="0"/>
              <a:t> </a:t>
            </a:r>
            <a:r>
              <a:rPr lang="en-IN" sz="2400" dirty="0"/>
              <a:t>an agile workspace for your team. </a:t>
            </a:r>
            <a:r>
              <a:rPr lang="en-IN" sz="2400" dirty="0" err="1"/>
              <a:t>TestOps</a:t>
            </a:r>
            <a:r>
              <a:rPr lang="en-IN" sz="2400" dirty="0"/>
              <a:t> gives testing and </a:t>
            </a:r>
            <a:r>
              <a:rPr lang="en-IN" sz="2400" dirty="0" err="1"/>
              <a:t>DevOps</a:t>
            </a:r>
            <a:r>
              <a:rPr lang="en-IN" sz="2400" dirty="0"/>
              <a:t> teams a clear, connected picture of their tests, resources, and environments to run the right test, in the right environment, at the right time</a:t>
            </a:r>
            <a:r>
              <a:rPr lang="en-IN" sz="2400" dirty="0" smtClean="0"/>
              <a:t>.</a:t>
            </a:r>
          </a:p>
          <a:p>
            <a:pPr lvl="0"/>
            <a:r>
              <a:rPr lang="en-IN" sz="2400" dirty="0"/>
              <a:t>Enhance collaboration and transparency through comments, dashboards, KPI tracking, actionable insights.</a:t>
            </a:r>
          </a:p>
          <a:p>
            <a:pPr lvl="0"/>
            <a:r>
              <a:rPr lang="en-IN" sz="2400" dirty="0"/>
              <a:t>Streamlined result collection through robust failure analysis and reporting capabilities across any framework.</a:t>
            </a:r>
          </a:p>
          <a:p>
            <a:pPr lvl="0"/>
            <a:r>
              <a:rPr lang="en-IN" sz="2400" dirty="0"/>
              <a:t>Real-time data tracking for accurate debugging through comprehensive test reports.</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4</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descr="Katalon TestOps">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465798" y="511231"/>
            <a:ext cx="5496674" cy="754322"/>
          </a:xfrm>
          <a:prstGeom prst="rect">
            <a:avLst/>
          </a:prstGeom>
          <a:noFill/>
          <a:ln>
            <a:noFill/>
          </a:ln>
        </p:spPr>
      </p:pic>
    </p:spTree>
    <p:extLst>
      <p:ext uri="{BB962C8B-B14F-4D97-AF65-F5344CB8AC3E}">
        <p14:creationId xmlns:p14="http://schemas.microsoft.com/office/powerpoint/2010/main" val="39320910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325003"/>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38200" y="1753705"/>
            <a:ext cx="10515599" cy="4492983"/>
          </a:xfrm>
        </p:spPr>
        <p:txBody>
          <a:bodyPr>
            <a:noAutofit/>
          </a:bodyPr>
          <a:lstStyle/>
          <a:p>
            <a:r>
              <a:rPr lang="en-IN" sz="2400" dirty="0" smtClean="0"/>
              <a:t>Monday.com</a:t>
            </a:r>
            <a:r>
              <a:rPr lang="en-IN" sz="2400" dirty="0"/>
              <a:t> </a:t>
            </a:r>
            <a:r>
              <a:rPr lang="en-IN" sz="2400" dirty="0" smtClean="0"/>
              <a:t>is </a:t>
            </a:r>
            <a:r>
              <a:rPr lang="en-IN" sz="2400" dirty="0"/>
              <a:t>one of the best agile project management tools available in the market. It offers a clean interface with color-coded features. This easy-to-use software is suitable for big or small teams. It also offers a user-friendly mobile app and highly customizable workflows.</a:t>
            </a:r>
          </a:p>
          <a:p>
            <a:r>
              <a:rPr lang="en-IN" sz="2400" b="1" dirty="0"/>
              <a:t>Features:</a:t>
            </a:r>
            <a:endParaRPr lang="en-IN" sz="2400" dirty="0"/>
          </a:p>
          <a:p>
            <a:pPr lvl="0"/>
            <a:r>
              <a:rPr lang="en-IN" sz="2400" dirty="0"/>
              <a:t>You can integrate it with your existing tools and get more things done in less time.</a:t>
            </a:r>
          </a:p>
          <a:p>
            <a:pPr lvl="0"/>
            <a:r>
              <a:rPr lang="en-IN" sz="2400" dirty="0"/>
              <a:t>It allows you to collaborate with your team in one shared workspace.</a:t>
            </a:r>
          </a:p>
          <a:p>
            <a:pPr lvl="0"/>
            <a:r>
              <a:rPr lang="en-IN" sz="2400" dirty="0"/>
              <a:t>Provides </a:t>
            </a:r>
            <a:r>
              <a:rPr lang="en-IN" sz="2400" dirty="0" err="1"/>
              <a:t>colored</a:t>
            </a:r>
            <a:r>
              <a:rPr lang="en-IN" sz="2400" dirty="0"/>
              <a:t> timelines and options to sync timelines with the calendar.</a:t>
            </a:r>
          </a:p>
          <a:p>
            <a:pPr lvl="0"/>
            <a:r>
              <a:rPr lang="en-IN" sz="2400" dirty="0"/>
              <a:t>It offers highly customizable workflows.</a:t>
            </a:r>
          </a:p>
          <a:p>
            <a:pPr lvl="0"/>
            <a:r>
              <a:rPr lang="en-IN" sz="2400" dirty="0"/>
              <a:t>Helps you to bring your team together, anywhere, and anytime.</a:t>
            </a:r>
          </a:p>
          <a:p>
            <a:pPr lvl="0"/>
            <a:r>
              <a:rPr lang="en-IN" sz="2400" dirty="0"/>
              <a:t>It provides a map view for location-based projects.</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0253708" y="6583200"/>
            <a:ext cx="1100091" cy="274799"/>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5</a:t>
            </a:fld>
            <a:endParaRPr lang="en-US" dirty="0"/>
          </a:p>
        </p:txBody>
      </p:sp>
      <p:sp>
        <p:nvSpPr>
          <p:cNvPr id="6" name="Rectangle 5"/>
          <p:cNvSpPr/>
          <p:nvPr/>
        </p:nvSpPr>
        <p:spPr>
          <a:xfrm>
            <a:off x="838200" y="1740233"/>
            <a:ext cx="10515600" cy="4694238"/>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38200" y="225892"/>
            <a:ext cx="8727040" cy="1325002"/>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Monday.com">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164779" y="447025"/>
            <a:ext cx="5054547" cy="939985"/>
          </a:xfrm>
          <a:prstGeom prst="rect">
            <a:avLst/>
          </a:prstGeom>
          <a:noFill/>
          <a:ln>
            <a:noFill/>
          </a:ln>
        </p:spPr>
      </p:pic>
    </p:spTree>
    <p:extLst>
      <p:ext uri="{BB962C8B-B14F-4D97-AF65-F5344CB8AC3E}">
        <p14:creationId xmlns:p14="http://schemas.microsoft.com/office/powerpoint/2010/main" val="215149464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38201" y="1445481"/>
            <a:ext cx="10515599" cy="4492983"/>
          </a:xfrm>
        </p:spPr>
        <p:txBody>
          <a:bodyPr>
            <a:noAutofit/>
          </a:bodyPr>
          <a:lstStyle/>
          <a:p>
            <a:r>
              <a:rPr lang="en-IN" sz="2400" dirty="0" smtClean="0"/>
              <a:t>Click Up</a:t>
            </a:r>
            <a:r>
              <a:rPr lang="en-IN" sz="2400" dirty="0"/>
              <a:t> is a highly customizable agile project management tool that allows you to create your custom views. This agile project management tool offers highly comprehensive time management and task management and facilitates collaboration between business </a:t>
            </a:r>
            <a:r>
              <a:rPr lang="en-IN" sz="2400" dirty="0" smtClean="0"/>
              <a:t>units</a:t>
            </a:r>
          </a:p>
          <a:p>
            <a:r>
              <a:rPr lang="en-IN" sz="2400" b="1" dirty="0" smtClean="0"/>
              <a:t>Features</a:t>
            </a:r>
            <a:r>
              <a:rPr lang="en-IN" sz="2400" b="1" dirty="0"/>
              <a:t>:</a:t>
            </a:r>
            <a:endParaRPr lang="en-IN" sz="2400" dirty="0"/>
          </a:p>
          <a:p>
            <a:pPr lvl="0"/>
            <a:r>
              <a:rPr lang="en-IN" sz="2400" dirty="0"/>
              <a:t>You can filter and search for a specific task with ease.</a:t>
            </a:r>
          </a:p>
          <a:p>
            <a:pPr lvl="0"/>
            <a:r>
              <a:rPr lang="en-IN" sz="2400" dirty="0"/>
              <a:t>It offers a wide range of templates.</a:t>
            </a:r>
          </a:p>
          <a:p>
            <a:pPr lvl="0"/>
            <a:r>
              <a:rPr lang="en-IN" sz="2400" dirty="0"/>
              <a:t>Helps you to automatically import documents from other apps.</a:t>
            </a:r>
          </a:p>
          <a:p>
            <a:pPr lvl="0"/>
            <a:r>
              <a:rPr lang="en-IN" sz="2400" dirty="0"/>
              <a:t>Allows you to collaborate with other people.</a:t>
            </a:r>
          </a:p>
          <a:p>
            <a:pPr lvl="0"/>
            <a:r>
              <a:rPr lang="en-IN" sz="2400" dirty="0"/>
              <a:t>It allows you to assign multiple tasks with just one mouse click.</a:t>
            </a:r>
          </a:p>
          <a:p>
            <a:pPr lvl="0"/>
            <a:r>
              <a:rPr lang="en-IN" sz="2400" dirty="0" err="1"/>
              <a:t>ClickUp</a:t>
            </a:r>
            <a:r>
              <a:rPr lang="en-IN" sz="2400" dirty="0"/>
              <a:t> enables you to sort tasks by project.</a:t>
            </a:r>
          </a:p>
          <a:p>
            <a:pPr lvl="0"/>
            <a:r>
              <a:rPr lang="en-IN" sz="2400" dirty="0"/>
              <a:t>You can sync with Google Calendar.</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353800" y="6503542"/>
            <a:ext cx="30736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6</a:t>
            </a:fld>
            <a:endParaRPr lang="en-US" dirty="0"/>
          </a:p>
        </p:txBody>
      </p:sp>
      <p:sp>
        <p:nvSpPr>
          <p:cNvPr id="6" name="Rectangle 5"/>
          <p:cNvSpPr/>
          <p:nvPr/>
        </p:nvSpPr>
        <p:spPr>
          <a:xfrm>
            <a:off x="838200" y="1347511"/>
            <a:ext cx="10515600" cy="515603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727040"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ClickUp">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2931409" y="310659"/>
            <a:ext cx="4342693" cy="918238"/>
          </a:xfrm>
          <a:prstGeom prst="rect">
            <a:avLst/>
          </a:prstGeom>
          <a:noFill/>
          <a:ln>
            <a:noFill/>
          </a:ln>
        </p:spPr>
      </p:pic>
    </p:spTree>
    <p:extLst>
      <p:ext uri="{BB962C8B-B14F-4D97-AF65-F5344CB8AC3E}">
        <p14:creationId xmlns:p14="http://schemas.microsoft.com/office/powerpoint/2010/main" val="35324862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smtClean="0"/>
              <a:t>Sprints</a:t>
            </a:r>
            <a:r>
              <a:rPr lang="en-IN" sz="2400" dirty="0"/>
              <a:t> </a:t>
            </a:r>
            <a:r>
              <a:rPr lang="en-IN" sz="2400" dirty="0" smtClean="0"/>
              <a:t>is </a:t>
            </a:r>
            <a:r>
              <a:rPr lang="en-IN" sz="2400" dirty="0"/>
              <a:t>a tool that helps you to manage your team and product with ease. It enables you to track your progress with no hassle. This software can be used to find bottlenecks and discover ways to generate business value.</a:t>
            </a:r>
          </a:p>
          <a:p>
            <a:r>
              <a:rPr lang="en-IN" sz="2400" b="1" dirty="0"/>
              <a:t>Features:</a:t>
            </a:r>
            <a:endParaRPr lang="en-IN" sz="2400" dirty="0"/>
          </a:p>
          <a:p>
            <a:pPr lvl="0"/>
            <a:r>
              <a:rPr lang="en-IN" sz="2400" dirty="0"/>
              <a:t>It is integrated with CI/CD tools.</a:t>
            </a:r>
          </a:p>
          <a:p>
            <a:pPr lvl="0"/>
            <a:r>
              <a:rPr lang="en-IN" sz="2400" dirty="0"/>
              <a:t>This tool helps you to get product feedback with ease.</a:t>
            </a:r>
          </a:p>
          <a:p>
            <a:pPr lvl="0"/>
            <a:r>
              <a:rPr lang="en-IN" sz="2400" dirty="0"/>
              <a:t>Allows you to work on any device and place.</a:t>
            </a:r>
          </a:p>
          <a:p>
            <a:pPr lvl="0"/>
            <a:r>
              <a:rPr lang="en-IN" sz="2400" dirty="0"/>
              <a:t>Enables the team to comment on code changes.</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353800" y="6503542"/>
            <a:ext cx="30736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7</a:t>
            </a:fld>
            <a:endParaRPr lang="en-US" dirty="0"/>
          </a:p>
        </p:txBody>
      </p:sp>
      <p:sp>
        <p:nvSpPr>
          <p:cNvPr id="6" name="Rectangle 5"/>
          <p:cNvSpPr/>
          <p:nvPr/>
        </p:nvSpPr>
        <p:spPr>
          <a:xfrm>
            <a:off x="938570" y="1347511"/>
            <a:ext cx="10415230" cy="438546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prints">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862705" y="225891"/>
            <a:ext cx="2233295" cy="826770"/>
          </a:xfrm>
          <a:prstGeom prst="rect">
            <a:avLst/>
          </a:prstGeom>
          <a:noFill/>
          <a:ln>
            <a:noFill/>
          </a:ln>
        </p:spPr>
      </p:pic>
    </p:spTree>
    <p:extLst>
      <p:ext uri="{BB962C8B-B14F-4D97-AF65-F5344CB8AC3E}">
        <p14:creationId xmlns:p14="http://schemas.microsoft.com/office/powerpoint/2010/main" val="22278882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a:t>Bug Shooting is a useful tool for software developers as well as agile testing. It provides an easy way to create screen captures and attach them to items of bug tracking or issue management system for reporting bugs.</a:t>
            </a:r>
          </a:p>
          <a:p>
            <a:r>
              <a:rPr lang="en-IN" sz="2400" b="1" dirty="0"/>
              <a:t>Features:</a:t>
            </a:r>
            <a:endParaRPr lang="en-IN" sz="2400" dirty="0"/>
          </a:p>
          <a:p>
            <a:pPr lvl="0"/>
            <a:r>
              <a:rPr lang="en-IN" sz="2400" dirty="0"/>
              <a:t>Support for Intelligent capture mode</a:t>
            </a:r>
          </a:p>
          <a:p>
            <a:pPr lvl="0"/>
            <a:r>
              <a:rPr lang="en-IN" sz="2400" dirty="0"/>
              <a:t>Create professional graphics by adding effects to screenshots</a:t>
            </a:r>
          </a:p>
          <a:p>
            <a:pPr lvl="0"/>
            <a:r>
              <a:rPr lang="en-IN" sz="2400" dirty="0"/>
              <a:t>Easy and fast access to frequently used tools</a:t>
            </a:r>
          </a:p>
          <a:p>
            <a:pPr lvl="0"/>
            <a:r>
              <a:rPr lang="en-IN" sz="2400" dirty="0"/>
              <a:t>It can automatically store the captured screenshots</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353800" y="6503542"/>
            <a:ext cx="30736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8</a:t>
            </a:fld>
            <a:endParaRPr lang="en-US" dirty="0"/>
          </a:p>
        </p:txBody>
      </p:sp>
      <p:sp>
        <p:nvSpPr>
          <p:cNvPr id="6" name="Rectangle 5"/>
          <p:cNvSpPr/>
          <p:nvPr/>
        </p:nvSpPr>
        <p:spPr>
          <a:xfrm>
            <a:off x="938570" y="1347511"/>
            <a:ext cx="10415230" cy="438546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Bug Shooting">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3741703" y="342522"/>
            <a:ext cx="2566629" cy="715917"/>
          </a:xfrm>
          <a:prstGeom prst="rect">
            <a:avLst/>
          </a:prstGeom>
          <a:noFill/>
          <a:ln>
            <a:noFill/>
          </a:ln>
        </p:spPr>
      </p:pic>
    </p:spTree>
    <p:extLst>
      <p:ext uri="{BB962C8B-B14F-4D97-AF65-F5344CB8AC3E}">
        <p14:creationId xmlns:p14="http://schemas.microsoft.com/office/powerpoint/2010/main" val="13565537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2" descr="C:\Users\OM\Downloads\cu-logo.png"/>
          <p:cNvPicPr>
            <a:picLocks noChangeAspect="1" noChangeArrowheads="1"/>
          </p:cNvPicPr>
          <p:nvPr/>
        </p:nvPicPr>
        <p:blipFill>
          <a:blip r:embed="rId2" cstate="print"/>
          <a:srcRect r="77293"/>
          <a:stretch>
            <a:fillRect/>
          </a:stretch>
        </p:blipFill>
        <p:spPr bwMode="auto">
          <a:xfrm>
            <a:off x="81888" y="68240"/>
            <a:ext cx="709682" cy="990199"/>
          </a:xfrm>
          <a:prstGeom prst="rect">
            <a:avLst/>
          </a:prstGeom>
          <a:noFill/>
        </p:spPr>
      </p:pic>
      <p:sp>
        <p:nvSpPr>
          <p:cNvPr id="3" name="Title 1"/>
          <p:cNvSpPr txBox="1">
            <a:spLocks/>
          </p:cNvSpPr>
          <p:nvPr/>
        </p:nvSpPr>
        <p:spPr>
          <a:xfrm>
            <a:off x="838200" y="225891"/>
            <a:ext cx="8827410" cy="1121621"/>
          </a:xfrm>
          <a:prstGeom prst="rect">
            <a:avLst/>
          </a:prstGeom>
        </p:spPr>
        <p:txBody>
          <a:bodyPr>
            <a:noAutofit/>
          </a:bodyPr>
          <a:lstStyle>
            <a:lvl1pPr algn="ctr" rtl="0" eaLnBrk="0" fontAlgn="base" hangingPunct="0">
              <a:lnSpc>
                <a:spcPct val="90000"/>
              </a:lnSpc>
              <a:spcBef>
                <a:spcPct val="0"/>
              </a:spcBef>
              <a:spcAft>
                <a:spcPct val="0"/>
              </a:spcAft>
              <a:defRPr sz="3200" b="1" kern="1200">
                <a:solidFill>
                  <a:srgbClr val="002060"/>
                </a:solidFill>
                <a:latin typeface="Times New Roman" panose="02020603050405020304" pitchFamily="18" charset="0"/>
                <a:ea typeface="+mj-ea"/>
                <a:cs typeface="Times New Roman" panose="02020603050405020304" pitchFamily="18" charset="0"/>
              </a:defRPr>
            </a:lvl1pPr>
            <a:lvl2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2pPr>
            <a:lvl3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3pPr>
            <a:lvl4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4pPr>
            <a:lvl5pPr algn="ctr" rtl="0" eaLnBrk="0" fontAlgn="base" hangingPunct="0">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5pPr>
            <a:lvl6pPr marL="4572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6pPr>
            <a:lvl7pPr marL="9144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7pPr>
            <a:lvl8pPr marL="13716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8pPr>
            <a:lvl9pPr marL="1828800" algn="ctr" rtl="0" fontAlgn="base">
              <a:lnSpc>
                <a:spcPct val="90000"/>
              </a:lnSpc>
              <a:spcBef>
                <a:spcPct val="0"/>
              </a:spcBef>
              <a:spcAft>
                <a:spcPct val="0"/>
              </a:spcAft>
              <a:defRPr sz="3200" b="1">
                <a:solidFill>
                  <a:srgbClr val="002060"/>
                </a:solidFill>
                <a:latin typeface="Times New Roman" panose="02020603050405020304" pitchFamily="18" charset="0"/>
                <a:cs typeface="Times New Roman" panose="02020603050405020304" pitchFamily="18" charset="0"/>
              </a:defRPr>
            </a:lvl9pPr>
          </a:lstStyle>
          <a:p>
            <a:endParaRPr lang="en-IN" sz="4400" dirty="0"/>
          </a:p>
        </p:txBody>
      </p:sp>
      <p:sp>
        <p:nvSpPr>
          <p:cNvPr id="4" name="Content Placeholder 2"/>
          <p:cNvSpPr>
            <a:spLocks noGrp="1"/>
          </p:cNvSpPr>
          <p:nvPr>
            <p:ph idx="1"/>
          </p:nvPr>
        </p:nvSpPr>
        <p:spPr>
          <a:xfrm>
            <a:off x="892997" y="1058439"/>
            <a:ext cx="10515599" cy="4492983"/>
          </a:xfrm>
        </p:spPr>
        <p:txBody>
          <a:bodyPr>
            <a:noAutofit/>
          </a:bodyPr>
          <a:lstStyle/>
          <a:p>
            <a:pPr marL="0" indent="0">
              <a:buNone/>
            </a:pPr>
            <a:endParaRPr lang="en-IN" sz="2400" dirty="0"/>
          </a:p>
          <a:p>
            <a:r>
              <a:rPr lang="en-IN" sz="2400" dirty="0" err="1"/>
              <a:t>Snagit</a:t>
            </a:r>
            <a:r>
              <a:rPr lang="en-IN" sz="2400" dirty="0"/>
              <a:t> is a popular screenshot capturing tool. It provides powerful tools to edit, annotate and share screenshots. It can also be used to submit and push screenshots directly.</a:t>
            </a:r>
          </a:p>
          <a:p>
            <a:r>
              <a:rPr lang="en-IN" sz="2400" b="1" dirty="0"/>
              <a:t>Features:</a:t>
            </a:r>
            <a:endParaRPr lang="en-IN" sz="2400" dirty="0"/>
          </a:p>
          <a:p>
            <a:pPr lvl="0"/>
            <a:r>
              <a:rPr lang="en-IN" sz="2400" dirty="0"/>
              <a:t>This agile testing tool offers complete features for screen capture and video recording</a:t>
            </a:r>
          </a:p>
          <a:p>
            <a:pPr lvl="0"/>
            <a:r>
              <a:rPr lang="en-IN" sz="2400" dirty="0"/>
              <a:t>Capture videos with a simple, intuitive screen recorder</a:t>
            </a:r>
          </a:p>
          <a:p>
            <a:pPr lvl="0"/>
            <a:r>
              <a:rPr lang="en-IN" sz="2400" dirty="0"/>
              <a:t>Capture a website, record an online meeting or send feedback in an email</a:t>
            </a:r>
          </a:p>
          <a:p>
            <a:pPr marL="0" indent="0" algn="just">
              <a:lnSpc>
                <a:spcPct val="100000"/>
              </a:lnSpc>
              <a:buNone/>
            </a:pPr>
            <a:endParaRPr lang="en-IN" sz="2400" dirty="0"/>
          </a:p>
          <a:p>
            <a:pPr marL="0" indent="0">
              <a:lnSpc>
                <a:spcPct val="200000"/>
              </a:lnSpc>
              <a:buNone/>
            </a:pPr>
            <a:endParaRPr lang="en-US" sz="2400" dirty="0"/>
          </a:p>
        </p:txBody>
      </p:sp>
      <p:sp>
        <p:nvSpPr>
          <p:cNvPr id="5" name="Slide Number Placeholder 3"/>
          <p:cNvSpPr txBox="1">
            <a:spLocks/>
          </p:cNvSpPr>
          <p:nvPr/>
        </p:nvSpPr>
        <p:spPr>
          <a:xfrm>
            <a:off x="11353800" y="6503542"/>
            <a:ext cx="307369" cy="354457"/>
          </a:xfrm>
          <a:prstGeom prst="rect">
            <a:avLst/>
          </a:prstGeom>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a:lstStyle>
          <a:p>
            <a:fld id="{BDCDBBEF-AA6C-4BA6-85B2-A17D7F280E38}" type="slidenum">
              <a:rPr lang="en-US" smtClean="0"/>
              <a:pPr/>
              <a:t>9</a:t>
            </a:fld>
            <a:endParaRPr lang="en-US" dirty="0"/>
          </a:p>
        </p:txBody>
      </p:sp>
      <p:sp>
        <p:nvSpPr>
          <p:cNvPr id="6" name="Rectangle 5"/>
          <p:cNvSpPr/>
          <p:nvPr/>
        </p:nvSpPr>
        <p:spPr>
          <a:xfrm>
            <a:off x="938570" y="1347511"/>
            <a:ext cx="10415230" cy="438546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38570" y="184794"/>
            <a:ext cx="8544477" cy="1018739"/>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Snagit">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a:off x="4513400" y="319934"/>
            <a:ext cx="1055193" cy="738505"/>
          </a:xfrm>
          <a:prstGeom prst="rect">
            <a:avLst/>
          </a:prstGeom>
          <a:noFill/>
          <a:ln>
            <a:noFill/>
          </a:ln>
        </p:spPr>
      </p:pic>
    </p:spTree>
    <p:extLst>
      <p:ext uri="{BB962C8B-B14F-4D97-AF65-F5344CB8AC3E}">
        <p14:creationId xmlns:p14="http://schemas.microsoft.com/office/powerpoint/2010/main" val="26910763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21279</TotalTime>
  <Words>474</Words>
  <Application>Microsoft Office PowerPoint</Application>
  <PresentationFormat>Custom</PresentationFormat>
  <Paragraphs>106</Paragraphs>
  <Slides>14</Slides>
  <Notes>0</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CorelDRAW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Harmanjit Singh Gahir</dc:creator>
  <cp:lastModifiedBy>Windows User</cp:lastModifiedBy>
  <cp:revision>966</cp:revision>
  <dcterms:created xsi:type="dcterms:W3CDTF">2019-05-03T13:26:36Z</dcterms:created>
  <dcterms:modified xsi:type="dcterms:W3CDTF">2024-12-17T09:04:06Z</dcterms:modified>
</cp:coreProperties>
</file>