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444" r:id="rId2"/>
    <p:sldId id="445" r:id="rId3"/>
    <p:sldId id="394" r:id="rId4"/>
    <p:sldId id="428" r:id="rId5"/>
    <p:sldId id="442" r:id="rId6"/>
    <p:sldId id="437" r:id="rId7"/>
    <p:sldId id="438" r:id="rId8"/>
    <p:sldId id="443" r:id="rId9"/>
    <p:sldId id="440" r:id="rId10"/>
    <p:sldId id="426" r:id="rId11"/>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12/17/2024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12/17/2024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12/17/2024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12/17/2024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xmlns=""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58"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a:t>
            </a:r>
            <a:r>
              <a:rPr lang="en-IN" sz="3300" b="1" dirty="0" smtClean="0">
                <a:latin typeface="Times New Roman" pitchFamily="18" charset="0"/>
                <a:cs typeface="Times New Roman" pitchFamily="18" charset="0"/>
              </a:rPr>
              <a:t>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 xmlns:a16="http://schemas.microsoft.com/office/drawing/2014/main"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 xmlns:a16="http://schemas.microsoft.com/office/drawing/2014/main"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1" name="TextBox 20"/>
          <p:cNvSpPr txBox="1"/>
          <p:nvPr/>
        </p:nvSpPr>
        <p:spPr>
          <a:xfrm>
            <a:off x="3698487" y="5859294"/>
            <a:ext cx="4795025" cy="369332"/>
          </a:xfrm>
          <a:prstGeom prst="rect">
            <a:avLst/>
          </a:prstGeom>
          <a:noFill/>
        </p:spPr>
        <p:txBody>
          <a:bodyPr wrap="square" rtlCol="0">
            <a:spAutoFit/>
          </a:bodyPr>
          <a:lstStyle/>
          <a:p>
            <a:r>
              <a:rPr lang="en-US" dirty="0" smtClean="0"/>
              <a:t>For Queries:- ramanjeetsingh.uic@cumail.in</a:t>
            </a:r>
            <a:endParaRPr lang="en-US" dirty="0"/>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Agile CRM</a:t>
            </a:r>
          </a:p>
        </p:txBody>
      </p:sp>
      <p:sp>
        <p:nvSpPr>
          <p:cNvPr id="4" name="Content Placeholder 2"/>
          <p:cNvSpPr>
            <a:spLocks noGrp="1"/>
          </p:cNvSpPr>
          <p:nvPr>
            <p:ph idx="1"/>
          </p:nvPr>
        </p:nvSpPr>
        <p:spPr>
          <a:xfrm>
            <a:off x="838200" y="1753705"/>
            <a:ext cx="10515599" cy="4492983"/>
          </a:xfrm>
        </p:spPr>
        <p:txBody>
          <a:bodyPr>
            <a:noAutofit/>
          </a:bodyPr>
          <a:lstStyle/>
          <a:p>
            <a:pPr lvl="0"/>
            <a:r>
              <a:rPr lang="en-IN" sz="2400" dirty="0" smtClean="0"/>
              <a:t>Agile </a:t>
            </a:r>
            <a:r>
              <a:rPr lang="en-IN" sz="2400" dirty="0"/>
              <a:t>CRM (Customer Relationship Management) is an All-in-One CRM with Sales, Service automation, and Marketing in a single platform. It consists of sales tracking, marketing automation, contact management, web analytics, telephony, two-way emails, and helpdesk with a simple, clean, and modern interface.</a:t>
            </a:r>
          </a:p>
          <a:p>
            <a:pPr lvl="0"/>
            <a:r>
              <a:rPr lang="en-IN" sz="2400" dirty="0"/>
              <a:t>Customer Relationship Management or CRM is software that helps in managing the brand's engagement with your current and future customer.</a:t>
            </a:r>
          </a:p>
          <a:p>
            <a:pPr lvl="0"/>
            <a:r>
              <a:rPr lang="en-IN" sz="2400" dirty="0"/>
              <a:t>The CRM software allows you to build, organize, and present database of your customer information. This information can be updated by you and your team when the new data is discovered. It is a central storehouse of all your customer and prospect information which facilitates your team to be organized and more productive. It also allows teamwork among teams and provides management to deeper judgment into individual performance and overall growth of the business.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Agile CRM</a:t>
            </a:r>
          </a:p>
        </p:txBody>
      </p:sp>
      <p:sp>
        <p:nvSpPr>
          <p:cNvPr id="4" name="Content Placeholder 2"/>
          <p:cNvSpPr>
            <a:spLocks noGrp="1"/>
          </p:cNvSpPr>
          <p:nvPr>
            <p:ph idx="1"/>
          </p:nvPr>
        </p:nvSpPr>
        <p:spPr>
          <a:xfrm>
            <a:off x="838200" y="1753705"/>
            <a:ext cx="10515599" cy="4492983"/>
          </a:xfrm>
        </p:spPr>
        <p:txBody>
          <a:bodyPr>
            <a:noAutofit/>
          </a:bodyPr>
          <a:lstStyle/>
          <a:p>
            <a:pPr lvl="0"/>
            <a:endParaRPr lang="en-IN"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gile CRM"/>
          <p:cNvPicPr/>
          <p:nvPr/>
        </p:nvPicPr>
        <p:blipFill>
          <a:blip r:embed="rId3">
            <a:extLst>
              <a:ext uri="{28A0092B-C50C-407E-A947-70E740481C1C}">
                <a14:useLocalDpi xmlns:a14="http://schemas.microsoft.com/office/drawing/2010/main" val="0"/>
              </a:ext>
            </a:extLst>
          </a:blip>
          <a:srcRect/>
          <a:stretch>
            <a:fillRect/>
          </a:stretch>
        </p:blipFill>
        <p:spPr bwMode="auto">
          <a:xfrm>
            <a:off x="2537718" y="1951203"/>
            <a:ext cx="6349428" cy="4272298"/>
          </a:xfrm>
          <a:prstGeom prst="rect">
            <a:avLst/>
          </a:prstGeom>
          <a:noFill/>
          <a:ln>
            <a:noFill/>
          </a:ln>
        </p:spPr>
      </p:pic>
    </p:spTree>
    <p:extLst>
      <p:ext uri="{BB962C8B-B14F-4D97-AF65-F5344CB8AC3E}">
        <p14:creationId xmlns:p14="http://schemas.microsoft.com/office/powerpoint/2010/main" val="6915395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09749"/>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Why we built Agile CRM</a:t>
            </a:r>
          </a:p>
        </p:txBody>
      </p:sp>
      <p:sp>
        <p:nvSpPr>
          <p:cNvPr id="4" name="Content Placeholder 2"/>
          <p:cNvSpPr>
            <a:spLocks noGrp="1"/>
          </p:cNvSpPr>
          <p:nvPr>
            <p:ph idx="1"/>
          </p:nvPr>
        </p:nvSpPr>
        <p:spPr>
          <a:xfrm>
            <a:off x="632717" y="1589319"/>
            <a:ext cx="10515599" cy="4492983"/>
          </a:xfrm>
        </p:spPr>
        <p:txBody>
          <a:bodyPr>
            <a:noAutofit/>
          </a:bodyPr>
          <a:lstStyle/>
          <a:p>
            <a:r>
              <a:rPr lang="en-IN" sz="2400" dirty="0" smtClean="0"/>
              <a:t>As </a:t>
            </a:r>
            <a:r>
              <a:rPr lang="en-IN" sz="2400" dirty="0"/>
              <a:t>an entrepreneur, everyone wants to receive positive feedback and increasing the new product's success</a:t>
            </a:r>
            <a:r>
              <a:rPr lang="en-IN" sz="2400" dirty="0" smtClean="0"/>
              <a:t>.</a:t>
            </a:r>
          </a:p>
          <a:p>
            <a:r>
              <a:rPr lang="en-IN" sz="2400" dirty="0" smtClean="0"/>
              <a:t> </a:t>
            </a:r>
            <a:r>
              <a:rPr lang="en-IN" sz="2400" dirty="0"/>
              <a:t>From the first few customers, you engage them with their name, knowing them well enough to talk to them multiple times a day. </a:t>
            </a:r>
            <a:endParaRPr lang="en-IN" sz="2400" dirty="0" smtClean="0"/>
          </a:p>
          <a:p>
            <a:r>
              <a:rPr lang="en-IN" sz="2400" dirty="0" smtClean="0"/>
              <a:t>After </a:t>
            </a:r>
            <a:r>
              <a:rPr lang="en-IN" sz="2400" dirty="0"/>
              <a:t>that, they may help you to share your product to where it stands. Then, you will get more success, but more trouble also to manage the communication with all of your customers.</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6" name="Rectangle 5"/>
          <p:cNvSpPr/>
          <p:nvPr/>
        </p:nvSpPr>
        <p:spPr>
          <a:xfrm>
            <a:off x="663998" y="149365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10974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3249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Need of Agile CRM</a:t>
            </a:r>
          </a:p>
        </p:txBody>
      </p:sp>
      <p:sp>
        <p:nvSpPr>
          <p:cNvPr id="4" name="Content Placeholder 2"/>
          <p:cNvSpPr>
            <a:spLocks noGrp="1"/>
          </p:cNvSpPr>
          <p:nvPr>
            <p:ph idx="1"/>
          </p:nvPr>
        </p:nvSpPr>
        <p:spPr>
          <a:xfrm>
            <a:off x="838200" y="1753705"/>
            <a:ext cx="10515599" cy="4492983"/>
          </a:xfrm>
        </p:spPr>
        <p:txBody>
          <a:bodyPr>
            <a:noAutofit/>
          </a:bodyPr>
          <a:lstStyle/>
          <a:p>
            <a:r>
              <a:rPr lang="en-IN" sz="2400" dirty="0" smtClean="0"/>
              <a:t>The </a:t>
            </a:r>
            <a:r>
              <a:rPr lang="en-IN" sz="2400" dirty="0"/>
              <a:t>primary requirement of Agile CRM is broken down into the following points:</a:t>
            </a:r>
          </a:p>
          <a:p>
            <a:pPr lvl="0"/>
            <a:r>
              <a:rPr lang="en-IN" sz="2400" b="1" dirty="0"/>
              <a:t>Easy-to-use marketing automation:</a:t>
            </a:r>
            <a:r>
              <a:rPr lang="en-IN" sz="2400" dirty="0"/>
              <a:t> This is easy to use because not every owner of a small businesses should need to understand the technical details of automation.</a:t>
            </a:r>
          </a:p>
          <a:p>
            <a:pPr lvl="0"/>
            <a:r>
              <a:rPr lang="en-IN" sz="2400" b="1" dirty="0"/>
              <a:t>A manageable CRM:</a:t>
            </a:r>
            <a:r>
              <a:rPr lang="en-IN" sz="2400" dirty="0"/>
              <a:t> it is easy to use and affordable.</a:t>
            </a:r>
          </a:p>
          <a:p>
            <a:pPr lvl="0"/>
            <a:r>
              <a:rPr lang="en-IN" sz="2400" b="1" dirty="0"/>
              <a:t>Telephony:</a:t>
            </a:r>
            <a:r>
              <a:rPr lang="en-IN" sz="2400" dirty="0"/>
              <a:t> There was probably nothing more annoying than seeing someone's phone number on CRM and then </a:t>
            </a:r>
            <a:r>
              <a:rPr lang="en-IN" sz="2400" dirty="0" err="1"/>
              <a:t>dialing</a:t>
            </a:r>
            <a:r>
              <a:rPr lang="en-IN" sz="2400" dirty="0"/>
              <a:t> their number on our phone. We spent a lot of time in solving our cell phone plans too!</a:t>
            </a:r>
          </a:p>
          <a:p>
            <a:pPr marL="0" indent="0">
              <a:buNone/>
            </a:pP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32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Need of Agile CRM</a:t>
            </a:r>
          </a:p>
        </p:txBody>
      </p:sp>
      <p:sp>
        <p:nvSpPr>
          <p:cNvPr id="4" name="Content Placeholder 2"/>
          <p:cNvSpPr>
            <a:spLocks noGrp="1"/>
          </p:cNvSpPr>
          <p:nvPr>
            <p:ph idx="1"/>
          </p:nvPr>
        </p:nvSpPr>
        <p:spPr>
          <a:xfrm>
            <a:off x="838200" y="1753705"/>
            <a:ext cx="10515599" cy="4492983"/>
          </a:xfrm>
        </p:spPr>
        <p:txBody>
          <a:bodyPr>
            <a:noAutofit/>
          </a:bodyPr>
          <a:lstStyle/>
          <a:p>
            <a:pPr lvl="0"/>
            <a:r>
              <a:rPr lang="en-IN" sz="2400" b="1" dirty="0" smtClean="0"/>
              <a:t>Social suite:</a:t>
            </a:r>
            <a:r>
              <a:rPr lang="en-IN" sz="2400" dirty="0" smtClean="0"/>
              <a:t> Social media playing a vital role in CRM marketing and linking customer with it. If the business owner doesn't incorporate with social media at the very beginning, then they would be left behind.</a:t>
            </a:r>
          </a:p>
          <a:p>
            <a:pPr lvl="0"/>
            <a:r>
              <a:rPr lang="en-IN" sz="2400" b="1" dirty="0" smtClean="0"/>
              <a:t>Full, two-way email integration:</a:t>
            </a:r>
            <a:r>
              <a:rPr lang="en-IN" sz="2400" dirty="0" smtClean="0"/>
              <a:t> The owner wants to integrate personal emails fully into the CRM. So, they can send, receive, and view emails between the owner and their customers inside the CRM itself.</a:t>
            </a:r>
          </a:p>
          <a:p>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38260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4400" dirty="0"/>
              <a:t>Benefit of Agile CRM</a:t>
            </a:r>
          </a:p>
        </p:txBody>
      </p:sp>
      <p:sp>
        <p:nvSpPr>
          <p:cNvPr id="4" name="Content Placeholder 2"/>
          <p:cNvSpPr>
            <a:spLocks noGrp="1"/>
          </p:cNvSpPr>
          <p:nvPr>
            <p:ph idx="1"/>
          </p:nvPr>
        </p:nvSpPr>
        <p:spPr>
          <a:xfrm>
            <a:off x="838200" y="1753705"/>
            <a:ext cx="10515599" cy="4492983"/>
          </a:xfrm>
        </p:spPr>
        <p:txBody>
          <a:bodyPr>
            <a:noAutofit/>
          </a:bodyPr>
          <a:lstStyle/>
          <a:p>
            <a:endParaRPr lang="en-US" sz="2400" dirty="0"/>
          </a:p>
          <a:p>
            <a:r>
              <a:rPr lang="en-IN" sz="2400" dirty="0" smtClean="0"/>
              <a:t>The </a:t>
            </a:r>
            <a:r>
              <a:rPr lang="en-IN" sz="2400" dirty="0"/>
              <a:t>significant benefit of CRM is that the business moves to the centralized platform to store its data. It makes easy access to information from one common source. Due to the presence of best CRM, the organization gets confident to pay attention to their customer without any additional cost.</a:t>
            </a:r>
          </a:p>
          <a:p>
            <a:r>
              <a:rPr lang="en-IN" sz="2400" dirty="0"/>
              <a:t>Before the availability of CRM, the data has scattered across </a:t>
            </a:r>
            <a:r>
              <a:rPr lang="en-IN" sz="2400" dirty="0" err="1"/>
              <a:t>spreadsheets</a:t>
            </a:r>
            <a:r>
              <a:rPr lang="en-IN" sz="2400" dirty="0"/>
              <a:t>, documents, address book, notebook, and email system. The CRM, simplify this tedious process, and data are access through a centralized location.</a:t>
            </a:r>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3249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21382</TotalTime>
  <Words>511</Words>
  <Application>Microsoft Office PowerPoint</Application>
  <PresentationFormat>Custom</PresentationFormat>
  <Paragraphs>47</Paragraphs>
  <Slides>10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2"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960</cp:revision>
  <dcterms:created xsi:type="dcterms:W3CDTF">2019-05-03T13:26:36Z</dcterms:created>
  <dcterms:modified xsi:type="dcterms:W3CDTF">2024-12-17T09:05:28Z</dcterms:modified>
</cp:coreProperties>
</file>