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44" r:id="rId2"/>
    <p:sldId id="445" r:id="rId3"/>
    <p:sldId id="394" r:id="rId4"/>
    <p:sldId id="438" r:id="rId5"/>
    <p:sldId id="443" r:id="rId6"/>
    <p:sldId id="440" r:id="rId7"/>
    <p:sldId id="426" r:id="rId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autoAdjust="0"/>
  </p:normalViewPr>
  <p:slideViewPr>
    <p:cSldViewPr snapToGrid="0">
      <p:cViewPr>
        <p:scale>
          <a:sx n="62" d="100"/>
          <a:sy n="62" d="100"/>
        </p:scale>
        <p:origin x="-90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12/17/2024</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p14="http://schemas.microsoft.com/office/powerpoint/2010/main" val="38452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smtClean="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12/17/2024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12/17/2024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12/17/2024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 xmlns:a16="http://schemas.microsoft.com/office/drawing/2014/main"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59" name="CorelDRAW" r:id="rId16" imgW="2169000" imgH="2169360" progId="">
                    <p:embed/>
                  </p:oleObj>
                </mc:Choice>
                <mc:Fallback>
                  <p:oleObj name="CorelDRAW" r:id="rId16" imgW="2169000" imgH="2169360" progId="">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mn-lt"/>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pPr fontAlgn="base">
                <a:lnSpc>
                  <a:spcPct val="100000"/>
                </a:lnSpc>
                <a:spcBef>
                  <a:spcPct val="0"/>
                </a:spcBef>
                <a:spcAft>
                  <a:spcPct val="0"/>
                </a:spcAft>
                <a:buFontTx/>
                <a:buNone/>
              </a:pPr>
              <a:t>1</a:t>
            </a:fld>
            <a:endParaRPr lang="en-US" altLang="en-US" sz="1200" smtClean="0">
              <a:solidFill>
                <a:srgbClr val="002060"/>
              </a:solidFill>
            </a:endParaRPr>
          </a:p>
        </p:txBody>
      </p:sp>
      <p:pic>
        <p:nvPicPr>
          <p:cNvPr id="24578"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17" name="TextBox 16"/>
          <p:cNvSpPr txBox="1"/>
          <p:nvPr/>
        </p:nvSpPr>
        <p:spPr>
          <a:xfrm>
            <a:off x="2575932" y="1303003"/>
            <a:ext cx="8686800" cy="2977738"/>
          </a:xfrm>
          <a:prstGeom prst="rect">
            <a:avLst/>
          </a:prstGeom>
          <a:noFill/>
        </p:spPr>
        <p:txBody>
          <a:bodyPr wrap="square" rtlCol="0">
            <a:spAutoFit/>
          </a:bodyPr>
          <a:lstStyle/>
          <a:p>
            <a:pPr lvl="0" algn="ctr" defTabSz="622300">
              <a:lnSpc>
                <a:spcPct val="90000"/>
              </a:lnSpc>
              <a:spcAft>
                <a:spcPct val="35000"/>
              </a:spcAft>
            </a:pPr>
            <a:r>
              <a:rPr lang="en-US" sz="3300" b="1" dirty="0">
                <a:latin typeface="Times New Roman" pitchFamily="18" charset="0"/>
                <a:ea typeface="Karla" pitchFamily="2" charset="0"/>
                <a:cs typeface="Times New Roman" pitchFamily="18" charset="0"/>
              </a:rPr>
              <a:t>UNIVERSITY INSTITUTE OF COMPUTING</a:t>
            </a:r>
          </a:p>
          <a:p>
            <a:pPr lvl="0" algn="ctr" defTabSz="622300">
              <a:lnSpc>
                <a:spcPct val="90000"/>
              </a:lnSpc>
              <a:spcAft>
                <a:spcPct val="35000"/>
              </a:spcAft>
            </a:pPr>
            <a:endParaRPr lang="en-US" sz="3300" b="1" dirty="0">
              <a:latin typeface="Times New Roman" pitchFamily="18" charset="0"/>
              <a:ea typeface="Karla" pitchFamily="2" charset="0"/>
              <a:cs typeface="Times New Roman" pitchFamily="18" charset="0"/>
            </a:endParaRPr>
          </a:p>
          <a:p>
            <a:pPr lvl="0" algn="ctr" defTabSz="622300">
              <a:lnSpc>
                <a:spcPct val="90000"/>
              </a:lnSpc>
              <a:spcAft>
                <a:spcPct val="35000"/>
              </a:spcAft>
            </a:pPr>
            <a:endParaRPr lang="en-IN" sz="3300" b="1" dirty="0" smtClean="0">
              <a:latin typeface="Times New Roman" pitchFamily="18" charset="0"/>
              <a:cs typeface="Times New Roman" pitchFamily="18" charset="0"/>
            </a:endParaRPr>
          </a:p>
          <a:p>
            <a:pPr lvl="0" algn="ctr" defTabSz="622300">
              <a:lnSpc>
                <a:spcPct val="90000"/>
              </a:lnSpc>
              <a:spcAft>
                <a:spcPct val="35000"/>
              </a:spcAft>
            </a:pPr>
            <a:r>
              <a:rPr lang="en-IN" sz="3300" b="1" dirty="0" smtClean="0">
                <a:latin typeface="Times New Roman" pitchFamily="18" charset="0"/>
                <a:cs typeface="Times New Roman" pitchFamily="18" charset="0"/>
              </a:rPr>
              <a:t>Agile </a:t>
            </a:r>
            <a:r>
              <a:rPr lang="en-IN" sz="3300" b="1" dirty="0" smtClean="0">
                <a:latin typeface="Times New Roman" pitchFamily="18" charset="0"/>
                <a:cs typeface="Times New Roman" pitchFamily="18" charset="0"/>
              </a:rPr>
              <a:t>Methodology</a:t>
            </a:r>
          </a:p>
          <a:p>
            <a:pPr lvl="0" algn="ctr" defTabSz="622300">
              <a:lnSpc>
                <a:spcPct val="90000"/>
              </a:lnSpc>
              <a:spcAft>
                <a:spcPct val="35000"/>
              </a:spcAft>
            </a:pPr>
            <a:r>
              <a:rPr lang="en-IN" sz="2500" b="1" dirty="0" smtClean="0">
                <a:latin typeface="Times New Roman" pitchFamily="18" charset="0"/>
                <a:cs typeface="Times New Roman" pitchFamily="18" charset="0"/>
              </a:rPr>
              <a:t>(24CAT-656)</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5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82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216239" y="171213"/>
            <a:ext cx="8149701" cy="785462"/>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latin typeface="Casper"/>
                <a:cs typeface="Arial" panose="020B0604020202020204" pitchFamily="34" charset="0"/>
              </a:rPr>
              <a:t>SYLLABUS </a:t>
            </a:r>
            <a:r>
              <a:rPr lang="en-US" sz="2800" dirty="0" smtClean="0"/>
              <a:t>  </a:t>
            </a:r>
            <a:endParaRPr lang="en-US" dirty="0"/>
          </a:p>
        </p:txBody>
      </p:sp>
      <p:sp>
        <p:nvSpPr>
          <p:cNvPr id="4" name="Slide Number Placeholder 3"/>
          <p:cNvSpPr txBox="1">
            <a:spLocks/>
          </p:cNvSpPr>
          <p:nvPr/>
        </p:nvSpPr>
        <p:spPr>
          <a:xfrm>
            <a:off x="8610600" y="6356351"/>
            <a:ext cx="2236208" cy="293272"/>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2</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93" t="21589" r="11404" b="18240"/>
          <a:stretch/>
        </p:blipFill>
        <p:spPr bwMode="auto">
          <a:xfrm>
            <a:off x="1216239" y="1447800"/>
            <a:ext cx="10149840" cy="43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92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033509" y="165029"/>
            <a:ext cx="8412332" cy="893410"/>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3600" dirty="0" smtClean="0">
                <a:latin typeface="Casper Bold" panose="02000806040000020004" pitchFamily="2" charset="0"/>
                <a:cs typeface="Arial" panose="020B0604020202020204" pitchFamily="34" charset="0"/>
              </a:rPr>
              <a:t>CONTENT OF THE SYLLABUS</a:t>
            </a:r>
            <a:endParaRPr lang="en-US" sz="3600" dirty="0"/>
          </a:p>
        </p:txBody>
      </p:sp>
      <p:sp>
        <p:nvSpPr>
          <p:cNvPr id="4" name="Content Placeholder 2"/>
          <p:cNvSpPr>
            <a:spLocks noGrp="1"/>
          </p:cNvSpPr>
          <p:nvPr>
            <p:ph idx="1"/>
          </p:nvPr>
        </p:nvSpPr>
        <p:spPr>
          <a:xfrm>
            <a:off x="195308" y="1327150"/>
            <a:ext cx="11301275" cy="4567623"/>
          </a:xfrm>
          <a:ln>
            <a:solidFill>
              <a:schemeClr val="tx1"/>
            </a:solidFill>
          </a:ln>
        </p:spPr>
        <p:txBody>
          <a:bodyPr>
            <a:normAutofit/>
          </a:bodyPr>
          <a:lstStyle/>
          <a:p>
            <a:r>
              <a:rPr lang="en-US" b="1" dirty="0"/>
              <a:t>TEXT BOOKS </a:t>
            </a:r>
            <a:endParaRPr lang="en-IN" dirty="0"/>
          </a:p>
          <a:p>
            <a:pPr marL="0" indent="0">
              <a:buNone/>
            </a:pPr>
            <a:r>
              <a:rPr lang="en-US" sz="2000" b="1" dirty="0"/>
              <a:t>T1   </a:t>
            </a:r>
            <a:r>
              <a:rPr lang="en-US" sz="2000" dirty="0"/>
              <a:t>David J. Anderson and Eli </a:t>
            </a:r>
            <a:r>
              <a:rPr lang="en-US" sz="2000" dirty="0" err="1"/>
              <a:t>Schragenheim</a:t>
            </a:r>
            <a:r>
              <a:rPr lang="en-US" sz="2000" dirty="0"/>
              <a:t>, Agile Management for Software Engineering: Applying the Theory of Constraints for Business Results, Prentice Hall, 2003.</a:t>
            </a:r>
            <a:endParaRPr lang="en-IN" sz="2000" dirty="0"/>
          </a:p>
          <a:p>
            <a:pPr marL="0" indent="0">
              <a:buNone/>
            </a:pPr>
            <a:r>
              <a:rPr lang="en-US" sz="2000" b="1" dirty="0"/>
              <a:t>T2 </a:t>
            </a:r>
            <a:r>
              <a:rPr lang="en-US" sz="2000" dirty="0" err="1"/>
              <a:t>Hazza</a:t>
            </a:r>
            <a:r>
              <a:rPr lang="en-US" sz="2000" dirty="0"/>
              <a:t> and Dubinsky, Agile Software Engineering, Series: Undergraduate Topics in Computer Science, Springer, 2009.</a:t>
            </a:r>
            <a:endParaRPr lang="en-IN" sz="2000" dirty="0"/>
          </a:p>
          <a:p>
            <a:pPr marL="0" indent="0">
              <a:buNone/>
            </a:pPr>
            <a:r>
              <a:rPr lang="en-US" sz="2000" b="1" dirty="0"/>
              <a:t>T3 </a:t>
            </a:r>
            <a:r>
              <a:rPr lang="en-US" sz="2000" dirty="0"/>
              <a:t>Agile Software Development Ecosystems by Jim </a:t>
            </a:r>
            <a:r>
              <a:rPr lang="en-US" sz="2000" dirty="0" err="1"/>
              <a:t>Highsmith</a:t>
            </a:r>
            <a:r>
              <a:rPr lang="en-US" sz="2000" dirty="0"/>
              <a:t>, Addison-Wesley 2002, ISBN 0201760436.</a:t>
            </a:r>
            <a:endParaRPr lang="en-IN" sz="2000" dirty="0"/>
          </a:p>
          <a:p>
            <a:r>
              <a:rPr lang="en-US" b="1" dirty="0"/>
              <a:t>REFERENCES</a:t>
            </a:r>
            <a:endParaRPr lang="en-IN" dirty="0"/>
          </a:p>
          <a:p>
            <a:pPr marL="0" indent="0">
              <a:buNone/>
            </a:pPr>
            <a:r>
              <a:rPr lang="en-US" sz="2000" b="1" dirty="0"/>
              <a:t>R1 </a:t>
            </a:r>
            <a:r>
              <a:rPr lang="en-US" sz="2000" b="1" dirty="0" smtClean="0"/>
              <a:t> </a:t>
            </a:r>
            <a:r>
              <a:rPr lang="en-US" sz="2000" dirty="0" smtClean="0"/>
              <a:t>Craig </a:t>
            </a:r>
            <a:r>
              <a:rPr lang="en-US" sz="2000" dirty="0" err="1"/>
              <a:t>Larman</a:t>
            </a:r>
            <a:r>
              <a:rPr lang="en-US" sz="2000" dirty="0"/>
              <a:t>, Agile and Iterative Development: A Managers Guide, Addison-Wesley, 2004.</a:t>
            </a:r>
            <a:endParaRPr lang="en-IN" sz="2000" dirty="0"/>
          </a:p>
          <a:p>
            <a:pPr marL="0" indent="0">
              <a:buNone/>
            </a:pPr>
            <a:r>
              <a:rPr lang="en-US" sz="2000" b="1" dirty="0"/>
              <a:t>R2 </a:t>
            </a:r>
            <a:r>
              <a:rPr lang="en-US" sz="2000" b="1" dirty="0" smtClean="0"/>
              <a:t> </a:t>
            </a:r>
            <a:r>
              <a:rPr lang="en-US" sz="2000" dirty="0" smtClean="0"/>
              <a:t>Kevin </a:t>
            </a:r>
            <a:r>
              <a:rPr lang="en-US" sz="2000" dirty="0"/>
              <a:t>C. </a:t>
            </a:r>
            <a:r>
              <a:rPr lang="en-US" sz="2000" dirty="0" err="1"/>
              <a:t>Desouza</a:t>
            </a:r>
            <a:r>
              <a:rPr lang="en-US" sz="2000" dirty="0"/>
              <a:t>, Agile Information Systems: Conceptualization, Construction, and Management, Butterworth-Heinemann, 2007.</a:t>
            </a:r>
            <a:endParaRPr lang="en-IN" sz="2000" dirty="0"/>
          </a:p>
        </p:txBody>
      </p:sp>
      <p:sp>
        <p:nvSpPr>
          <p:cNvPr id="5" name="Slide Number Placeholder 3"/>
          <p:cNvSpPr txBox="1">
            <a:spLocks/>
          </p:cNvSpPr>
          <p:nvPr/>
        </p:nvSpPr>
        <p:spPr>
          <a:xfrm>
            <a:off x="8610600" y="6356350"/>
            <a:ext cx="27432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3</a:t>
            </a:fld>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Need of Agile CRM</a:t>
            </a:r>
          </a:p>
        </p:txBody>
      </p:sp>
      <p:sp>
        <p:nvSpPr>
          <p:cNvPr id="4" name="Content Placeholder 2"/>
          <p:cNvSpPr>
            <a:spLocks noGrp="1"/>
          </p:cNvSpPr>
          <p:nvPr>
            <p:ph idx="1"/>
          </p:nvPr>
        </p:nvSpPr>
        <p:spPr>
          <a:xfrm>
            <a:off x="838200" y="1753705"/>
            <a:ext cx="10515599" cy="4492983"/>
          </a:xfrm>
        </p:spPr>
        <p:txBody>
          <a:bodyPr>
            <a:noAutofit/>
          </a:bodyPr>
          <a:lstStyle/>
          <a:p>
            <a:r>
              <a:rPr lang="en-IN" sz="2400" dirty="0" smtClean="0"/>
              <a:t>The </a:t>
            </a:r>
            <a:r>
              <a:rPr lang="en-IN" sz="2400" dirty="0"/>
              <a:t>primary requirement of Agile CRM is broken down into the following points:</a:t>
            </a:r>
          </a:p>
          <a:p>
            <a:pPr lvl="0"/>
            <a:r>
              <a:rPr lang="en-IN" sz="2400" b="1" dirty="0"/>
              <a:t>Easy-to-use marketing automation:</a:t>
            </a:r>
            <a:r>
              <a:rPr lang="en-IN" sz="2400" dirty="0"/>
              <a:t> This is easy to use because not every owner of a small businesses should need to understand the technical details of automation.</a:t>
            </a:r>
          </a:p>
          <a:p>
            <a:pPr lvl="0"/>
            <a:r>
              <a:rPr lang="en-IN" sz="2400" b="1" dirty="0"/>
              <a:t>A manageable CRM:</a:t>
            </a:r>
            <a:r>
              <a:rPr lang="en-IN" sz="2400" dirty="0"/>
              <a:t> it is easy to use and affordable.</a:t>
            </a:r>
          </a:p>
          <a:p>
            <a:pPr lvl="0"/>
            <a:r>
              <a:rPr lang="en-IN" sz="2400" b="1" dirty="0"/>
              <a:t>Telephony:</a:t>
            </a:r>
            <a:r>
              <a:rPr lang="en-IN" sz="2400" dirty="0"/>
              <a:t> There was probably nothing more annoying than seeing someone's phone number on CRM and then </a:t>
            </a:r>
            <a:r>
              <a:rPr lang="en-IN" sz="2400" dirty="0" err="1"/>
              <a:t>dialing</a:t>
            </a:r>
            <a:r>
              <a:rPr lang="en-IN" sz="2400" dirty="0"/>
              <a:t> their number on our phone. We spent a lot of time in solving our cell phone plans too!</a:t>
            </a:r>
          </a:p>
          <a:p>
            <a:pPr marL="0" indent="0">
              <a:buNone/>
            </a:pP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32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Need of Agile CRM</a:t>
            </a:r>
          </a:p>
        </p:txBody>
      </p:sp>
      <p:sp>
        <p:nvSpPr>
          <p:cNvPr id="4" name="Content Placeholder 2"/>
          <p:cNvSpPr>
            <a:spLocks noGrp="1"/>
          </p:cNvSpPr>
          <p:nvPr>
            <p:ph idx="1"/>
          </p:nvPr>
        </p:nvSpPr>
        <p:spPr>
          <a:xfrm>
            <a:off x="838200" y="1753705"/>
            <a:ext cx="10515599" cy="4492983"/>
          </a:xfrm>
        </p:spPr>
        <p:txBody>
          <a:bodyPr>
            <a:noAutofit/>
          </a:bodyPr>
          <a:lstStyle/>
          <a:p>
            <a:pPr lvl="0"/>
            <a:r>
              <a:rPr lang="en-IN" sz="2400" b="1" dirty="0" smtClean="0"/>
              <a:t>Social suite:</a:t>
            </a:r>
            <a:r>
              <a:rPr lang="en-IN" sz="2400" dirty="0" smtClean="0"/>
              <a:t> Social media playing a vital role in CRM marketing and linking customer with it. If the business owner doesn't incorporate with social media at the very beginning, then they would be left behind.</a:t>
            </a:r>
          </a:p>
          <a:p>
            <a:pPr lvl="0"/>
            <a:r>
              <a:rPr lang="en-IN" sz="2400" b="1" dirty="0" smtClean="0"/>
              <a:t>Full, two-way email integration:</a:t>
            </a:r>
            <a:r>
              <a:rPr lang="en-IN" sz="2400" dirty="0" smtClean="0"/>
              <a:t> The owner wants to integrate personal emails fully into the CRM. So, they can send, receive, and view emails between the owner and their customers inside the CRM itself.</a:t>
            </a:r>
          </a:p>
          <a:p>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5</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82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Benefit of Agile CRM</a:t>
            </a:r>
          </a:p>
        </p:txBody>
      </p:sp>
      <p:sp>
        <p:nvSpPr>
          <p:cNvPr id="4" name="Content Placeholder 2"/>
          <p:cNvSpPr>
            <a:spLocks noGrp="1"/>
          </p:cNvSpPr>
          <p:nvPr>
            <p:ph idx="1"/>
          </p:nvPr>
        </p:nvSpPr>
        <p:spPr>
          <a:xfrm>
            <a:off x="838200" y="1753705"/>
            <a:ext cx="10515599" cy="4492983"/>
          </a:xfrm>
        </p:spPr>
        <p:txBody>
          <a:bodyPr>
            <a:noAutofit/>
          </a:bodyPr>
          <a:lstStyle/>
          <a:p>
            <a:endParaRPr lang="en-US" sz="2400" dirty="0"/>
          </a:p>
          <a:p>
            <a:r>
              <a:rPr lang="en-IN" sz="2400" dirty="0" smtClean="0"/>
              <a:t>The </a:t>
            </a:r>
            <a:r>
              <a:rPr lang="en-IN" sz="2400" dirty="0"/>
              <a:t>significant benefit of CRM is that the business moves to the centralized platform to store its data. It makes easy access to information from one common source. Due to the presence of best CRM, the organization gets confident to pay attention to their customer without any additional cost.</a:t>
            </a:r>
          </a:p>
          <a:p>
            <a:r>
              <a:rPr lang="en-IN" sz="2400" dirty="0"/>
              <a:t>Before the availability of CRM, the data has scattered across </a:t>
            </a:r>
            <a:r>
              <a:rPr lang="en-IN" sz="2400" dirty="0" err="1"/>
              <a:t>spreadsheets</a:t>
            </a:r>
            <a:r>
              <a:rPr lang="en-IN" sz="2400" dirty="0"/>
              <a:t>, documents, address book, notebook, and email system. The CRM, simplify this tedious process, and data are access through a centralized location.</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6</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324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xmlns="" id="{2C813A83-4CF3-4942-8C24-169E11C40466}"/>
              </a:ext>
            </a:extLst>
          </p:cNvPr>
          <p:cNvSpPr/>
          <p:nvPr/>
        </p:nvSpPr>
        <p:spPr>
          <a:xfrm>
            <a:off x="0" y="0"/>
            <a:ext cx="12192000" cy="5018904"/>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sp>
        <p:nvSpPr>
          <p:cNvPr id="9" name="Title 1"/>
          <p:cNvSpPr txBox="1">
            <a:spLocks/>
          </p:cNvSpPr>
          <p:nvPr/>
        </p:nvSpPr>
        <p:spPr>
          <a:xfrm>
            <a:off x="1606560" y="2205479"/>
            <a:ext cx="10604490"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10" name="Diamond 6">
            <a:extLst>
              <a:ext uri="{FF2B5EF4-FFF2-40B4-BE49-F238E27FC236}">
                <a16:creationId xmlns:a16="http://schemas.microsoft.com/office/drawing/2014/main" xmlns="" id="{AFBA4B1A-59E0-42F9-8062-FE9B4E00A99F}"/>
              </a:ext>
            </a:extLst>
          </p:cNvPr>
          <p:cNvSpPr/>
          <p:nvPr/>
        </p:nvSpPr>
        <p:spPr>
          <a:xfrm>
            <a:off x="2668942"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11" name="Diamond 6">
            <a:extLst>
              <a:ext uri="{FF2B5EF4-FFF2-40B4-BE49-F238E27FC236}">
                <a16:creationId xmlns:a16="http://schemas.microsoft.com/office/drawing/2014/main" xmlns="" id="{4F0CA98B-3337-4AC3-8305-ED6C9C731FFB}"/>
              </a:ext>
            </a:extLst>
          </p:cNvPr>
          <p:cNvSpPr/>
          <p:nvPr/>
        </p:nvSpPr>
        <p:spPr>
          <a:xfrm>
            <a:off x="2926117"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1" name="TextBox 20"/>
          <p:cNvSpPr txBox="1"/>
          <p:nvPr/>
        </p:nvSpPr>
        <p:spPr>
          <a:xfrm>
            <a:off x="3698487" y="5859294"/>
            <a:ext cx="4795025" cy="369332"/>
          </a:xfrm>
          <a:prstGeom prst="rect">
            <a:avLst/>
          </a:prstGeom>
          <a:noFill/>
        </p:spPr>
        <p:txBody>
          <a:bodyPr wrap="square" rtlCol="0">
            <a:spAutoFit/>
          </a:bodyPr>
          <a:lstStyle/>
          <a:p>
            <a:r>
              <a:rPr lang="en-US" dirty="0" smtClean="0"/>
              <a:t>For Queries:- ramanjeetsingh.uic@cumail.in</a:t>
            </a:r>
            <a:endParaRPr lang="en-US" dirty="0"/>
          </a:p>
        </p:txBody>
      </p:sp>
    </p:spTree>
    <p:extLst>
      <p:ext uri="{BB962C8B-B14F-4D97-AF65-F5344CB8AC3E}">
        <p14:creationId xmlns:p14="http://schemas.microsoft.com/office/powerpoint/2010/main" val="1755554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21382</TotalTime>
  <Words>260</Words>
  <Application>Microsoft Office PowerPoint</Application>
  <PresentationFormat>Custom</PresentationFormat>
  <Paragraphs>35</Paragraphs>
  <Slides>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Harmanjit Singh Gahir</dc:creator>
  <cp:lastModifiedBy>Windows User</cp:lastModifiedBy>
  <cp:revision>961</cp:revision>
  <dcterms:created xsi:type="dcterms:W3CDTF">2019-05-03T13:26:36Z</dcterms:created>
  <dcterms:modified xsi:type="dcterms:W3CDTF">2024-12-17T09:06:22Z</dcterms:modified>
</cp:coreProperties>
</file>