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388" r:id="rId2"/>
    <p:sldId id="389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25" r:id="rId11"/>
    <p:sldId id="408" r:id="rId12"/>
  </p:sldIdLst>
  <p:sldSz cx="12192000" cy="6858000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  <a:ln w="9525"/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  <a:ln w="12700"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76" y="298268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552" y="284820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55" y="365504"/>
            <a:ext cx="6508845" cy="1026947"/>
          </a:xfrm>
          <a:ln w="9525">
            <a:solidFill>
              <a:schemeClr val="tx1"/>
            </a:solidFill>
          </a:ln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 smtClean="0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2339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5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8" y="134944"/>
            <a:ext cx="8391525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1" y="1311275"/>
            <a:ext cx="10515600" cy="435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753939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800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68129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orelDRAW" r:id="rId21" imgW="2169000" imgH="2169360" progId="">
                    <p:embed/>
                  </p:oleObj>
                </mc:Choice>
                <mc:Fallback>
                  <p:oleObj name="CorelDRAW" r:id="rId21" imgW="2169000" imgH="2169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10800000">
            <a:off x="3" y="6251581"/>
            <a:ext cx="731839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</p:grpSp>
      <p:pic>
        <p:nvPicPr>
          <p:cNvPr id="16" name="Picture 2" descr="C:\Users\OM\Downloads\naac-sticker.png">
            <a:extLst>
              <a:ext uri="{FF2B5EF4-FFF2-40B4-BE49-F238E27FC236}">
                <a16:creationId xmlns:a16="http://schemas.microsoft.com/office/drawing/2014/main" id="{D7427353-50B9-40E6-8D87-DD3C5C9C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/>
          <a:srcRect b="23807"/>
          <a:stretch>
            <a:fillRect/>
          </a:stretch>
        </p:blipFill>
        <p:spPr bwMode="auto">
          <a:xfrm>
            <a:off x="9558792" y="231100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7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49" r:id="rId18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13318" name="Object 2"/>
          <p:cNvPicPr>
            <a:picLocks noChangeAspect="1" noChangeArrowheads="1"/>
          </p:cNvPicPr>
          <p:nvPr/>
        </p:nvPicPr>
        <p:blipFill>
          <a:blip r:embed="rId3" cstate="print">
            <a:lum bright="76000"/>
          </a:blip>
          <a:srcRect/>
          <a:stretch>
            <a:fillRect/>
          </a:stretch>
        </p:blipFill>
        <p:spPr bwMode="auto">
          <a:xfrm>
            <a:off x="76200" y="3121025"/>
            <a:ext cx="3303588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02634" y="798097"/>
            <a:ext cx="10264775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and Analysis of Algorithms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24CAT-611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28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459213" y="6014156"/>
            <a:ext cx="64320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US" sz="1600" dirty="0">
              <a:latin typeface="Raleway ExtraBold" pitchFamily="34" charset="-5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53366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1)  https://www.tutorialspoint.com/data_structures_algorithms/divide_and_conquer.htm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Structures and Algorithms made easy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By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Narasimha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Karumanchi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3)  The Algorithm Design Manual, 2nd Edition by Steven 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Skiena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Fundamentals of Computer Algorithms - Horowitz and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Sahani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/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2" y="192883"/>
            <a:ext cx="8693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571AD-EF65-4378-86D6-3AF0DD73CA0C}"/>
              </a:ext>
            </a:extLst>
          </p:cNvPr>
          <p:cNvSpPr/>
          <p:nvPr/>
        </p:nvSpPr>
        <p:spPr>
          <a:xfrm>
            <a:off x="838200" y="1089891"/>
            <a:ext cx="10515600" cy="5082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55C06-9819-4A06-9C49-58CDAD8CD94B}"/>
              </a:ext>
            </a:extLst>
          </p:cNvPr>
          <p:cNvSpPr/>
          <p:nvPr/>
        </p:nvSpPr>
        <p:spPr>
          <a:xfrm>
            <a:off x="838201" y="136527"/>
            <a:ext cx="8758383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B716-3EDB-4874-B04B-3AC9D49B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4900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• A </a:t>
            </a:r>
            <a:r>
              <a:rPr lang="en-US" sz="2400" b="1" dirty="0"/>
              <a:t>Multistage graph </a:t>
            </a:r>
            <a:r>
              <a:rPr lang="en-US" sz="2400" dirty="0"/>
              <a:t>is a directed graph. </a:t>
            </a:r>
          </a:p>
          <a:p>
            <a:r>
              <a:rPr lang="en-US" sz="2400" dirty="0"/>
              <a:t>• The nodes can be divided into a set of stages. </a:t>
            </a:r>
          </a:p>
          <a:p>
            <a:r>
              <a:rPr lang="en-US" sz="2400" dirty="0"/>
              <a:t>• All edges from a stage to next stage . </a:t>
            </a:r>
          </a:p>
          <a:p>
            <a:r>
              <a:rPr lang="en-US" sz="2400" dirty="0"/>
              <a:t>• There is no edge between vertices of same stage . </a:t>
            </a:r>
          </a:p>
          <a:p>
            <a:r>
              <a:rPr lang="en-US" sz="2400" dirty="0"/>
              <a:t>• A vertex of current stage to previous stage </a:t>
            </a:r>
          </a:p>
          <a:p>
            <a:r>
              <a:rPr lang="en-US" sz="2400" dirty="0"/>
              <a:t>• A multistage graph, a source and a destination, we </a:t>
            </a:r>
          </a:p>
          <a:p>
            <a:r>
              <a:rPr lang="en-US" sz="2400" dirty="0"/>
              <a:t>need to find shortest path from source to destination.</a:t>
            </a:r>
          </a:p>
          <a:p>
            <a:pPr fontAlgn="base">
              <a:buNone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729663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fontAlgn="base"/>
            <a:r>
              <a:rPr lang="en-IN" sz="3200" b="1" u="sng" dirty="0"/>
              <a:t>Multi-Stage Graph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1649653"/>
            <a:ext cx="7328079" cy="44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729663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sz="3600" b="1" dirty="0"/>
              <a:t>Multistage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: </a:t>
            </a:r>
            <a:r>
              <a:rPr lang="en-US" sz="2800" dirty="0"/>
              <a:t>The </a:t>
            </a:r>
            <a:r>
              <a:rPr lang="en-US" sz="2800" b="1" dirty="0"/>
              <a:t>Brute force </a:t>
            </a:r>
            <a:r>
              <a:rPr lang="en-US" sz="2800" dirty="0"/>
              <a:t>method of finding all possible </a:t>
            </a:r>
          </a:p>
          <a:p>
            <a:r>
              <a:rPr lang="en-US" sz="2800" dirty="0"/>
              <a:t>paths between Source and Destination. </a:t>
            </a:r>
          </a:p>
          <a:p>
            <a:r>
              <a:rPr lang="en-US" sz="2800" dirty="0"/>
              <a:t>• </a:t>
            </a:r>
            <a:r>
              <a:rPr lang="en-US" sz="2800" b="1" dirty="0" err="1"/>
              <a:t>Dijkstra’s</a:t>
            </a:r>
            <a:r>
              <a:rPr lang="en-US" sz="2800" b="1" dirty="0"/>
              <a:t> Algorithm </a:t>
            </a:r>
            <a:r>
              <a:rPr lang="en-US" sz="2800" dirty="0"/>
              <a:t>has a Single Source shortest </a:t>
            </a:r>
          </a:p>
          <a:p>
            <a:r>
              <a:rPr lang="en-US" sz="2800" dirty="0"/>
              <a:t>paths. </a:t>
            </a:r>
          </a:p>
          <a:p>
            <a:r>
              <a:rPr lang="en-US" sz="2800" dirty="0"/>
              <a:t>• This method will find shortest paths from source </a:t>
            </a:r>
          </a:p>
          <a:p>
            <a:r>
              <a:rPr lang="en-US" sz="2800" dirty="0"/>
              <a:t>to all other nodes which is not required. </a:t>
            </a:r>
          </a:p>
          <a:p>
            <a:r>
              <a:rPr lang="en-US" sz="2800" dirty="0"/>
              <a:t>• It will take a lot of time and it doesn’t even use the </a:t>
            </a:r>
          </a:p>
          <a:p>
            <a:r>
              <a:rPr lang="en-US" sz="2800" dirty="0"/>
              <a:t>SPECIAL feature that this MULTI-STAGE graph.</a:t>
            </a:r>
            <a:br>
              <a:rPr lang="en-IN" sz="2800" dirty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6680" y="241100"/>
            <a:ext cx="58341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/>
              <a:t>VARIOUS STRATEGIES</a:t>
            </a:r>
          </a:p>
        </p:txBody>
      </p:sp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7129" y="134938"/>
            <a:ext cx="7492534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600" b="1" dirty="0"/>
              <a:t>Simple Greedy 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811368" y="1440880"/>
            <a:ext cx="83326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At each node, choose the shortest outgoing path. </a:t>
            </a:r>
          </a:p>
          <a:p>
            <a:r>
              <a:rPr lang="en-US" sz="2800" dirty="0"/>
              <a:t>• we apply this approach to the example graph give </a:t>
            </a:r>
          </a:p>
          <a:p>
            <a:r>
              <a:rPr lang="en-US" sz="2800" dirty="0"/>
              <a:t>above we get the solution as 1 + 4 + 18 = 23. </a:t>
            </a:r>
          </a:p>
          <a:p>
            <a:r>
              <a:rPr lang="en-US" sz="2800" dirty="0"/>
              <a:t>• But a quick look at the graph will show much </a:t>
            </a:r>
          </a:p>
          <a:p>
            <a:r>
              <a:rPr lang="en-US" sz="2800" dirty="0"/>
              <a:t>shorter paths available than 23. So the greedy </a:t>
            </a:r>
          </a:p>
          <a:p>
            <a:r>
              <a:rPr lang="en-US" sz="2800" dirty="0"/>
              <a:t>method fails. </a:t>
            </a:r>
          </a:p>
          <a:p>
            <a:r>
              <a:rPr lang="en-US" sz="2800" dirty="0"/>
              <a:t>• The best option is Dynamic Programming. </a:t>
            </a:r>
          </a:p>
          <a:p>
            <a:r>
              <a:rPr lang="en-US" sz="2800" dirty="0"/>
              <a:t>• To find </a:t>
            </a:r>
            <a:r>
              <a:rPr lang="en-US" sz="2800" b="1" dirty="0"/>
              <a:t>Optimal Sub-structure, Recursive </a:t>
            </a:r>
            <a:endParaRPr lang="en-US" sz="2800" dirty="0"/>
          </a:p>
          <a:p>
            <a:r>
              <a:rPr lang="en-US" sz="2800" b="1" dirty="0"/>
              <a:t>Equations and Overlapping Sub-problems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0612" y="134938"/>
            <a:ext cx="7869051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200" dirty="0"/>
              <a:t>BASIC TRAVERSAL AND SEARCH TECHNIQUES</a:t>
            </a: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9" name="Rectangle 8"/>
          <p:cNvSpPr/>
          <p:nvPr/>
        </p:nvSpPr>
        <p:spPr>
          <a:xfrm>
            <a:off x="759852" y="1167254"/>
            <a:ext cx="8564451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• Traversal of a binary tree involves examining </a:t>
            </a:r>
          </a:p>
          <a:p>
            <a:r>
              <a:rPr lang="en-US" sz="2400" dirty="0"/>
              <a:t>every node in the tree. </a:t>
            </a:r>
          </a:p>
          <a:p>
            <a:r>
              <a:rPr lang="en-US" sz="2400" dirty="0"/>
              <a:t>• Search involves visiting nodes in a graph in a </a:t>
            </a:r>
          </a:p>
          <a:p>
            <a:r>
              <a:rPr lang="en-US" sz="2400" dirty="0"/>
              <a:t>systematic manner, and may or may not result into </a:t>
            </a:r>
          </a:p>
          <a:p>
            <a:r>
              <a:rPr lang="en-US" sz="2400" dirty="0"/>
              <a:t>a visit to all nodes. </a:t>
            </a:r>
          </a:p>
          <a:p>
            <a:r>
              <a:rPr lang="en-US" sz="2400" dirty="0"/>
              <a:t>• Different nodes of a graph may be visited, </a:t>
            </a:r>
          </a:p>
          <a:p>
            <a:r>
              <a:rPr lang="en-US" sz="2400" dirty="0"/>
              <a:t>possibly more than once, during traversal or </a:t>
            </a:r>
          </a:p>
          <a:p>
            <a:r>
              <a:rPr lang="en-US" sz="2400" dirty="0"/>
              <a:t>search. </a:t>
            </a:r>
          </a:p>
          <a:p>
            <a:r>
              <a:rPr lang="en-US" sz="2400" dirty="0"/>
              <a:t>• If search results into a visit to all the vertices, it is </a:t>
            </a:r>
          </a:p>
          <a:p>
            <a:r>
              <a:rPr lang="en-US" sz="2400" dirty="0"/>
              <a:t>called traversal. </a:t>
            </a:r>
          </a:p>
        </p:txBody>
      </p:sp>
    </p:spTree>
    <p:extLst>
      <p:ext uri="{BB962C8B-B14F-4D97-AF65-F5344CB8AC3E}">
        <p14:creationId xmlns:p14="http://schemas.microsoft.com/office/powerpoint/2010/main" val="3117082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Determine a vertex or a subset of vertices that satisfy a </a:t>
            </a:r>
            <a:r>
              <a:rPr lang="en-US" sz="2800" dirty="0" err="1"/>
              <a:t>specifified</a:t>
            </a:r>
            <a:r>
              <a:rPr lang="en-US" sz="2800" dirty="0"/>
              <a:t> property . </a:t>
            </a:r>
          </a:p>
          <a:p>
            <a:r>
              <a:rPr lang="en-US" sz="2800" b="1" dirty="0"/>
              <a:t>Possible problem: </a:t>
            </a:r>
            <a:endParaRPr lang="en-US" sz="2800" dirty="0"/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Find all nodes in a binary tree with data value less than some specified value .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Solved by systematically examining all the vertices 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/>
              <a:t>Does searching for a </a:t>
            </a:r>
            <a:r>
              <a:rPr lang="en-US" sz="2800" dirty="0" err="1"/>
              <a:t>specifified</a:t>
            </a:r>
            <a:r>
              <a:rPr lang="en-US" sz="2800" dirty="0"/>
              <a:t> item in a binary search tree result into a traversal.</a:t>
            </a: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4059" y="134938"/>
            <a:ext cx="7855604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sz="3600" dirty="0"/>
              <a:t>TECHNIQUES FOR BINARY TREES</a:t>
            </a: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0612" y="134938"/>
            <a:ext cx="7869051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600" b="1" dirty="0"/>
              <a:t>TECHNIQUES FOR GRAPHS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858590" y="1138123"/>
            <a:ext cx="9885609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Reachability problem in graph theory.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Determine whether a vertex v is reachable from a vertex u in a graph G = (V,E).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Whether there exists a path from u to v.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A more general form: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Given a vertex u ∈ V , find all vertices vi ∈ V such that there is a path from u to vi.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Solved by starting at vertex u and systematically searching the graph G for vertices reachable from u. </a:t>
            </a:r>
          </a:p>
          <a:p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Breadth first search and traversal</a:t>
            </a:r>
            <a:endParaRPr lang="en-IN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44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4059" y="134938"/>
            <a:ext cx="7855604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200" b="1" dirty="0"/>
              <a:t>TECHNIQUES FOR GRAPHS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833719" y="1305549"/>
            <a:ext cx="848509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Explore all vertices adjacent from a starting vertex.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vertex is said to be explored when the algorithm has visited all the vertices adjacent from it.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As a vertex is reached or visited, it becomes a new unexplored vertex.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Explore unexplored vertices that are adjacent to all the explored vertices.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Breadth-first search operates using a queue to maintain the list of unexplored vertices.</a:t>
            </a:r>
            <a:endParaRPr lang="en-IN" sz="20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681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20580</TotalTime>
  <Words>656</Words>
  <Application>Microsoft Office PowerPoint</Application>
  <PresentationFormat>Widescreen</PresentationFormat>
  <Paragraphs>96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Theme1</vt:lpstr>
      <vt:lpstr>CorelDRAW</vt:lpstr>
      <vt:lpstr>PowerPoint Presentation</vt:lpstr>
      <vt:lpstr>Multi-Stage Graph</vt:lpstr>
      <vt:lpstr>Multistage Graph</vt:lpstr>
      <vt:lpstr>PowerPoint Presentation</vt:lpstr>
      <vt:lpstr>Simple Greedy Method </vt:lpstr>
      <vt:lpstr>BASIC TRAVERSAL AND SEARCH TECHNIQUES</vt:lpstr>
      <vt:lpstr>TECHNIQUES FOR BINARY TREES</vt:lpstr>
      <vt:lpstr>TECHNIQUES FOR GRAPHS</vt:lpstr>
      <vt:lpstr>TECHNIQUES FOR GRAPHS</vt:lpstr>
      <vt:lpstr>     1)  https://www.tutorialspoint.com/data_structures_algorithms/divide_and_conquer.htm  2)  Data Structures and Algorithms made easy By Narasimha Karumanchi.  3)  The Algorithm Design Manual, 2nd Edition by Steven S Skiena  4) Fundamentals of Computer Algorithms - Horowitz and Sahani 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sanjay aggarwal</cp:lastModifiedBy>
  <cp:revision>975</cp:revision>
  <dcterms:created xsi:type="dcterms:W3CDTF">2019-05-03T13:26:36Z</dcterms:created>
  <dcterms:modified xsi:type="dcterms:W3CDTF">2024-06-03T05:16:12Z</dcterms:modified>
</cp:coreProperties>
</file>