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88" r:id="rId2"/>
    <p:sldId id="389" r:id="rId3"/>
    <p:sldId id="409" r:id="rId4"/>
    <p:sldId id="410" r:id="rId5"/>
    <p:sldId id="411" r:id="rId6"/>
    <p:sldId id="413" r:id="rId7"/>
    <p:sldId id="414" r:id="rId8"/>
    <p:sldId id="415" r:id="rId9"/>
    <p:sldId id="426" r:id="rId10"/>
    <p:sldId id="427" r:id="rId11"/>
  </p:sldIdLst>
  <p:sldSz cx="12192000" cy="6858000"/>
  <p:notesSz cx="6858000" cy="9144000"/>
  <p:custDataLst>
    <p:tags r:id="rId1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BBC4"/>
    <a:srgbClr val="0D8BC3"/>
    <a:srgbClr val="2ED9FA"/>
    <a:srgbClr val="0BDEE3"/>
    <a:srgbClr val="07D3D3"/>
    <a:srgbClr val="07DDF3"/>
    <a:srgbClr val="57ACF3"/>
    <a:srgbClr val="3399FF"/>
    <a:srgbClr val="33CCFF"/>
    <a:srgbClr val="EF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F08BD66-0090-4264-A614-918E999BC416}" type="datetimeFigureOut">
              <a:rPr lang="en-US"/>
              <a:pPr>
                <a:defRPr/>
              </a:pPr>
              <a:t>6/3/2024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F5D7673-01F9-4197-813B-D3D5701B0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03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27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16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36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78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33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33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05DDE71-BC80-4F4D-B385-5050999CD606}" type="datetime1">
              <a:rPr lang="en-US"/>
              <a:pPr>
                <a:defRPr/>
              </a:pPr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922338" y="115888"/>
            <a:ext cx="835814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small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en-US" sz="4000" b="1" i="0" u="none" strike="noStrike" kern="1200" cap="small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OM\Downloads\naac-sticker.png"/>
          <p:cNvPicPr>
            <a:picLocks noChangeAspect="1" noChangeArrowheads="1"/>
          </p:cNvPicPr>
          <p:nvPr userDrawn="1"/>
        </p:nvPicPr>
        <p:blipFill>
          <a:blip r:embed="rId2" cstate="print"/>
          <a:srcRect b="23807"/>
          <a:stretch>
            <a:fillRect/>
          </a:stretch>
        </p:blipFill>
        <p:spPr bwMode="auto">
          <a:xfrm>
            <a:off x="9662615" y="40945"/>
            <a:ext cx="2515736" cy="682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166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0F06B-06CD-4D06-874F-C3BE91473B7E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763" y="5427663"/>
            <a:ext cx="12196763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1625" y="5902325"/>
            <a:ext cx="46038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16" name="Slide Number Placeholder 2"/>
          <p:cNvSpPr txBox="1">
            <a:spLocks/>
          </p:cNvSpPr>
          <p:nvPr/>
        </p:nvSpPr>
        <p:spPr bwMode="auto">
          <a:xfrm>
            <a:off x="8763000" y="65087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6" name="Right Triangle 45"/>
          <p:cNvSpPr/>
          <p:nvPr/>
        </p:nvSpPr>
        <p:spPr>
          <a:xfrm flipV="1">
            <a:off x="9507538" y="5940425"/>
            <a:ext cx="1290637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  <p:pic>
        <p:nvPicPr>
          <p:cNvPr id="13318" name="Object 2"/>
          <p:cNvPicPr>
            <a:picLocks noChangeAspect="1" noChangeArrowheads="1"/>
          </p:cNvPicPr>
          <p:nvPr/>
        </p:nvPicPr>
        <p:blipFill>
          <a:blip r:embed="rId3" cstate="print">
            <a:lum bright="76000"/>
          </a:blip>
          <a:srcRect/>
          <a:stretch>
            <a:fillRect/>
          </a:stretch>
        </p:blipFill>
        <p:spPr bwMode="auto">
          <a:xfrm>
            <a:off x="76200" y="3121025"/>
            <a:ext cx="3303588" cy="31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800" y="5334000"/>
            <a:ext cx="2366963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325" name="TextBox 35"/>
          <p:cNvSpPr txBox="1">
            <a:spLocks noChangeArrowheads="1"/>
          </p:cNvSpPr>
          <p:nvPr/>
        </p:nvSpPr>
        <p:spPr bwMode="auto">
          <a:xfrm>
            <a:off x="6881813" y="6019800"/>
            <a:ext cx="4927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000" b="1">
                <a:solidFill>
                  <a:srgbClr val="595959"/>
                </a:solidFill>
                <a:latin typeface="Casper" pitchFamily="2" charset="0"/>
                <a:ea typeface="Karla"/>
                <a:cs typeface="Karla"/>
              </a:rPr>
              <a:t>DISCOVER . </a:t>
            </a:r>
            <a:r>
              <a:rPr lang="en-US" altLang="en-US" sz="2000" b="1">
                <a:solidFill>
                  <a:srgbClr val="C00000"/>
                </a:solidFill>
                <a:latin typeface="Casper" pitchFamily="2" charset="0"/>
                <a:ea typeface="Karla"/>
                <a:cs typeface="Karla"/>
              </a:rPr>
              <a:t>LEARN</a:t>
            </a:r>
            <a:r>
              <a:rPr lang="en-US" altLang="en-US" sz="2000" b="1">
                <a:solidFill>
                  <a:srgbClr val="595959"/>
                </a:solidFill>
                <a:latin typeface="Casper" pitchFamily="2" charset="0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 pitchFamily="2" charset="0"/>
            </a:endParaRPr>
          </a:p>
          <a:p>
            <a:pPr eaLnBrk="1" hangingPunct="1"/>
            <a:endParaRPr lang="en-US" altLang="en-US" sz="1600" b="1">
              <a:latin typeface="Casper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4988" y="6043613"/>
            <a:ext cx="46037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28" name="TextBox 25"/>
          <p:cNvSpPr txBox="1">
            <a:spLocks noChangeArrowheads="1"/>
          </p:cNvSpPr>
          <p:nvPr/>
        </p:nvSpPr>
        <p:spPr bwMode="auto">
          <a:xfrm>
            <a:off x="942975" y="1188061"/>
            <a:ext cx="10264775" cy="5570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latin typeface="Arial Black" pitchFamily="34" charset="0"/>
              <a:ea typeface="Karla"/>
              <a:cs typeface="Karla"/>
            </a:endParaRP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Arial Black" pitchFamily="34" charset="0"/>
                <a:ea typeface="Karla"/>
                <a:cs typeface="Karla"/>
              </a:rPr>
              <a:t>UNIVERSITY INSTITUTE OF COMPUTING</a:t>
            </a: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>
                <a:latin typeface="Arial Black" pitchFamily="34" charset="0"/>
                <a:ea typeface="Karla"/>
                <a:cs typeface="Karla"/>
              </a:rPr>
              <a:t>MASTER OF COMPUTER APPLICATIONS</a:t>
            </a: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Design and Analysis of Algorithms</a:t>
            </a: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24CAT-611</a:t>
            </a:r>
            <a:endParaRPr lang="en-US" altLang="en-US" sz="3200" b="1" dirty="0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000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</a:t>
            </a:r>
            <a:endParaRPr lang="en-US" altLang="en-US" sz="2800" dirty="0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defTabSz="622300" eaLnBrk="1" hangingPunct="1"/>
            <a:endParaRPr lang="en-US" altLang="en-US" sz="1600" dirty="0">
              <a:latin typeface="Raleway ExtraBold"/>
            </a:endParaRPr>
          </a:p>
        </p:txBody>
      </p:sp>
      <p:sp>
        <p:nvSpPr>
          <p:cNvPr id="13329" name="Slide Number Placeholder 1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D7216D3-A912-47B0-9CEE-F5BE4969E67B}" type="slidenum">
              <a:rPr lang="en-IN" altLang="en-US" smtClean="0"/>
              <a:pPr/>
              <a:t>1</a:t>
            </a:fld>
            <a:endParaRPr lang="en-IN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-76200"/>
            <a:ext cx="12192000" cy="4686300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  <a:latin typeface="Calibri Light"/>
                <a:cs typeface="+mn-cs"/>
              </a:rPr>
              <a:t> </a:t>
            </a: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9347200" y="9525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10169525" y="0"/>
            <a:ext cx="663575" cy="6635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733425" y="6294438"/>
            <a:ext cx="558800" cy="55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390525" y="5148263"/>
            <a:ext cx="1728788" cy="172878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39" name="Title 1"/>
          <p:cNvSpPr txBox="1">
            <a:spLocks/>
          </p:cNvSpPr>
          <p:nvPr/>
        </p:nvSpPr>
        <p:spPr bwMode="auto">
          <a:xfrm>
            <a:off x="1485900" y="2249488"/>
            <a:ext cx="10725150" cy="123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1" hangingPunct="1"/>
            <a:r>
              <a:rPr lang="en-US" altLang="en-US" sz="8000">
                <a:solidFill>
                  <a:srgbClr val="FFFFFF"/>
                </a:solidFill>
                <a:latin typeface="Casper" pitchFamily="2" charset="0"/>
                <a:cs typeface="Segoe UI" pitchFamily="34" charset="0"/>
              </a:rPr>
              <a:t>THANK YOU</a:t>
            </a:r>
          </a:p>
        </p:txBody>
      </p:sp>
      <p:sp>
        <p:nvSpPr>
          <p:cNvPr id="44040" name="Diamond 6"/>
          <p:cNvSpPr>
            <a:spLocks noChangeArrowheads="1"/>
          </p:cNvSpPr>
          <p:nvPr/>
        </p:nvSpPr>
        <p:spPr bwMode="auto">
          <a:xfrm>
            <a:off x="2641600" y="1214438"/>
            <a:ext cx="2430463" cy="3225800"/>
          </a:xfrm>
          <a:custGeom>
            <a:avLst/>
            <a:gdLst>
              <a:gd name="T0" fmla="*/ 2430463 w 2430463"/>
              <a:gd name="T1" fmla="*/ 2413000 h 3225800"/>
              <a:gd name="T2" fmla="*/ 1612919 w 2430463"/>
              <a:gd name="T3" fmla="*/ 3225800 h 3225800"/>
              <a:gd name="T4" fmla="*/ 0 w 2430463"/>
              <a:gd name="T5" fmla="*/ 1612900 h 3225800"/>
              <a:gd name="T6" fmla="*/ 1612919 w 2430463"/>
              <a:gd name="T7" fmla="*/ 0 h 3225800"/>
              <a:gd name="T8" fmla="*/ 2430463 w 2430463"/>
              <a:gd name="T9" fmla="*/ 817563 h 322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30463"/>
              <a:gd name="T16" fmla="*/ 0 h 3225800"/>
              <a:gd name="T17" fmla="*/ 2430463 w 2430463"/>
              <a:gd name="T18" fmla="*/ 3225800 h 322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4041" name="Diamond 6"/>
          <p:cNvSpPr>
            <a:spLocks noChangeArrowheads="1"/>
          </p:cNvSpPr>
          <p:nvPr/>
        </p:nvSpPr>
        <p:spPr bwMode="auto">
          <a:xfrm>
            <a:off x="2898775" y="1214438"/>
            <a:ext cx="2430463" cy="3225800"/>
          </a:xfrm>
          <a:custGeom>
            <a:avLst/>
            <a:gdLst>
              <a:gd name="T0" fmla="*/ 2430463 w 2430463"/>
              <a:gd name="T1" fmla="*/ 2413000 h 3225800"/>
              <a:gd name="T2" fmla="*/ 1612919 w 2430463"/>
              <a:gd name="T3" fmla="*/ 3225800 h 3225800"/>
              <a:gd name="T4" fmla="*/ 0 w 2430463"/>
              <a:gd name="T5" fmla="*/ 1612900 h 3225800"/>
              <a:gd name="T6" fmla="*/ 1612919 w 2430463"/>
              <a:gd name="T7" fmla="*/ 0 h 3225800"/>
              <a:gd name="T8" fmla="*/ 2430463 w 2430463"/>
              <a:gd name="T9" fmla="*/ 817563 h 322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30463"/>
              <a:gd name="T16" fmla="*/ 0 h 3225800"/>
              <a:gd name="T17" fmla="*/ 2430463 w 2430463"/>
              <a:gd name="T18" fmla="*/ 3225800 h 322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algn="ctr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4043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B7962362-1F08-47BC-B5C0-8D11A861320F}" type="slidenum">
              <a:rPr lang="en-IN" altLang="en-US" smtClean="0"/>
              <a:pPr/>
              <a:t>10</a:t>
            </a:fld>
            <a:endParaRPr lang="en-I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608" y="1248212"/>
            <a:ext cx="11223516" cy="490033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 </a:t>
            </a:r>
            <a:r>
              <a:rPr lang="en-US" altLang="zh-TW" sz="2400" dirty="0"/>
              <a:t> e.g.  binary search trees for 3, 7, 9, 12;</a:t>
            </a:r>
          </a:p>
          <a:p>
            <a:pPr fontAlgn="base"/>
            <a:endParaRPr lang="en-US" sz="2400" dirty="0"/>
          </a:p>
          <a:p>
            <a:endParaRPr lang="en-IN" sz="2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 fontAlgn="base"/>
            <a:r>
              <a:rPr lang="en-US" altLang="zh-TW" sz="3200" dirty="0"/>
              <a:t>Optimal binary search trees 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</a:t>
            </a:fld>
            <a:endParaRPr lang="en-I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870" y="1910187"/>
            <a:ext cx="7313613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pPr fontAlgn="base"/>
            <a:r>
              <a:rPr lang="en-US" altLang="zh-TW" sz="3600" dirty="0"/>
              <a:t>Optimal binary search trees</a:t>
            </a:r>
            <a:endParaRPr lang="en-IN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3</a:t>
            </a:fld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zh-TW" sz="2400" dirty="0"/>
              <a:t>n identifiers : a</a:t>
            </a:r>
            <a:r>
              <a:rPr lang="en-US" altLang="zh-TW" sz="2400" baseline="-30000" dirty="0"/>
              <a:t>1 </a:t>
            </a:r>
            <a:r>
              <a:rPr lang="en-US" altLang="zh-TW" sz="2400" dirty="0"/>
              <a:t>&lt;a</a:t>
            </a:r>
            <a:r>
              <a:rPr lang="en-US" altLang="zh-TW" sz="2400" baseline="-30000" dirty="0"/>
              <a:t>2 </a:t>
            </a:r>
            <a:r>
              <a:rPr lang="en-US" altLang="zh-TW" sz="2400" dirty="0"/>
              <a:t>&lt;a</a:t>
            </a:r>
            <a:r>
              <a:rPr lang="en-US" altLang="zh-TW" sz="2400" baseline="-30000" dirty="0"/>
              <a:t>3 </a:t>
            </a:r>
            <a:r>
              <a:rPr lang="en-US" altLang="zh-TW" sz="2400" dirty="0"/>
              <a:t>&lt;</a:t>
            </a:r>
            <a:r>
              <a:rPr lang="en-US" altLang="zh-TW" sz="2400" dirty="0">
                <a:latin typeface="Times New Roman" pitchFamily="18" charset="0"/>
              </a:rPr>
              <a:t>…</a:t>
            </a:r>
            <a:r>
              <a:rPr lang="en-US" altLang="zh-TW" sz="2400" dirty="0"/>
              <a:t>&lt; a</a:t>
            </a:r>
            <a:r>
              <a:rPr lang="en-US" altLang="zh-TW" sz="2400" baseline="-30000" dirty="0"/>
              <a:t>n</a:t>
            </a:r>
            <a:r>
              <a:rPr lang="en-US" altLang="zh-TW" sz="2400" dirty="0"/>
              <a:t>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TW" sz="2400" dirty="0"/>
              <a:t> P</a:t>
            </a:r>
            <a:r>
              <a:rPr lang="en-US" altLang="zh-TW" sz="2400" baseline="-30000" dirty="0"/>
              <a:t>i</a:t>
            </a:r>
            <a:r>
              <a:rPr lang="en-US" altLang="zh-TW" sz="2400" dirty="0"/>
              <a:t>, 1</a:t>
            </a:r>
            <a:r>
              <a:rPr lang="en-US" altLang="zh-TW" sz="2400" dirty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2400" dirty="0"/>
              <a:t>i</a:t>
            </a:r>
            <a:r>
              <a:rPr lang="en-US" altLang="zh-TW" sz="2400" dirty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2400" dirty="0"/>
              <a:t>n : the probability that </a:t>
            </a:r>
            <a:r>
              <a:rPr lang="en-US" altLang="zh-TW" sz="2400" dirty="0" err="1"/>
              <a:t>a</a:t>
            </a:r>
            <a:r>
              <a:rPr lang="en-US" altLang="zh-TW" sz="2400" baseline="-30000" dirty="0" err="1"/>
              <a:t>i</a:t>
            </a:r>
            <a:r>
              <a:rPr lang="en-US" altLang="zh-TW" sz="2400" dirty="0"/>
              <a:t> is searched.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TW" sz="2400" dirty="0"/>
              <a:t> Q</a:t>
            </a:r>
            <a:r>
              <a:rPr lang="en-US" altLang="zh-TW" sz="2400" baseline="-30000" dirty="0"/>
              <a:t>i</a:t>
            </a:r>
            <a:r>
              <a:rPr lang="en-US" altLang="zh-TW" sz="2400" dirty="0"/>
              <a:t>, 0</a:t>
            </a:r>
            <a:r>
              <a:rPr lang="en-US" altLang="zh-TW" sz="2400" dirty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2400" dirty="0"/>
              <a:t>i</a:t>
            </a:r>
            <a:r>
              <a:rPr lang="en-US" altLang="zh-TW" sz="2400" dirty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2400" dirty="0"/>
              <a:t>n : the probability that x is searched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TW" sz="2400" dirty="0"/>
              <a:t>          where  </a:t>
            </a:r>
            <a:r>
              <a:rPr lang="en-US" altLang="zh-TW" sz="2400" dirty="0" err="1"/>
              <a:t>a</a:t>
            </a:r>
            <a:r>
              <a:rPr lang="en-US" altLang="zh-TW" sz="2400" baseline="-30000" dirty="0" err="1"/>
              <a:t>i</a:t>
            </a:r>
            <a:r>
              <a:rPr lang="en-US" altLang="zh-TW" sz="2400" dirty="0"/>
              <a:t> &lt; x &lt; a</a:t>
            </a:r>
            <a:r>
              <a:rPr lang="en-US" altLang="zh-TW" sz="2400" baseline="-30000" dirty="0"/>
              <a:t>i+1</a:t>
            </a:r>
            <a:r>
              <a:rPr lang="en-US" altLang="zh-TW" sz="2400" dirty="0"/>
              <a:t> (a</a:t>
            </a:r>
            <a:r>
              <a:rPr lang="en-US" altLang="zh-TW" sz="2400" baseline="-30000" dirty="0"/>
              <a:t>0</a:t>
            </a:r>
            <a:r>
              <a:rPr lang="en-US" altLang="zh-TW" sz="2400" dirty="0"/>
              <a:t>=-</a:t>
            </a:r>
            <a:r>
              <a:rPr lang="en-US" altLang="zh-TW" sz="2400" dirty="0">
                <a:latin typeface="Times New Roman" pitchFamily="18" charset="0"/>
                <a:sym typeface="Symbol" pitchFamily="18" charset="2"/>
              </a:rPr>
              <a:t></a:t>
            </a:r>
            <a:r>
              <a:rPr lang="en-US" altLang="zh-TW" sz="2400" dirty="0"/>
              <a:t>, a</a:t>
            </a:r>
            <a:r>
              <a:rPr lang="en-US" altLang="zh-TW" sz="2400" baseline="-30000" dirty="0"/>
              <a:t>n+1</a:t>
            </a:r>
            <a:r>
              <a:rPr lang="en-US" altLang="zh-TW" sz="2400" dirty="0"/>
              <a:t>=</a:t>
            </a:r>
            <a:r>
              <a:rPr lang="en-US" altLang="zh-TW" sz="2400" dirty="0">
                <a:latin typeface="Times New Roman" pitchFamily="18" charset="0"/>
                <a:sym typeface="Symbol" pitchFamily="18" charset="2"/>
              </a:rPr>
              <a:t></a:t>
            </a:r>
            <a:r>
              <a:rPr lang="en-US" altLang="zh-TW" sz="2400" dirty="0"/>
              <a:t>).</a:t>
            </a:r>
          </a:p>
          <a:p>
            <a:pPr eaLnBrk="1" hangingPunct="1"/>
            <a:endParaRPr lang="zh-TW" altLang="en-US" sz="2400" dirty="0"/>
          </a:p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215" y="3683313"/>
            <a:ext cx="21526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259975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4</a:t>
            </a:fld>
            <a:endParaRPr lang="en-I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28043" y="277122"/>
            <a:ext cx="6774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Optimally Binary Search Tree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						Identifiers : 4, 5, 8, 10, 11, 12, 14</a:t>
            </a:r>
          </a:p>
          <a:p>
            <a:pPr eaLnBrk="1" hangingPunct="1"/>
            <a:r>
              <a:rPr lang="en-US" altLang="zh-TW" dirty="0"/>
              <a:t>						Internal node : successful search, P</a:t>
            </a:r>
            <a:r>
              <a:rPr lang="en-US" altLang="zh-TW" baseline="-30000" dirty="0"/>
              <a:t>i</a:t>
            </a:r>
            <a:r>
              <a:rPr lang="en-US" altLang="zh-TW" dirty="0"/>
              <a:t> </a:t>
            </a:r>
          </a:p>
          <a:p>
            <a:pPr eaLnBrk="1" hangingPunct="1"/>
            <a:r>
              <a:rPr lang="en-US" altLang="zh-TW" dirty="0"/>
              <a:t>						External node : unsuccessful search, Q</a:t>
            </a:r>
            <a:r>
              <a:rPr lang="en-US" altLang="zh-TW" baseline="-30000" dirty="0"/>
              <a:t>i</a:t>
            </a:r>
            <a:endParaRPr lang="zh-TW" altLang="en-US" dirty="0"/>
          </a:p>
          <a:p>
            <a:endParaRPr lang="en-IN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89" y="985008"/>
            <a:ext cx="403860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71470" y="4992874"/>
            <a:ext cx="6096000" cy="1865126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dirty="0"/>
              <a:t>The expected cost of a binary tree: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TW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dirty="0"/>
              <a:t>The level of the root :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26201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fontAlgn="base"/>
            <a:r>
              <a:rPr lang="en-US" altLang="zh-TW" sz="3600" dirty="0"/>
              <a:t>The dynamic programming approach</a:t>
            </a:r>
            <a:endParaRPr lang="en-IN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5</a:t>
            </a:fld>
            <a:endParaRPr lang="en-IN" altLang="en-US"/>
          </a:p>
        </p:txBody>
      </p:sp>
      <p:sp>
        <p:nvSpPr>
          <p:cNvPr id="3" name="Rectangle 2"/>
          <p:cNvSpPr/>
          <p:nvPr/>
        </p:nvSpPr>
        <p:spPr>
          <a:xfrm>
            <a:off x="1283594" y="1167048"/>
            <a:ext cx="75899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en-US" altLang="zh-TW" sz="2400" dirty="0"/>
              <a:t>Let C(i, j) denote the cost of an optimal binary search tree containing </a:t>
            </a:r>
            <a:r>
              <a:rPr lang="en-US" altLang="zh-TW" sz="2400" dirty="0" err="1"/>
              <a:t>a</a:t>
            </a:r>
            <a:r>
              <a:rPr lang="en-US" altLang="zh-TW" sz="2400" baseline="-30000" dirty="0" err="1"/>
              <a:t>i</a:t>
            </a:r>
            <a:r>
              <a:rPr lang="en-US" altLang="zh-TW" sz="2400" dirty="0"/>
              <a:t>,</a:t>
            </a:r>
            <a:r>
              <a:rPr lang="en-US" altLang="zh-TW" sz="2400" dirty="0">
                <a:latin typeface="Times New Roman" pitchFamily="18" charset="0"/>
              </a:rPr>
              <a:t>…</a:t>
            </a:r>
            <a:r>
              <a:rPr lang="en-US" altLang="zh-TW" sz="2400" dirty="0"/>
              <a:t>,</a:t>
            </a:r>
            <a:r>
              <a:rPr lang="en-US" altLang="zh-TW" sz="2400" dirty="0" err="1"/>
              <a:t>a</a:t>
            </a:r>
            <a:r>
              <a:rPr lang="en-US" altLang="zh-TW" sz="2400" baseline="-30000" dirty="0" err="1"/>
              <a:t>j</a:t>
            </a:r>
            <a:r>
              <a:rPr lang="en-US" altLang="zh-TW" sz="2400" dirty="0"/>
              <a:t> .</a:t>
            </a:r>
          </a:p>
          <a:p>
            <a:pPr algn="just" eaLnBrk="1" hangingPunct="1"/>
            <a:r>
              <a:rPr lang="en-US" altLang="zh-TW" sz="2400" dirty="0"/>
              <a:t>The cost of the optimal binary search tree with </a:t>
            </a:r>
            <a:r>
              <a:rPr lang="en-US" altLang="zh-TW" sz="2400" dirty="0" err="1"/>
              <a:t>a</a:t>
            </a:r>
            <a:r>
              <a:rPr lang="en-US" altLang="zh-TW" sz="2400" baseline="-30000" dirty="0" err="1"/>
              <a:t>k</a:t>
            </a:r>
            <a:r>
              <a:rPr lang="en-US" altLang="zh-TW" sz="2400" dirty="0"/>
              <a:t> as its root :</a:t>
            </a:r>
          </a:p>
          <a:p>
            <a:pPr algn="just" eaLnBrk="1" hangingPunct="1"/>
            <a:endParaRPr lang="en-US" altLang="zh-TW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954032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pPr fontAlgn="base"/>
            <a:r>
              <a:rPr lang="en-US" altLang="zh-TW" sz="3600" dirty="0"/>
              <a:t>Computation relationships of </a:t>
            </a:r>
            <a:r>
              <a:rPr lang="en-US" altLang="zh-TW" sz="3600" dirty="0" err="1"/>
              <a:t>subtrees</a:t>
            </a:r>
            <a:endParaRPr lang="en-IN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6</a:t>
            </a:fld>
            <a:endParaRPr lang="en-I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04552" y="1545465"/>
            <a:ext cx="234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e.g. n=4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4552" y="4077831"/>
            <a:ext cx="6096000" cy="8402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zh-TW" dirty="0"/>
              <a:t>Time complexity : O(n</a:t>
            </a:r>
            <a:r>
              <a:rPr lang="en-US" altLang="zh-TW" baseline="30000" dirty="0"/>
              <a:t>3</a:t>
            </a:r>
            <a:r>
              <a:rPr lang="en-US" altLang="zh-TW" dirty="0"/>
              <a:t>)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/>
              <a:t>  	when j-i=m, there are (n-m) C(i, j)</a:t>
            </a:r>
            <a:r>
              <a:rPr lang="en-US" altLang="zh-TW" dirty="0">
                <a:latin typeface="Times New Roman" pitchFamily="18" charset="0"/>
              </a:rPr>
              <a:t>’</a:t>
            </a:r>
            <a:r>
              <a:rPr lang="en-US" altLang="zh-TW" dirty="0"/>
              <a:t>s to compute.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/>
              <a:t>  	Each C(i, j) with j-i=m can be computed in O(m) time.</a:t>
            </a:r>
          </a:p>
        </p:txBody>
      </p:sp>
    </p:spTree>
    <p:extLst>
      <p:ext uri="{BB962C8B-B14F-4D97-AF65-F5344CB8AC3E}">
        <p14:creationId xmlns:p14="http://schemas.microsoft.com/office/powerpoint/2010/main" val="298951378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fontAlgn="base"/>
            <a:r>
              <a:rPr lang="en-US" altLang="zh-TW" sz="3200" dirty="0"/>
              <a:t>Matrix-chain multiplication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7</a:t>
            </a:fld>
            <a:endParaRPr lang="en-IN" altLang="en-US"/>
          </a:p>
        </p:txBody>
      </p:sp>
      <p:sp>
        <p:nvSpPr>
          <p:cNvPr id="8" name="Rectangle 7"/>
          <p:cNvSpPr/>
          <p:nvPr/>
        </p:nvSpPr>
        <p:spPr>
          <a:xfrm>
            <a:off x="837127" y="1414660"/>
            <a:ext cx="7727324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n matrices A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 A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, </a:t>
            </a:r>
            <a:r>
              <a:rPr lang="en-US" altLang="zh-TW" sz="2400" dirty="0">
                <a:latin typeface="Times New Roman" pitchFamily="18" charset="0"/>
              </a:rPr>
              <a:t>…</a:t>
            </a:r>
            <a:r>
              <a:rPr lang="en-US" altLang="zh-TW" sz="2400" dirty="0"/>
              <a:t>, A</a:t>
            </a:r>
            <a:r>
              <a:rPr lang="en-US" altLang="zh-TW" sz="2400" baseline="-25000" dirty="0"/>
              <a:t>n</a:t>
            </a:r>
            <a:r>
              <a:rPr lang="en-US" altLang="zh-TW" sz="2400" dirty="0"/>
              <a:t> with size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/>
              <a:t>    p</a:t>
            </a:r>
            <a:r>
              <a:rPr lang="en-US" altLang="zh-TW" sz="2400" baseline="-25000" dirty="0"/>
              <a:t>0 </a:t>
            </a:r>
            <a:r>
              <a:rPr lang="en-US" altLang="zh-TW" sz="2400" dirty="0">
                <a:sym typeface="Symbol" pitchFamily="18" charset="2"/>
              </a:rPr>
              <a:t> </a:t>
            </a:r>
            <a:r>
              <a:rPr lang="en-US" altLang="zh-TW" sz="2400" dirty="0"/>
              <a:t>p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 p</a:t>
            </a:r>
            <a:r>
              <a:rPr lang="en-US" altLang="zh-TW" sz="2400" baseline="-25000" dirty="0"/>
              <a:t>1 </a:t>
            </a:r>
            <a:r>
              <a:rPr lang="en-US" altLang="zh-TW" sz="2400" dirty="0">
                <a:sym typeface="Symbol" pitchFamily="18" charset="2"/>
              </a:rPr>
              <a:t></a:t>
            </a:r>
            <a:r>
              <a:rPr lang="en-US" altLang="zh-TW" sz="2400" dirty="0"/>
              <a:t> p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, p</a:t>
            </a:r>
            <a:r>
              <a:rPr lang="en-US" altLang="zh-TW" sz="2400" baseline="-25000" dirty="0"/>
              <a:t>2 </a:t>
            </a:r>
            <a:r>
              <a:rPr lang="en-US" altLang="zh-TW" sz="2400" dirty="0">
                <a:sym typeface="Symbol" pitchFamily="18" charset="2"/>
              </a:rPr>
              <a:t></a:t>
            </a:r>
            <a:r>
              <a:rPr lang="en-US" altLang="zh-TW" sz="2400" dirty="0"/>
              <a:t> p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, </a:t>
            </a:r>
            <a:r>
              <a:rPr lang="en-US" altLang="zh-TW" sz="2400" dirty="0">
                <a:latin typeface="Times New Roman" pitchFamily="18" charset="0"/>
              </a:rPr>
              <a:t>…</a:t>
            </a:r>
            <a:r>
              <a:rPr lang="en-US" altLang="zh-TW" sz="2400" dirty="0"/>
              <a:t>, p</a:t>
            </a:r>
            <a:r>
              <a:rPr lang="en-US" altLang="zh-TW" sz="2400" baseline="-25000" dirty="0"/>
              <a:t>n-1 </a:t>
            </a:r>
            <a:r>
              <a:rPr lang="en-US" altLang="zh-TW" sz="2400" dirty="0">
                <a:sym typeface="Symbol" pitchFamily="18" charset="2"/>
              </a:rPr>
              <a:t></a:t>
            </a:r>
            <a:r>
              <a:rPr lang="en-US" altLang="zh-TW" sz="2400" dirty="0"/>
              <a:t> </a:t>
            </a:r>
            <a:r>
              <a:rPr lang="en-US" altLang="zh-TW" sz="2400" dirty="0" err="1"/>
              <a:t>p</a:t>
            </a:r>
            <a:r>
              <a:rPr lang="en-US" altLang="zh-TW" sz="2400" baseline="-25000" dirty="0" err="1"/>
              <a:t>n</a:t>
            </a:r>
            <a:endParaRPr lang="en-US" altLang="zh-TW" sz="2400" baseline="-250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/>
              <a:t>   To determine the multiplication order such that # of scalar multiplications is minimized.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To compute A</a:t>
            </a:r>
            <a:r>
              <a:rPr lang="en-US" altLang="zh-TW" sz="2400" baseline="-25000" dirty="0"/>
              <a:t>i </a:t>
            </a:r>
            <a:r>
              <a:rPr lang="en-US" altLang="zh-TW" sz="2400" dirty="0">
                <a:sym typeface="Symbol" pitchFamily="18" charset="2"/>
              </a:rPr>
              <a:t></a:t>
            </a:r>
            <a:r>
              <a:rPr lang="en-US" altLang="zh-TW" sz="2400" dirty="0"/>
              <a:t> A</a:t>
            </a:r>
            <a:r>
              <a:rPr lang="en-US" altLang="zh-TW" sz="2400" baseline="-25000" dirty="0"/>
              <a:t>i+1</a:t>
            </a:r>
            <a:r>
              <a:rPr lang="en-US" altLang="zh-TW" sz="2400" dirty="0"/>
              <a:t>, we need p</a:t>
            </a:r>
            <a:r>
              <a:rPr lang="en-US" altLang="zh-TW" sz="2400" baseline="-25000" dirty="0"/>
              <a:t>i-1</a:t>
            </a:r>
            <a:r>
              <a:rPr lang="en-US" altLang="zh-TW" sz="2400" dirty="0"/>
              <a:t>p</a:t>
            </a:r>
            <a:r>
              <a:rPr lang="en-US" altLang="zh-TW" sz="2400" baseline="-25000" dirty="0"/>
              <a:t>i</a:t>
            </a:r>
            <a:r>
              <a:rPr lang="en-US" altLang="zh-TW" sz="2400" dirty="0"/>
              <a:t>p</a:t>
            </a:r>
            <a:r>
              <a:rPr lang="en-US" altLang="zh-TW" sz="2400" baseline="-25000" dirty="0"/>
              <a:t>i+1</a:t>
            </a:r>
            <a:r>
              <a:rPr lang="en-US" altLang="zh-TW" sz="2400" dirty="0"/>
              <a:t> scalar multiplications.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/>
              <a:t>e.g. n=4, A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: 3 </a:t>
            </a:r>
            <a:r>
              <a:rPr lang="en-US" altLang="zh-TW" sz="2400" dirty="0">
                <a:sym typeface="Symbol" pitchFamily="18" charset="2"/>
              </a:rPr>
              <a:t></a:t>
            </a:r>
            <a:r>
              <a:rPr lang="en-US" altLang="zh-TW" sz="2400" dirty="0"/>
              <a:t> 5, A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: 5 </a:t>
            </a:r>
            <a:r>
              <a:rPr lang="en-US" altLang="zh-TW" sz="2400" dirty="0">
                <a:sym typeface="Symbol" pitchFamily="18" charset="2"/>
              </a:rPr>
              <a:t></a:t>
            </a:r>
            <a:r>
              <a:rPr lang="en-US" altLang="zh-TW" sz="2400" dirty="0"/>
              <a:t> 4, A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: 4 </a:t>
            </a:r>
            <a:r>
              <a:rPr lang="en-US" altLang="zh-TW" sz="2400" dirty="0">
                <a:sym typeface="Symbol" pitchFamily="18" charset="2"/>
              </a:rPr>
              <a:t></a:t>
            </a:r>
            <a:r>
              <a:rPr lang="en-US" altLang="zh-TW" sz="2400" dirty="0"/>
              <a:t> 2, A</a:t>
            </a:r>
            <a:r>
              <a:rPr lang="en-US" altLang="zh-TW" sz="2400" baseline="-25000" dirty="0"/>
              <a:t>4</a:t>
            </a:r>
            <a:r>
              <a:rPr lang="en-US" altLang="zh-TW" sz="2400" dirty="0"/>
              <a:t>: 2 </a:t>
            </a:r>
            <a:r>
              <a:rPr lang="en-US" altLang="zh-TW" sz="2400" dirty="0">
                <a:sym typeface="Symbol" pitchFamily="18" charset="2"/>
              </a:rPr>
              <a:t></a:t>
            </a:r>
            <a:r>
              <a:rPr lang="en-US" altLang="zh-TW" sz="2400" dirty="0"/>
              <a:t> 5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/>
              <a:t>	((A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</a:t>
            </a:r>
            <a:r>
              <a:rPr lang="en-US" altLang="zh-TW" sz="2400" dirty="0"/>
              <a:t> A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 </a:t>
            </a:r>
            <a:r>
              <a:rPr lang="en-US" altLang="zh-TW" sz="2400" dirty="0">
                <a:sym typeface="Symbol" pitchFamily="18" charset="2"/>
              </a:rPr>
              <a:t></a:t>
            </a:r>
            <a:r>
              <a:rPr lang="en-US" altLang="zh-TW" sz="2400" dirty="0"/>
              <a:t> A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) </a:t>
            </a:r>
            <a:r>
              <a:rPr lang="en-US" altLang="zh-TW" sz="2400" dirty="0">
                <a:sym typeface="Symbol" pitchFamily="18" charset="2"/>
              </a:rPr>
              <a:t></a:t>
            </a:r>
            <a:r>
              <a:rPr lang="en-US" altLang="zh-TW" sz="2400" dirty="0"/>
              <a:t> A</a:t>
            </a:r>
            <a:r>
              <a:rPr lang="en-US" altLang="zh-TW" sz="2400" baseline="-25000" dirty="0"/>
              <a:t>4</a:t>
            </a:r>
            <a:r>
              <a:rPr lang="en-US" altLang="zh-TW" sz="2400" dirty="0"/>
              <a:t>, # of scalar multiplications: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/>
              <a:t>		3 * 5 * 4 + 3 * 4 * 2 + 3 * 2 * 5 = 114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/>
              <a:t>	(A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</a:t>
            </a:r>
            <a:r>
              <a:rPr lang="en-US" altLang="zh-TW" sz="2400" dirty="0"/>
              <a:t> (A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</a:t>
            </a:r>
            <a:r>
              <a:rPr lang="en-US" altLang="zh-TW" sz="2400" dirty="0"/>
              <a:t> A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)) </a:t>
            </a:r>
            <a:r>
              <a:rPr lang="en-US" altLang="zh-TW" sz="2400" dirty="0">
                <a:sym typeface="Symbol" pitchFamily="18" charset="2"/>
              </a:rPr>
              <a:t></a:t>
            </a:r>
            <a:r>
              <a:rPr lang="en-US" altLang="zh-TW" sz="2400" dirty="0"/>
              <a:t> A</a:t>
            </a:r>
            <a:r>
              <a:rPr lang="en-US" altLang="zh-TW" sz="2400" baseline="-25000" dirty="0"/>
              <a:t>4</a:t>
            </a:r>
            <a:r>
              <a:rPr lang="en-US" altLang="zh-TW" sz="2400" dirty="0"/>
              <a:t>, # of scalar multiplications: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/>
              <a:t>		3 * 5 * 2 + 5 * 4 * 2 + 3 * 2 * 5 = 100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/>
              <a:t>	(A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</a:t>
            </a:r>
            <a:r>
              <a:rPr lang="en-US" altLang="zh-TW" sz="2400" dirty="0"/>
              <a:t> A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 </a:t>
            </a:r>
            <a:r>
              <a:rPr lang="en-US" altLang="zh-TW" sz="2400" dirty="0">
                <a:sym typeface="Symbol" pitchFamily="18" charset="2"/>
              </a:rPr>
              <a:t></a:t>
            </a:r>
            <a:r>
              <a:rPr lang="en-US" altLang="zh-TW" sz="2400" dirty="0"/>
              <a:t> (A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</a:t>
            </a:r>
            <a:r>
              <a:rPr lang="en-US" altLang="zh-TW" sz="2400" dirty="0"/>
              <a:t> A</a:t>
            </a:r>
            <a:r>
              <a:rPr lang="en-US" altLang="zh-TW" sz="2400" baseline="-25000" dirty="0"/>
              <a:t>4</a:t>
            </a:r>
            <a:r>
              <a:rPr lang="en-US" altLang="zh-TW" sz="2400" dirty="0"/>
              <a:t>), # of scalar multiplications: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/>
              <a:t>		3 * 5 * 4 + 3 * 4 * 5 + 4 * 2 * 5 = 160</a:t>
            </a:r>
          </a:p>
        </p:txBody>
      </p:sp>
    </p:spTree>
    <p:extLst>
      <p:ext uri="{BB962C8B-B14F-4D97-AF65-F5344CB8AC3E}">
        <p14:creationId xmlns:p14="http://schemas.microsoft.com/office/powerpoint/2010/main" val="52734427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fontAlgn="base"/>
            <a:r>
              <a:rPr lang="en-US" sz="3600" b="1" u="sng" dirty="0"/>
              <a:t>PRACTICE PROBLEM BASED ON 0/1 KNAPSACK PROBLEM-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8</a:t>
            </a:fld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536620" y="1349165"/>
            <a:ext cx="6096000" cy="560461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Let m(i, j) denote the minimum cost for computing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/>
              <a:t>    A</a:t>
            </a:r>
            <a:r>
              <a:rPr lang="en-US" altLang="zh-TW" baseline="-25000" dirty="0"/>
              <a:t>i </a:t>
            </a:r>
            <a:r>
              <a:rPr lang="en-US" altLang="zh-TW" dirty="0">
                <a:sym typeface="Symbol" pitchFamily="18" charset="2"/>
              </a:rPr>
              <a:t> </a:t>
            </a:r>
            <a:r>
              <a:rPr lang="en-US" altLang="zh-TW" dirty="0"/>
              <a:t>A</a:t>
            </a:r>
            <a:r>
              <a:rPr lang="en-US" altLang="zh-TW" baseline="-25000" dirty="0"/>
              <a:t>i</a:t>
            </a:r>
            <a:r>
              <a:rPr lang="en-US" altLang="zh-TW" baseline="-25000" dirty="0">
                <a:sym typeface="Symbol" pitchFamily="18" charset="2"/>
              </a:rPr>
              <a:t>+</a:t>
            </a:r>
            <a:r>
              <a:rPr lang="en-US" altLang="zh-TW" baseline="-25000" dirty="0"/>
              <a:t>1 </a:t>
            </a:r>
            <a:r>
              <a:rPr lang="en-US" altLang="zh-TW" dirty="0">
                <a:sym typeface="Symbol" pitchFamily="18" charset="2"/>
              </a:rPr>
              <a:t> </a:t>
            </a:r>
            <a:r>
              <a:rPr lang="en-US" altLang="zh-TW" dirty="0">
                <a:latin typeface="Times New Roman" pitchFamily="18" charset="0"/>
              </a:rPr>
              <a:t>…</a:t>
            </a:r>
            <a:r>
              <a:rPr lang="en-US" altLang="zh-TW" dirty="0"/>
              <a:t> </a:t>
            </a:r>
            <a:r>
              <a:rPr lang="en-US" altLang="zh-TW" dirty="0">
                <a:sym typeface="Symbol" pitchFamily="18" charset="2"/>
              </a:rPr>
              <a:t> </a:t>
            </a:r>
            <a:r>
              <a:rPr lang="en-US" altLang="zh-TW" dirty="0" err="1"/>
              <a:t>A</a:t>
            </a:r>
            <a:r>
              <a:rPr lang="en-US" altLang="zh-TW" baseline="-25000" dirty="0" err="1"/>
              <a:t>j</a:t>
            </a:r>
            <a:endParaRPr lang="en-US" altLang="zh-TW" baseline="-250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dirty="0"/>
          </a:p>
          <a:p>
            <a:pPr eaLnBrk="1" hangingPunct="1">
              <a:lnSpc>
                <a:spcPct val="90000"/>
              </a:lnSpc>
            </a:pPr>
            <a:endParaRPr lang="en-US" altLang="zh-TW" dirty="0"/>
          </a:p>
          <a:p>
            <a:pPr eaLnBrk="1" hangingPunct="1">
              <a:lnSpc>
                <a:spcPct val="90000"/>
              </a:lnSpc>
            </a:pPr>
            <a:endParaRPr lang="en-US" altLang="zh-TW" dirty="0"/>
          </a:p>
          <a:p>
            <a:pPr eaLnBrk="1" hangingPunct="1">
              <a:lnSpc>
                <a:spcPct val="90000"/>
              </a:lnSpc>
            </a:pPr>
            <a:endParaRPr lang="en-US" altLang="zh-TW" dirty="0"/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Computation sequence 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dirty="0"/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Time complexity : O(n</a:t>
            </a:r>
            <a:r>
              <a:rPr lang="en-US" altLang="zh-TW" baseline="30000" dirty="0"/>
              <a:t>3</a:t>
            </a:r>
            <a:r>
              <a:rPr lang="en-US" altLang="zh-TW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16814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679450" y="1311275"/>
            <a:ext cx="1051560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fr-FR" sz="2400" u="sng" dirty="0"/>
              <a:t>https://webpages.uncc.edu › ras › courses › OB</a:t>
            </a:r>
          </a:p>
          <a:p>
            <a:pPr marL="457200" indent="-457200"/>
            <a:endParaRPr lang="fr-FR" sz="2400" u="sng" dirty="0"/>
          </a:p>
          <a:p>
            <a:pPr marL="457200" indent="-457200"/>
            <a:r>
              <a:rPr lang="fr-FR" sz="2400" dirty="0"/>
              <a:t>Books:</a:t>
            </a:r>
          </a:p>
          <a:p>
            <a:pPr marL="457200" indent="-457200"/>
            <a:endParaRPr lang="fr-FR" sz="2400" u="sng" dirty="0"/>
          </a:p>
          <a:p>
            <a:pPr marL="457200" indent="-457200" algn="just"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Introduction to Algorithms by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Coreman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Leiserson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Rivest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Stein.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Fundamentals of Algorithms by Ellis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Horwitz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Computer Algorithms/C++ by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Sartaj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Sahni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Sanguthevar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Rajasekaran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8276" y="198000"/>
            <a:ext cx="8518525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9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77343646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SE_ID" val="B495BB88-27AE-4681-99B1-1C780E828FE1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(S\u05AA{B77A30D0-7931-4982-8668-408EA18FF74A}&quot;,&quot;C:\\Users\\LENOVO\\Desktop\\Machine Learning  May-Dec2020\\PPTsNewFormat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accessibilitySettings&quot;:{&quot;enabled&quot;:&quot;T_TRUE&quot;,&quot;language&quot;:&quot;EN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RATE_SLIDES" val="0"/>
  <p:tag name="ISPRING_SCORM_RATE_QUIZZES" val="0"/>
  <p:tag name="ISPRING_SCORM_PASSING_SCORE" val="0.000000"/>
  <p:tag name="ISPRING_CURRENT_PLAYER_ID" val="universal"/>
  <p:tag name="ISPRING_PRESENTATION_TITLE" val="Lecture 11"/>
  <p:tag name="ISPRING_FIRST_PUBLI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20911</TotalTime>
  <Words>588</Words>
  <Application>Microsoft Office PowerPoint</Application>
  <PresentationFormat>Widescreen</PresentationFormat>
  <Paragraphs>100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 Black</vt:lpstr>
      <vt:lpstr>Calibri</vt:lpstr>
      <vt:lpstr>Calibri Light</vt:lpstr>
      <vt:lpstr>Casper</vt:lpstr>
      <vt:lpstr>Raleway ExtraBold</vt:lpstr>
      <vt:lpstr>Symbol</vt:lpstr>
      <vt:lpstr>Times New Roman</vt:lpstr>
      <vt:lpstr>Wingdings</vt:lpstr>
      <vt:lpstr>Office Theme</vt:lpstr>
      <vt:lpstr>PowerPoint Presentation</vt:lpstr>
      <vt:lpstr>Optimal binary search trees </vt:lpstr>
      <vt:lpstr>Optimal binary search trees</vt:lpstr>
      <vt:lpstr>PowerPoint Presentation</vt:lpstr>
      <vt:lpstr>The dynamic programming approach</vt:lpstr>
      <vt:lpstr>Computation relationships of subtrees</vt:lpstr>
      <vt:lpstr>Matrix-chain multiplication</vt:lpstr>
      <vt:lpstr>PRACTICE PROBLEM BASED ON 0/1 KNAPSACK PROBLEM-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Harmanjit Singh Gahir</dc:creator>
  <cp:lastModifiedBy>sanjay aggarwal</cp:lastModifiedBy>
  <cp:revision>984</cp:revision>
  <dcterms:created xsi:type="dcterms:W3CDTF">2019-05-03T13:26:36Z</dcterms:created>
  <dcterms:modified xsi:type="dcterms:W3CDTF">2024-06-03T05:19:14Z</dcterms:modified>
</cp:coreProperties>
</file>