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88" r:id="rId2"/>
    <p:sldId id="389" r:id="rId3"/>
    <p:sldId id="409" r:id="rId4"/>
    <p:sldId id="410" r:id="rId5"/>
    <p:sldId id="411" r:id="rId6"/>
    <p:sldId id="412" r:id="rId7"/>
    <p:sldId id="413" r:id="rId8"/>
    <p:sldId id="414" r:id="rId9"/>
    <p:sldId id="424" r:id="rId10"/>
    <p:sldId id="426" r:id="rId11"/>
    <p:sldId id="427" r:id="rId12"/>
  </p:sldIdLst>
  <p:sldSz cx="12192000" cy="6858000"/>
  <p:notesSz cx="6858000" cy="91440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462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01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33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318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20078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73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5D7673-01F9-4197-813B-D3D5701B07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173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  <a:ln w="9525"/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  <a:ln w="12700"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323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103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19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351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976" y="298268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4503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552" y="284820"/>
            <a:ext cx="6508845" cy="1026947"/>
          </a:xfrm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025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65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755" y="365504"/>
            <a:ext cx="6508845" cy="1026947"/>
          </a:xfrm>
          <a:ln w="9525">
            <a:solidFill>
              <a:schemeClr val="tx1"/>
            </a:solidFill>
          </a:ln>
        </p:spPr>
        <p:txBody>
          <a:bodyPr/>
          <a:lstStyle>
            <a:lvl1pPr algn="ctr">
              <a:defRPr b="1" baseline="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6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6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2009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/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213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3166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 smtClean="0"/>
              <a:pPr>
                <a:defRPr/>
              </a:pPr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2339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 cstate="print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958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225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38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18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297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4484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805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93A0F06B-06CD-4D06-874F-C3BE91473B7E}" type="datetimeFigureOut">
              <a:rPr lang="en-US" smtClean="0"/>
              <a:pPr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273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8" y="134944"/>
            <a:ext cx="8391525" cy="904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1" y="1311275"/>
            <a:ext cx="10515600" cy="4351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C34A185-1BC0-44F0-B65A-D683D100ACD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753939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800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668129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p:oleObj spid="_x0000_s1026" name="CorelDRAW" r:id="rId22" imgW="2169000" imgH="2169360" progId="">
                <p:embed/>
              </p:oleObj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 rot="10800000">
            <a:off x="3" y="6251581"/>
            <a:ext cx="731839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 sz="1800"/>
            </a:p>
          </p:txBody>
        </p:sp>
      </p:grpSp>
      <p:pic>
        <p:nvPicPr>
          <p:cNvPr id="16" name="Picture 2" descr="C:\Users\OM\Downloads\naac-sticker.png">
            <a:extLst>
              <a:ext uri="{FF2B5EF4-FFF2-40B4-BE49-F238E27FC236}">
                <a16:creationId xmlns="" xmlns:a16="http://schemas.microsoft.com/office/drawing/2014/main" id="{D7427353-50B9-40E6-8D87-DD3C5C9C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/>
          <a:srcRect b="23807"/>
          <a:stretch>
            <a:fillRect/>
          </a:stretch>
        </p:blipFill>
        <p:spPr bwMode="auto">
          <a:xfrm>
            <a:off x="9558792" y="231100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44473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49" r:id="rId18"/>
  </p:sldLayoutIdLst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763" y="5427663"/>
            <a:ext cx="12196763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1625" y="5902325"/>
            <a:ext cx="46038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6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46" name="Right Triangle 45"/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13318" name="Object 2"/>
          <p:cNvPicPr>
            <a:picLocks noChangeAspect="1" noChangeArrowheads="1"/>
          </p:cNvPicPr>
          <p:nvPr/>
        </p:nvPicPr>
        <p:blipFill>
          <a:blip r:embed="rId3" cstate="print">
            <a:lum bright="76000"/>
          </a:blip>
          <a:srcRect/>
          <a:stretch>
            <a:fillRect/>
          </a:stretch>
        </p:blipFill>
        <p:spPr bwMode="auto">
          <a:xfrm>
            <a:off x="76200" y="3121025"/>
            <a:ext cx="3303588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800" y="5334000"/>
            <a:ext cx="2366963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25" name="TextBox 35"/>
          <p:cNvSpPr txBox="1">
            <a:spLocks noChangeArrowheads="1"/>
          </p:cNvSpPr>
          <p:nvPr/>
        </p:nvSpPr>
        <p:spPr bwMode="auto">
          <a:xfrm>
            <a:off x="6881813" y="6019800"/>
            <a:ext cx="4927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 pitchFamily="2" charset="0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 pitchFamily="2" charset="0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 pitchFamily="2" charset="0"/>
            </a:endParaRPr>
          </a:p>
          <a:p>
            <a:pPr eaLnBrk="1" hangingPunct="1"/>
            <a:endParaRPr lang="en-US" altLang="en-US" sz="1600" b="1">
              <a:latin typeface="Casper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4988" y="6043613"/>
            <a:ext cx="46037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8" name="TextBox 25"/>
          <p:cNvSpPr txBox="1">
            <a:spLocks noChangeArrowheads="1"/>
          </p:cNvSpPr>
          <p:nvPr/>
        </p:nvSpPr>
        <p:spPr bwMode="auto">
          <a:xfrm>
            <a:off x="942975" y="1188061"/>
            <a:ext cx="10264775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latin typeface="Arial Black" pitchFamily="34" charset="0"/>
              <a:ea typeface="Karla"/>
              <a:cs typeface="Karla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Arial Black" pitchFamily="34" charset="0"/>
                <a:ea typeface="Karla"/>
                <a:cs typeface="Karla"/>
              </a:rPr>
              <a:t>UNIVERSITY INSTITUTE OF COMPUTING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Arial Black" pitchFamily="34" charset="0"/>
                <a:ea typeface="Karla"/>
                <a:cs typeface="Karla"/>
              </a:rPr>
              <a:t>MASTER OF COMPUTER APPLICATIONS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Design and Analysis of Algorithms</a:t>
            </a: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23CAH511</a:t>
            </a: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000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</a:t>
            </a:r>
            <a:endParaRPr lang="en-US" altLang="en-US" sz="2800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defTabSz="622300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defTabSz="622300" eaLnBrk="1" hangingPunct="1"/>
            <a:endParaRPr lang="en-US" altLang="en-US" sz="1600" dirty="0">
              <a:latin typeface="Raleway ExtraBold"/>
            </a:endParaRPr>
          </a:p>
        </p:txBody>
      </p:sp>
      <p:sp>
        <p:nvSpPr>
          <p:cNvPr id="13329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7216D3-A912-47B0-9CEE-F5BE4969E67B}" type="slidenum">
              <a:rPr lang="en-IN" altLang="en-US" smtClean="0"/>
              <a:pPr/>
              <a:t>1</a:t>
            </a:fld>
            <a:endParaRPr lang="en-IN" altLang="en-US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-459213" y="6014156"/>
            <a:ext cx="64320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UNIT-3</a:t>
            </a:r>
            <a:endParaRPr lang="en-US" sz="1600" dirty="0">
              <a:latin typeface="Raleway ExtraBold" pitchFamily="34" charset="-5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95336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1)  https://www.tutorialspoint.com/data_structures_algorithms/divide_and_conquer.htm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2)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Data Structures and Algorithms made easy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By Narasimha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Karumanchi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3)  The Algorithm Design Manual, 2nd Edition by Steven 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Skiena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Fundamentals of Computer Algorithms - Horowitz and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Sahani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2" y="192883"/>
            <a:ext cx="8693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7571AD-EF65-4378-86D6-3AF0DD73CA0C}"/>
              </a:ext>
            </a:extLst>
          </p:cNvPr>
          <p:cNvSpPr/>
          <p:nvPr/>
        </p:nvSpPr>
        <p:spPr>
          <a:xfrm>
            <a:off x="838200" y="1089891"/>
            <a:ext cx="10515600" cy="508230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5855C06-9819-4A06-9C49-58CDAD8CD94B}"/>
              </a:ext>
            </a:extLst>
          </p:cNvPr>
          <p:cNvSpPr/>
          <p:nvPr/>
        </p:nvSpPr>
        <p:spPr>
          <a:xfrm>
            <a:off x="838201" y="136527"/>
            <a:ext cx="8758383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D8B716-3EDB-4874-B04B-3AC9D49B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047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-76200"/>
            <a:ext cx="12192000" cy="4686300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  <a:latin typeface="Calibri Light"/>
                <a:cs typeface="+mn-cs"/>
              </a:rPr>
              <a:t> </a:t>
            </a: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9347200" y="9525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169525" y="0"/>
            <a:ext cx="663575" cy="6635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733425" y="6294438"/>
            <a:ext cx="558800" cy="55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90525" y="5148263"/>
            <a:ext cx="1728788" cy="17287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itle 1"/>
          <p:cNvSpPr txBox="1">
            <a:spLocks/>
          </p:cNvSpPr>
          <p:nvPr/>
        </p:nvSpPr>
        <p:spPr bwMode="auto">
          <a:xfrm>
            <a:off x="1485900" y="2249488"/>
            <a:ext cx="10725150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eaLnBrk="1" hangingPunct="1"/>
            <a:r>
              <a:rPr lang="en-US" altLang="en-US" sz="8000">
                <a:solidFill>
                  <a:srgbClr val="FFFFFF"/>
                </a:solidFill>
                <a:latin typeface="Casper" pitchFamily="2" charset="0"/>
                <a:cs typeface="Segoe UI" pitchFamily="34" charset="0"/>
              </a:rPr>
              <a:t>THANK YOU</a:t>
            </a:r>
          </a:p>
        </p:txBody>
      </p:sp>
      <p:sp>
        <p:nvSpPr>
          <p:cNvPr id="44040" name="Diamond 6"/>
          <p:cNvSpPr>
            <a:spLocks noChangeArrowheads="1"/>
          </p:cNvSpPr>
          <p:nvPr/>
        </p:nvSpPr>
        <p:spPr bwMode="auto">
          <a:xfrm>
            <a:off x="2641600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1" name="Diamond 6"/>
          <p:cNvSpPr>
            <a:spLocks noChangeArrowheads="1"/>
          </p:cNvSpPr>
          <p:nvPr/>
        </p:nvSpPr>
        <p:spPr bwMode="auto">
          <a:xfrm>
            <a:off x="2898775" y="1214438"/>
            <a:ext cx="2430463" cy="3225800"/>
          </a:xfrm>
          <a:custGeom>
            <a:avLst/>
            <a:gdLst>
              <a:gd name="T0" fmla="*/ 2430463 w 2430463"/>
              <a:gd name="T1" fmla="*/ 2413000 h 3225800"/>
              <a:gd name="T2" fmla="*/ 1612919 w 2430463"/>
              <a:gd name="T3" fmla="*/ 3225800 h 3225800"/>
              <a:gd name="T4" fmla="*/ 0 w 2430463"/>
              <a:gd name="T5" fmla="*/ 1612900 h 3225800"/>
              <a:gd name="T6" fmla="*/ 1612919 w 2430463"/>
              <a:gd name="T7" fmla="*/ 0 h 3225800"/>
              <a:gd name="T8" fmla="*/ 2430463 w 2430463"/>
              <a:gd name="T9" fmla="*/ 817563 h 3225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30463"/>
              <a:gd name="T16" fmla="*/ 0 h 3225800"/>
              <a:gd name="T17" fmla="*/ 2430463 w 2430463"/>
              <a:gd name="T18" fmla="*/ 3225800 h 3225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algn="ctr">
            <a:solidFill>
              <a:srgbClr val="FFFFFF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404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448800" y="6356350"/>
            <a:ext cx="2743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B7962362-1F08-47BC-B5C0-8D11A861320F}" type="slidenum">
              <a:rPr lang="en-IN" altLang="en-US" smtClean="0"/>
              <a:pPr/>
              <a:t>11</a:t>
            </a:fld>
            <a:endParaRPr lang="en-I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2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729663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dirty="0"/>
              <a:t>SUM OF SUBSETS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47775"/>
            <a:ext cx="11222038" cy="4900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 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556305" y="1438707"/>
            <a:ext cx="99854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simple algorithm, but it demonstrates that sometimes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you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need to return to a previous state and re-evaluate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decision in order to solve a problem.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general algorithmic technique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searching every possible combination in order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optimization problem. Backtracking uses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depth-first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approach. By inserting more knowledge of the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problem, the search tree can be pruned to avoid considering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don't look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promising. While backtracking is useful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problems to which we do not know more efficient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it is a poor solution for the everyday problems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techniques are much better at solving.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3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8729663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US" sz="3600" b="1" dirty="0"/>
              <a:t>Sum of Subsets Using Backtracking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47775"/>
            <a:ext cx="11222038" cy="49006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Subset sum problem is to find subset of elements </a:t>
            </a:r>
            <a:endParaRPr lang="en-US" sz="2400" dirty="0"/>
          </a:p>
          <a:p>
            <a:r>
              <a:rPr lang="en-US" sz="2400" b="1" dirty="0"/>
              <a:t>that are selected from a given set whose sum adds </a:t>
            </a:r>
            <a:endParaRPr lang="en-US" sz="2400" dirty="0"/>
          </a:p>
          <a:p>
            <a:r>
              <a:rPr lang="en-US" sz="2400" b="1" dirty="0"/>
              <a:t>up to a given number . </a:t>
            </a:r>
            <a:endParaRPr lang="en-US" sz="2400" dirty="0"/>
          </a:p>
          <a:p>
            <a:r>
              <a:rPr lang="en-US" sz="2400" b="1" dirty="0"/>
              <a:t>Ex: let A be a set </a:t>
            </a:r>
            <a:endParaRPr lang="en-US" sz="2400" dirty="0"/>
          </a:p>
          <a:p>
            <a:r>
              <a:rPr lang="en-US" sz="2400" b="1" dirty="0"/>
              <a:t>A={5,7,10,12,15,18,20} </a:t>
            </a:r>
            <a:endParaRPr lang="en-US" sz="2400" dirty="0"/>
          </a:p>
          <a:p>
            <a:r>
              <a:rPr lang="en-US" sz="2400" b="1" dirty="0"/>
              <a:t>and given sum m=35 </a:t>
            </a:r>
            <a:endParaRPr lang="en-US" sz="2400" dirty="0"/>
          </a:p>
          <a:p>
            <a:r>
              <a:rPr lang="en-US" sz="2400" b="1" dirty="0"/>
              <a:t>so we have the following subsets that add </a:t>
            </a:r>
            <a:endParaRPr lang="en-US" sz="2400" dirty="0"/>
          </a:p>
          <a:p>
            <a:r>
              <a:rPr lang="en-US" sz="2400" b="1" dirty="0"/>
              <a:t>up to 35 are: </a:t>
            </a:r>
            <a:endParaRPr lang="en-US" sz="2400" dirty="0"/>
          </a:p>
          <a:p>
            <a:r>
              <a:rPr lang="en-US" sz="2400" b="1" dirty="0"/>
              <a:t>{15,20},{18,7,10},{5,10,20}, and </a:t>
            </a:r>
            <a:endParaRPr lang="en-US" sz="2400" dirty="0"/>
          </a:p>
          <a:p>
            <a:r>
              <a:rPr lang="en-US" sz="2400" b="1" dirty="0"/>
              <a:t>{18,12,5}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5725997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4</a:t>
            </a:fld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311275"/>
            <a:ext cx="10515600" cy="435133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: </a:t>
            </a:r>
            <a:br>
              <a:rPr lang="en-IN" sz="2800" dirty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92688" y="450761"/>
            <a:ext cx="72808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b="1" dirty="0"/>
              <a:t>Assumption and considerations</a:t>
            </a:r>
            <a:endParaRPr lang="en-IN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38197" y="1990725"/>
            <a:ext cx="7589837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32620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5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3035" y="134938"/>
            <a:ext cx="797662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600" b="1" dirty="0"/>
              <a:t>Solution Using NAÏVE APPROACH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2289" y="1307446"/>
            <a:ext cx="7305194" cy="480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495403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6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87506" y="134938"/>
            <a:ext cx="7842157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200" b="1" dirty="0"/>
              <a:t>Solution Using NAÏVE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846975" y="12738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A={2,4,5} and m=9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7364" y="1735531"/>
            <a:ext cx="825658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170824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7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00953" y="134938"/>
            <a:ext cx="7828710" cy="904875"/>
          </a:xfrm>
          <a:ln>
            <a:solidFill>
              <a:schemeClr val="tx1"/>
            </a:solidFill>
          </a:ln>
        </p:spPr>
        <p:txBody>
          <a:bodyPr/>
          <a:lstStyle/>
          <a:p>
            <a:pPr fontAlgn="base"/>
            <a:r>
              <a:rPr lang="en-IN" sz="3600" b="1" dirty="0"/>
              <a:t>Solution Using BACKTRACKING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225550"/>
            <a:ext cx="8404225" cy="471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895137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8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4059" y="134938"/>
            <a:ext cx="7855604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fontAlgn="base"/>
            <a:r>
              <a:rPr lang="en-IN" sz="3200" dirty="0"/>
              <a:t>Algorithm</a:t>
            </a:r>
            <a:endParaRPr lang="en-US" sz="36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3260" y="1313646"/>
            <a:ext cx="6627813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273442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321DF-4391-4A0E-9FFF-793DE4722964}" type="slidenum">
              <a:rPr lang="en-IN" altLang="en-US" smtClean="0"/>
              <a:pPr>
                <a:defRPr/>
              </a:pPr>
              <a:t>9</a:t>
            </a:fld>
            <a:endParaRPr lang="en-IN" alt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4938"/>
            <a:ext cx="7881938" cy="9048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3600" dirty="0"/>
              <a:t>Time Complexity</a:t>
            </a:r>
            <a:endParaRPr lang="en-IN" sz="3600" b="1" dirty="0"/>
          </a:p>
        </p:txBody>
      </p:sp>
      <p:sp>
        <p:nvSpPr>
          <p:cNvPr id="3" name="Rectangle 2"/>
          <p:cNvSpPr/>
          <p:nvPr/>
        </p:nvSpPr>
        <p:spPr>
          <a:xfrm>
            <a:off x="935865" y="1165458"/>
            <a:ext cx="9071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1517189"/>
            <a:ext cx="73581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Complexity Analysis:</a:t>
            </a:r>
            <a:r>
              <a:rPr lang="en-US" sz="2800" dirty="0"/>
              <a:t> </a:t>
            </a:r>
          </a:p>
          <a:p>
            <a:r>
              <a:rPr lang="en-US" sz="2800" b="1" dirty="0"/>
              <a:t>Time Complexity:</a:t>
            </a:r>
            <a:r>
              <a:rPr lang="en-US" sz="2800" dirty="0"/>
              <a:t> O(sum*n), where sum is the ‘target sum’ and ‘n’ is the size of array.</a:t>
            </a:r>
          </a:p>
          <a:p>
            <a:r>
              <a:rPr lang="en-US" sz="2800" b="1" dirty="0"/>
              <a:t>Auxiliary Space:</a:t>
            </a:r>
            <a:r>
              <a:rPr lang="en-US" sz="2800" dirty="0"/>
              <a:t> O(sum*n), as the size of 2-D array is sum*n.</a:t>
            </a:r>
          </a:p>
          <a:p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419647446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B495BB88-27AE-4681-99B1-1C780E828FE1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(S\u05AA{B77A30D0-7931-4982-8668-408EA18FF74A}&quot;,&quot;C:\\Users\\LENOVO\\Desktop\\Machine Learning  May-Dec2020\\PPTsNewForma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TRU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RATE_QUIZZES" val="0"/>
  <p:tag name="ISPRING_SCORM_PASSING_SCORE" val="0.000000"/>
  <p:tag name="ISPRING_CURRENT_PLAYER_ID" val="universal"/>
  <p:tag name="ISPRING_PRESENTATION_TITLE" val="Lecture 11"/>
  <p:tag name="ISPRING_FIRST_PUBLISH" val="1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20565</TotalTime>
  <Words>262</Words>
  <Application>Microsoft Office PowerPoint</Application>
  <PresentationFormat>Custom</PresentationFormat>
  <Paragraphs>66</Paragraphs>
  <Slides>11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Theme1</vt:lpstr>
      <vt:lpstr>CorelDRAW</vt:lpstr>
      <vt:lpstr>Slide 1</vt:lpstr>
      <vt:lpstr>SUM OF SUBSETS PROBLEM</vt:lpstr>
      <vt:lpstr>Sum of Subsets Using Backtracking</vt:lpstr>
      <vt:lpstr>Slide 4</vt:lpstr>
      <vt:lpstr>Solution Using NAÏVE APPROACH</vt:lpstr>
      <vt:lpstr>Solution Using NAÏVE APPROACH</vt:lpstr>
      <vt:lpstr>Solution Using BACKTRACKING</vt:lpstr>
      <vt:lpstr>Algorithm</vt:lpstr>
      <vt:lpstr>Time Complexity</vt:lpstr>
      <vt:lpstr>     1)  https://www.tutorialspoint.com/data_structures_algorithms/divide_and_conquer.htm  2)  Data Structures and Algorithms made easy By Narasimha Karumanchi.  3)  The Algorithm Design Manual, 2nd Edition by Steven S Skiena  4) Fundamentals of Computer Algorithms - Horowitz and Sahani   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</dc:title>
  <dc:creator>Harmanjit Singh Gahir</dc:creator>
  <cp:lastModifiedBy>Acerr</cp:lastModifiedBy>
  <cp:revision>975</cp:revision>
  <dcterms:created xsi:type="dcterms:W3CDTF">2019-05-03T13:26:36Z</dcterms:created>
  <dcterms:modified xsi:type="dcterms:W3CDTF">2023-06-30T07:26:55Z</dcterms:modified>
</cp:coreProperties>
</file>