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4"/>
  </p:notesMasterIdLst>
  <p:sldIdLst>
    <p:sldId id="388" r:id="rId2"/>
    <p:sldId id="389" r:id="rId3"/>
    <p:sldId id="409" r:id="rId4"/>
    <p:sldId id="410" r:id="rId5"/>
    <p:sldId id="411" r:id="rId6"/>
    <p:sldId id="412" r:id="rId7"/>
    <p:sldId id="413" r:id="rId8"/>
    <p:sldId id="414" r:id="rId9"/>
    <p:sldId id="424" r:id="rId10"/>
    <p:sldId id="423" r:id="rId11"/>
    <p:sldId id="425" r:id="rId12"/>
    <p:sldId id="426" r:id="rId13"/>
    <p:sldId id="436" r:id="rId14"/>
    <p:sldId id="437" r:id="rId15"/>
    <p:sldId id="435" r:id="rId16"/>
    <p:sldId id="441" r:id="rId17"/>
    <p:sldId id="442" r:id="rId18"/>
    <p:sldId id="443" r:id="rId19"/>
    <p:sldId id="444" r:id="rId20"/>
    <p:sldId id="445" r:id="rId21"/>
    <p:sldId id="446" r:id="rId22"/>
    <p:sldId id="440" r:id="rId23"/>
    <p:sldId id="447" r:id="rId24"/>
    <p:sldId id="448" r:id="rId25"/>
    <p:sldId id="449" r:id="rId26"/>
    <p:sldId id="450" r:id="rId27"/>
    <p:sldId id="451" r:id="rId28"/>
    <p:sldId id="452" r:id="rId29"/>
    <p:sldId id="453" r:id="rId30"/>
    <p:sldId id="454" r:id="rId31"/>
    <p:sldId id="455" r:id="rId32"/>
    <p:sldId id="456" r:id="rId33"/>
  </p:sldIdLst>
  <p:sldSz cx="12192000" cy="6858000"/>
  <p:notesSz cx="6858000" cy="9144000"/>
  <p:custDataLst>
    <p:tags r:id="rId3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BBC4"/>
    <a:srgbClr val="0D8BC3"/>
    <a:srgbClr val="2ED9FA"/>
    <a:srgbClr val="0BDEE3"/>
    <a:srgbClr val="07D3D3"/>
    <a:srgbClr val="07DDF3"/>
    <a:srgbClr val="57ACF3"/>
    <a:srgbClr val="3399FF"/>
    <a:srgbClr val="33CCFF"/>
    <a:srgbClr val="EF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5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F08BD66-0090-4264-A614-918E999BC416}" type="datetimeFigureOut">
              <a:rPr lang="en-US"/>
              <a:pPr>
                <a:defRPr/>
              </a:pPr>
              <a:t>1/6/25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F5D7673-01F9-4197-813B-D3D5701B0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03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274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16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36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88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78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33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33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876" y="115888"/>
            <a:ext cx="8501448" cy="987982"/>
          </a:xfrm>
          <a:ln w="9525"/>
        </p:spPr>
        <p:txBody>
          <a:bodyPr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81692"/>
            <a:ext cx="9144000" cy="1655762"/>
          </a:xfrm>
          <a:ln w="12700"/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3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93A0F06B-06CD-4D06-874F-C3BE91473B7E}" type="datetimeFigureOut">
              <a:rPr lang="en-US" smtClean="0"/>
              <a:pPr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8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93A0F06B-06CD-4D06-874F-C3BE91473B7E}" type="datetimeFigureOut">
              <a:rPr lang="en-US" smtClean="0"/>
              <a:pPr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9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fld id="{93A0F06B-06CD-4D06-874F-C3BE91473B7E}" type="datetimeFigureOut">
              <a:rPr lang="en-US" smtClean="0"/>
              <a:pPr/>
              <a:t>1/6/25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1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3976" y="298268"/>
            <a:ext cx="6508845" cy="1026947"/>
          </a:xfrm>
        </p:spPr>
        <p:txBody>
          <a:bodyPr/>
          <a:lstStyle>
            <a:lvl1pPr algn="ctr">
              <a:defRPr b="1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6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A0F06B-06CD-4D06-874F-C3BE91473B7E}" type="datetimeFigureOut">
              <a:rPr lang="en-US" smtClean="0"/>
              <a:pPr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6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3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552" y="284820"/>
            <a:ext cx="6508845" cy="1026947"/>
          </a:xfrm>
        </p:spPr>
        <p:txBody>
          <a:bodyPr/>
          <a:lstStyle>
            <a:lvl1pPr algn="ctr">
              <a:defRPr b="1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6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A0F06B-06CD-4D06-874F-C3BE91473B7E}" type="datetimeFigureOut">
              <a:rPr lang="en-US" smtClean="0"/>
              <a:pPr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6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56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66"/>
            <a:ext cx="2743200" cy="365125"/>
          </a:xfrm>
          <a:prstGeom prst="rect">
            <a:avLst/>
          </a:prstGeom>
        </p:spPr>
        <p:txBody>
          <a:bodyPr/>
          <a:lstStyle/>
          <a:p>
            <a:fld id="{93A0F06B-06CD-4D06-874F-C3BE91473B7E}" type="datetimeFigureOut">
              <a:rPr lang="en-US" smtClean="0"/>
              <a:pPr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6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50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1755" y="365504"/>
            <a:ext cx="6508845" cy="1026947"/>
          </a:xfrm>
          <a:ln w="9525">
            <a:solidFill>
              <a:schemeClr val="tx1"/>
            </a:solidFill>
          </a:ln>
        </p:spPr>
        <p:txBody>
          <a:bodyPr/>
          <a:lstStyle>
            <a:lvl1pPr algn="ctr">
              <a:defRPr b="1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6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A0F06B-06CD-4D06-874F-C3BE91473B7E}" type="datetimeFigureOut">
              <a:rPr lang="en-US" smtClean="0"/>
              <a:pPr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6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09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93A0F06B-06CD-4D06-874F-C3BE91473B7E}" type="datetimeFigureOut">
              <a:rPr lang="en-US" smtClean="0"/>
              <a:pPr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13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05DDE71-BC80-4F4D-B385-5050999CD606}" type="datetime1">
              <a:rPr lang="en-US"/>
              <a:pPr>
                <a:defRPr/>
              </a:pPr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922338" y="115888"/>
            <a:ext cx="835814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en-US" sz="4000" b="1" i="0" u="none" strike="noStrike" kern="1200" cap="small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OM\Downloads\naac-sticker.png"/>
          <p:cNvPicPr>
            <a:picLocks noChangeAspect="1" noChangeArrowheads="1"/>
          </p:cNvPicPr>
          <p:nvPr userDrawn="1"/>
        </p:nvPicPr>
        <p:blipFill>
          <a:blip r:embed="rId2" cstate="print"/>
          <a:srcRect b="23807"/>
          <a:stretch>
            <a:fillRect/>
          </a:stretch>
        </p:blipFill>
        <p:spPr bwMode="auto">
          <a:xfrm>
            <a:off x="9662615" y="40945"/>
            <a:ext cx="2515736" cy="68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166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05DDE71-BC80-4F4D-B385-5050999CD606}" type="datetime1">
              <a:rPr lang="en-US" smtClean="0"/>
              <a:pPr>
                <a:defRPr/>
              </a:pPr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922339" y="115888"/>
            <a:ext cx="835814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en-US" sz="4000" b="1" i="0" u="none" strike="noStrike" kern="1200" cap="small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922338" y="115888"/>
            <a:ext cx="835814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en-US" sz="4000" b="1" i="0" u="none" strike="noStrike" kern="1200" cap="small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OM\Downloads\naac-sticker.png"/>
          <p:cNvPicPr>
            <a:picLocks noChangeAspect="1" noChangeArrowheads="1"/>
          </p:cNvPicPr>
          <p:nvPr userDrawn="1"/>
        </p:nvPicPr>
        <p:blipFill>
          <a:blip r:embed="rId2" cstate="print"/>
          <a:srcRect b="23807"/>
          <a:stretch>
            <a:fillRect/>
          </a:stretch>
        </p:blipFill>
        <p:spPr bwMode="auto">
          <a:xfrm>
            <a:off x="9662615" y="40945"/>
            <a:ext cx="2515736" cy="68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958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93A0F06B-06CD-4D06-874F-C3BE91473B7E}" type="datetimeFigureOut">
              <a:rPr lang="en-US" smtClean="0"/>
              <a:pPr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5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93A0F06B-06CD-4D06-874F-C3BE91473B7E}" type="datetimeFigureOut">
              <a:rPr lang="en-US" smtClean="0"/>
              <a:pPr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9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93A0F06B-06CD-4D06-874F-C3BE91473B7E}" type="datetimeFigureOut">
              <a:rPr lang="en-US" smtClean="0"/>
              <a:pPr/>
              <a:t>1/6/25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5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93A0F06B-06CD-4D06-874F-C3BE91473B7E}" type="datetimeFigureOut">
              <a:rPr lang="en-US" smtClean="0"/>
              <a:pPr/>
              <a:t>1/6/25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4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93A0F06B-06CD-4D06-874F-C3BE91473B7E}" type="datetimeFigureOut">
              <a:rPr lang="en-US" smtClean="0"/>
              <a:pPr/>
              <a:t>1/6/25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4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93A0F06B-06CD-4D06-874F-C3BE91473B7E}" type="datetimeFigureOut">
              <a:rPr lang="en-US" smtClean="0"/>
              <a:pPr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5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93A0F06B-06CD-4D06-874F-C3BE91473B7E}" type="datetimeFigureOut">
              <a:rPr lang="en-US" smtClean="0"/>
              <a:pPr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3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23928" y="134944"/>
            <a:ext cx="8391525" cy="904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9451" y="1311275"/>
            <a:ext cx="10515600" cy="4351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0" name="Picture 2" descr="Image result for chandigarh university logo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9" y="104775"/>
            <a:ext cx="6064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-2753939" y="293688"/>
            <a:ext cx="5146676" cy="5853112"/>
          </a:xfrm>
          <a:prstGeom prst="rtTriangle">
            <a:avLst/>
          </a:prstGeom>
          <a:solidFill>
            <a:schemeClr val="bg1">
              <a:lumMod val="85000"/>
              <a:alpha val="26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sz="1800" kern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1668129" y="5108575"/>
            <a:ext cx="409575" cy="1612900"/>
            <a:chOff x="83821" y="0"/>
            <a:chExt cx="219636" cy="903079"/>
          </a:xfrm>
        </p:grpSpPr>
        <p:sp>
          <p:nvSpPr>
            <p:cNvPr id="10" name="Rectangle 9"/>
            <p:cNvSpPr/>
            <p:nvPr/>
          </p:nvSpPr>
          <p:spPr>
            <a:xfrm>
              <a:off x="83821" y="0"/>
              <a:ext cx="219636" cy="2106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673" y="408874"/>
              <a:ext cx="218784" cy="49420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1" y="210659"/>
              <a:ext cx="217933" cy="221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graphicFrame>
          <p:nvGraphicFramePr>
            <p:cNvPr id="1040" name="Object 12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CorelDRAW" r:id="rId21" imgW="2169000" imgH="2169360" progId="">
                    <p:embed/>
                  </p:oleObj>
                </mc:Choice>
                <mc:Fallback>
                  <p:oleObj name="CorelDRAW" r:id="rId21" imgW="2169000" imgH="216936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6"/>
          <p:cNvGrpSpPr>
            <a:grpSpLocks/>
          </p:cNvGrpSpPr>
          <p:nvPr/>
        </p:nvGrpSpPr>
        <p:grpSpPr bwMode="auto">
          <a:xfrm rot="10800000">
            <a:off x="3" y="6251581"/>
            <a:ext cx="731839" cy="606425"/>
            <a:chOff x="5401469" y="1588"/>
            <a:chExt cx="1389063" cy="540239"/>
          </a:xfrm>
        </p:grpSpPr>
        <p:sp>
          <p:nvSpPr>
            <p:cNvPr id="1035" name="Freeform 5"/>
            <p:cNvSpPr>
              <a:spLocks/>
            </p:cNvSpPr>
            <p:nvPr/>
          </p:nvSpPr>
          <p:spPr bwMode="auto">
            <a:xfrm>
              <a:off x="5401469" y="1588"/>
              <a:ext cx="1205279" cy="540239"/>
            </a:xfrm>
            <a:custGeom>
              <a:avLst/>
              <a:gdLst>
                <a:gd name="T0" fmla="*/ 0 w 1410"/>
                <a:gd name="T1" fmla="*/ 0 h 632"/>
                <a:gd name="T2" fmla="*/ 2147483646 w 1410"/>
                <a:gd name="T3" fmla="*/ 2147483646 h 632"/>
                <a:gd name="T4" fmla="*/ 2147483646 w 1410"/>
                <a:gd name="T5" fmla="*/ 2147483646 h 632"/>
                <a:gd name="T6" fmla="*/ 2147483646 w 1410"/>
                <a:gd name="T7" fmla="*/ 0 h 632"/>
                <a:gd name="T8" fmla="*/ 0 w 1410"/>
                <a:gd name="T9" fmla="*/ 0 h 6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10" h="632">
                  <a:moveTo>
                    <a:pt x="0" y="0"/>
                  </a:moveTo>
                  <a:lnTo>
                    <a:pt x="630" y="632"/>
                  </a:lnTo>
                  <a:lnTo>
                    <a:pt x="1410" y="632"/>
                  </a:lnTo>
                  <a:lnTo>
                    <a:pt x="78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C344C"/>
                </a:gs>
                <a:gs pos="100000">
                  <a:srgbClr val="D80F7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800"/>
            </a:p>
          </p:txBody>
        </p:sp>
        <p:sp>
          <p:nvSpPr>
            <p:cNvPr id="1036" name="Freeform 6"/>
            <p:cNvSpPr>
              <a:spLocks/>
            </p:cNvSpPr>
            <p:nvPr/>
          </p:nvSpPr>
          <p:spPr bwMode="auto">
            <a:xfrm>
              <a:off x="6252003" y="1588"/>
              <a:ext cx="538529" cy="426549"/>
            </a:xfrm>
            <a:custGeom>
              <a:avLst/>
              <a:gdLst>
                <a:gd name="T0" fmla="*/ 0 w 630"/>
                <a:gd name="T1" fmla="*/ 0 h 499"/>
                <a:gd name="T2" fmla="*/ 2147483646 w 630"/>
                <a:gd name="T3" fmla="*/ 2147483646 h 499"/>
                <a:gd name="T4" fmla="*/ 2147483646 w 630"/>
                <a:gd name="T5" fmla="*/ 2147483646 h 499"/>
                <a:gd name="T6" fmla="*/ 2147483646 w 630"/>
                <a:gd name="T7" fmla="*/ 0 h 499"/>
                <a:gd name="T8" fmla="*/ 0 w 630"/>
                <a:gd name="T9" fmla="*/ 0 h 4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0" h="499">
                  <a:moveTo>
                    <a:pt x="0" y="0"/>
                  </a:moveTo>
                  <a:lnTo>
                    <a:pt x="498" y="499"/>
                  </a:lnTo>
                  <a:lnTo>
                    <a:pt x="630" y="499"/>
                  </a:lnTo>
                  <a:lnTo>
                    <a:pt x="1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800"/>
            </a:p>
          </p:txBody>
        </p:sp>
      </p:grpSp>
      <p:pic>
        <p:nvPicPr>
          <p:cNvPr id="16" name="Picture 2" descr="C:\Users\OM\Downloads\naac-sticker.png">
            <a:extLst>
              <a:ext uri="{FF2B5EF4-FFF2-40B4-BE49-F238E27FC236}">
                <a16:creationId xmlns:a16="http://schemas.microsoft.com/office/drawing/2014/main" id="{D7427353-50B9-40E6-8D87-DD3C5C9CF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/>
          <a:srcRect b="23807"/>
          <a:stretch>
            <a:fillRect/>
          </a:stretch>
        </p:blipFill>
        <p:spPr bwMode="auto">
          <a:xfrm>
            <a:off x="9558792" y="231100"/>
            <a:ext cx="2515736" cy="68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473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49" r:id="rId18"/>
  </p:sldLayoutIdLst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763" y="5427663"/>
            <a:ext cx="12196763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1625" y="5902325"/>
            <a:ext cx="46038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16" name="Slide Number Placeholder 2"/>
          <p:cNvSpPr txBox="1">
            <a:spLocks/>
          </p:cNvSpPr>
          <p:nvPr/>
        </p:nvSpPr>
        <p:spPr bwMode="auto">
          <a:xfrm>
            <a:off x="8763000" y="65087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6" name="Right Triangle 45"/>
          <p:cNvSpPr/>
          <p:nvPr/>
        </p:nvSpPr>
        <p:spPr>
          <a:xfrm flipV="1">
            <a:off x="9507538" y="5940425"/>
            <a:ext cx="1290637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  <p:pic>
        <p:nvPicPr>
          <p:cNvPr id="13318" name="Object 2"/>
          <p:cNvPicPr>
            <a:picLocks noChangeAspect="1" noChangeArrowheads="1"/>
          </p:cNvPicPr>
          <p:nvPr/>
        </p:nvPicPr>
        <p:blipFill>
          <a:blip r:embed="rId3" cstate="print">
            <a:lum bright="76000"/>
          </a:blip>
          <a:srcRect/>
          <a:stretch>
            <a:fillRect/>
          </a:stretch>
        </p:blipFill>
        <p:spPr bwMode="auto">
          <a:xfrm>
            <a:off x="76200" y="3121025"/>
            <a:ext cx="3303588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800" y="5334000"/>
            <a:ext cx="2366963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325" name="TextBox 35"/>
          <p:cNvSpPr txBox="1">
            <a:spLocks noChangeArrowheads="1"/>
          </p:cNvSpPr>
          <p:nvPr/>
        </p:nvSpPr>
        <p:spPr bwMode="auto">
          <a:xfrm>
            <a:off x="6881813" y="6019800"/>
            <a:ext cx="4927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 pitchFamily="2" charset="0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 pitchFamily="2" charset="0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 pitchFamily="2" charset="0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 pitchFamily="2" charset="0"/>
            </a:endParaRPr>
          </a:p>
          <a:p>
            <a:pPr eaLnBrk="1" hangingPunct="1"/>
            <a:endParaRPr lang="en-US" altLang="en-US" sz="1600" b="1">
              <a:latin typeface="Casper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4988" y="6043613"/>
            <a:ext cx="46037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27" name="TextBox 52"/>
          <p:cNvSpPr txBox="1">
            <a:spLocks noChangeArrowheads="1"/>
          </p:cNvSpPr>
          <p:nvPr/>
        </p:nvSpPr>
        <p:spPr bwMode="auto">
          <a:xfrm>
            <a:off x="536028" y="6069724"/>
            <a:ext cx="4310291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UNIT 3</a:t>
            </a:r>
            <a:endParaRPr lang="en-US" altLang="en-US" sz="1600" dirty="0">
              <a:latin typeface="Raleway ExtraBold"/>
            </a:endParaRPr>
          </a:p>
        </p:txBody>
      </p:sp>
      <p:sp>
        <p:nvSpPr>
          <p:cNvPr id="13328" name="TextBox 25"/>
          <p:cNvSpPr txBox="1">
            <a:spLocks noChangeArrowheads="1"/>
          </p:cNvSpPr>
          <p:nvPr/>
        </p:nvSpPr>
        <p:spPr bwMode="auto">
          <a:xfrm>
            <a:off x="942975" y="1188061"/>
            <a:ext cx="10264775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latin typeface="Arial Black" pitchFamily="34" charset="0"/>
              <a:ea typeface="Karla"/>
              <a:cs typeface="Karla"/>
            </a:endParaRP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Arial Black" pitchFamily="34" charset="0"/>
                <a:ea typeface="Karla"/>
                <a:cs typeface="Karla"/>
              </a:rPr>
              <a:t>UNIVERSITY INSTITUTE OF COMPUTING</a:t>
            </a: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>
                <a:latin typeface="Arial Black" pitchFamily="34" charset="0"/>
                <a:ea typeface="Karla"/>
                <a:cs typeface="Karla"/>
              </a:rPr>
              <a:t>MASTER OF COMPUTER APPLICATIONS</a:t>
            </a: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Design and Analysis of Algorithms</a:t>
            </a: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24CAP-611</a:t>
            </a:r>
            <a:endParaRPr lang="en-US" altLang="en-US" sz="3200" b="1" dirty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000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</a:t>
            </a:r>
            <a:endParaRPr lang="en-US" altLang="en-US" sz="2800" dirty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defTabSz="622300" eaLnBrk="1" hangingPunct="1"/>
            <a:endParaRPr lang="en-US" altLang="en-US" sz="1600" dirty="0">
              <a:latin typeface="Raleway ExtraBold"/>
            </a:endParaRPr>
          </a:p>
        </p:txBody>
      </p:sp>
      <p:sp>
        <p:nvSpPr>
          <p:cNvPr id="13329" name="Slide Number Placeholder 1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D7216D3-A912-47B0-9CEE-F5BE4969E67B}" type="slidenum">
              <a:rPr lang="en-IN" altLang="en-US" smtClean="0"/>
              <a:pPr/>
              <a:t>1</a:t>
            </a:fld>
            <a:endParaRPr lang="en-IN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10</a:t>
            </a:fld>
            <a:endParaRPr lang="en-I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74059" y="211885"/>
            <a:ext cx="7658100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400" b="1" u="sng" dirty="0"/>
              <a:t>Column Reduction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 txBox="1">
            <a:spLocks noGrp="1"/>
          </p:cNvSpPr>
          <p:nvPr>
            <p:ph idx="4294967295"/>
          </p:nvPr>
        </p:nvSpPr>
        <p:spPr>
          <a:xfrm>
            <a:off x="0" y="1311275"/>
            <a:ext cx="10515600" cy="5386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/>
              <a:t> Following this, we have-</a:t>
            </a:r>
          </a:p>
          <a:p>
            <a:pPr fontAlgn="base"/>
            <a:r>
              <a:rPr lang="en-US" sz="2400" dirty="0"/>
              <a:t>There is no need to reduce column-1.</a:t>
            </a:r>
          </a:p>
          <a:p>
            <a:pPr fontAlgn="base"/>
            <a:r>
              <a:rPr lang="en-US" sz="2400" dirty="0"/>
              <a:t>There is no need to reduce column-2.</a:t>
            </a:r>
          </a:p>
          <a:p>
            <a:pPr fontAlgn="base"/>
            <a:r>
              <a:rPr lang="en-US" sz="2400" dirty="0"/>
              <a:t>Reduce the elements of column-3 by 1.</a:t>
            </a:r>
          </a:p>
          <a:p>
            <a:pPr fontAlgn="base"/>
            <a:r>
              <a:rPr lang="en-US" sz="2400" dirty="0"/>
              <a:t>There is no need to reduce column-4.</a:t>
            </a:r>
          </a:p>
          <a:p>
            <a:pPr fontAlgn="base"/>
            <a:r>
              <a:rPr lang="en-US" sz="2400" dirty="0"/>
              <a:t> </a:t>
            </a:r>
          </a:p>
          <a:p>
            <a:pPr fontAlgn="base"/>
            <a:r>
              <a:rPr lang="en-US" sz="2400" dirty="0"/>
              <a:t>Performing this, we obtain the following column-reduced matrix-</a:t>
            </a: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Finally, the initial distance matrix is completely reduced.</a:t>
            </a:r>
          </a:p>
        </p:txBody>
      </p:sp>
      <p:pic>
        <p:nvPicPr>
          <p:cNvPr id="1026" name="Picture 2" descr="https://www.gatevidyalay.com/wp-content/uploads/2018/04/Travelling-Salesman-Problem-Using-Branch-and-Bound-Approach-Problem-01-Solution-Step-0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967" y="4017336"/>
            <a:ext cx="24098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37792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11</a:t>
            </a:fld>
            <a:endParaRPr lang="en-I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87506" y="198438"/>
            <a:ext cx="7778750" cy="78105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Column Reduction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 txBox="1">
            <a:spLocks noGrp="1"/>
          </p:cNvSpPr>
          <p:nvPr>
            <p:ph idx="4294967295"/>
          </p:nvPr>
        </p:nvSpPr>
        <p:spPr>
          <a:xfrm>
            <a:off x="0" y="1104900"/>
            <a:ext cx="10515600" cy="5464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/>
              <a:t>Now, we calculate the cost of node-1 by adding all the reduction elements.</a:t>
            </a:r>
          </a:p>
          <a:p>
            <a:pPr fontAlgn="base"/>
            <a:r>
              <a:rPr lang="en-US" sz="2400" dirty="0"/>
              <a:t> </a:t>
            </a:r>
          </a:p>
          <a:p>
            <a:pPr fontAlgn="base"/>
            <a:r>
              <a:rPr lang="en-US" sz="2400" dirty="0"/>
              <a:t>Cost(1)</a:t>
            </a:r>
          </a:p>
          <a:p>
            <a:pPr fontAlgn="base"/>
            <a:r>
              <a:rPr lang="en-US" sz="2400" dirty="0"/>
              <a:t>= Sum of all reduction elements</a:t>
            </a:r>
          </a:p>
          <a:p>
            <a:pPr fontAlgn="base"/>
            <a:r>
              <a:rPr lang="en-US" sz="2400" dirty="0"/>
              <a:t>= 4 + 5 + 6 + 2 + 1</a:t>
            </a:r>
          </a:p>
          <a:p>
            <a:pPr fontAlgn="base"/>
            <a:r>
              <a:rPr lang="en-US" sz="2400" dirty="0"/>
              <a:t>= 18</a:t>
            </a:r>
          </a:p>
          <a:p>
            <a:pPr fontAlgn="base"/>
            <a:r>
              <a:rPr lang="en-US" sz="2400" dirty="0"/>
              <a:t> </a:t>
            </a:r>
          </a:p>
          <a:p>
            <a:pPr fontAlgn="base"/>
            <a:r>
              <a:rPr lang="en-US" sz="2400" b="1" u="sng" dirty="0"/>
              <a:t>Step-02:</a:t>
            </a:r>
            <a:endParaRPr lang="en-US" sz="2400" b="1" dirty="0"/>
          </a:p>
          <a:p>
            <a:pPr fontAlgn="base"/>
            <a:r>
              <a:rPr lang="en-US" sz="2400" dirty="0"/>
              <a:t> </a:t>
            </a:r>
          </a:p>
          <a:p>
            <a:pPr fontAlgn="base"/>
            <a:r>
              <a:rPr lang="en-US" sz="2400" dirty="0"/>
              <a:t>We consider all other vertices one by one.</a:t>
            </a:r>
          </a:p>
          <a:p>
            <a:pPr fontAlgn="base"/>
            <a:r>
              <a:rPr lang="en-US" sz="2400" dirty="0"/>
              <a:t>We select the best vertex where we can land upon to minimize the tour cost.</a:t>
            </a:r>
          </a:p>
          <a:p>
            <a:pPr fontAlgn="base"/>
            <a:endParaRPr lang="en-US" sz="2200" dirty="0"/>
          </a:p>
        </p:txBody>
      </p:sp>
      <p:sp>
        <p:nvSpPr>
          <p:cNvPr id="3" name="AutoShape 2" descr="https://www.gatevidyalay.com/wp-content/uploads/2018/06/Find-Chromatic-Number-of-Graph-Problem-03-Solu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49008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12</a:t>
            </a:fld>
            <a:endParaRPr lang="en-I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3717" y="211885"/>
            <a:ext cx="7658100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4400" dirty="0"/>
              <a:t>Column Reduction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 txBox="1">
            <a:spLocks noGrp="1"/>
          </p:cNvSpPr>
          <p:nvPr>
            <p:ph idx="4294967295"/>
          </p:nvPr>
        </p:nvSpPr>
        <p:spPr>
          <a:xfrm>
            <a:off x="0" y="1311275"/>
            <a:ext cx="10515600" cy="525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sz="2400" b="1" u="sng" dirty="0"/>
              <a:t>Choosing To Go To Vertex-B: Node-2 (Path A → B)</a:t>
            </a:r>
            <a:endParaRPr lang="en-US" sz="2400" b="1" dirty="0"/>
          </a:p>
          <a:p>
            <a:pPr fontAlgn="base"/>
            <a:r>
              <a:rPr lang="en-US" sz="2400" dirty="0"/>
              <a:t> From the reduced matrix of step-01, M[A,B] = 0</a:t>
            </a:r>
          </a:p>
          <a:p>
            <a:pPr fontAlgn="base"/>
            <a:r>
              <a:rPr lang="en-US" sz="2400" dirty="0"/>
              <a:t>Set row-A and column-B to ∞</a:t>
            </a:r>
          </a:p>
          <a:p>
            <a:pPr fontAlgn="base"/>
            <a:r>
              <a:rPr lang="en-US" sz="2400" dirty="0"/>
              <a:t>Set M[B,A] = ∞</a:t>
            </a:r>
          </a:p>
          <a:p>
            <a:pPr fontAlgn="base"/>
            <a:r>
              <a:rPr lang="en-US" sz="2400" dirty="0"/>
              <a:t> Now, resulting cost matrix is-</a:t>
            </a:r>
          </a:p>
          <a:p>
            <a:pPr fontAlgn="base"/>
            <a:endParaRPr lang="en-US" sz="2400" dirty="0"/>
          </a:p>
          <a:p>
            <a:pPr fontAlgn="base">
              <a:buNone/>
            </a:pPr>
            <a:endParaRPr lang="en-US" sz="2400" dirty="0"/>
          </a:p>
          <a:p>
            <a:pPr fontAlgn="base"/>
            <a:r>
              <a:rPr lang="en-US" sz="2400" dirty="0"/>
              <a:t>Now,</a:t>
            </a:r>
          </a:p>
          <a:p>
            <a:pPr fontAlgn="base"/>
            <a:r>
              <a:rPr lang="en-US" sz="2400" dirty="0"/>
              <a:t>We reduce this matrix.</a:t>
            </a:r>
          </a:p>
          <a:p>
            <a:pPr fontAlgn="base"/>
            <a:r>
              <a:rPr lang="en-US" sz="2400" dirty="0"/>
              <a:t>Then, we find out the cost of node-02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pic>
        <p:nvPicPr>
          <p:cNvPr id="2050" name="Picture 2" descr="https://www.gatevidyalay.com/wp-content/uploads/2018/04/Travelling-Salesman-Problem-Using-Branch-and-Bound-Approach-Problem-01-Solution-Step-0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823" y="2871117"/>
            <a:ext cx="24098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75103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13</a:t>
            </a:fld>
            <a:endParaRPr lang="en-I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47165" y="211885"/>
            <a:ext cx="7670800" cy="904875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fontAlgn="base"/>
            <a:br>
              <a:rPr lang="en-US" sz="4400" b="1" u="sng" dirty="0"/>
            </a:br>
            <a:r>
              <a:rPr lang="en-US" sz="4400" b="1" u="sng" dirty="0"/>
              <a:t>Row Reduction-</a:t>
            </a:r>
            <a:br>
              <a:rPr lang="en-US" sz="4400" b="1" dirty="0"/>
            </a:br>
            <a:r>
              <a:rPr lang="en-US" sz="4400" dirty="0"/>
              <a:t> </a:t>
            </a:r>
          </a:p>
        </p:txBody>
      </p:sp>
      <p:sp>
        <p:nvSpPr>
          <p:cNvPr id="5" name="Content Placeholder 4"/>
          <p:cNvSpPr txBox="1">
            <a:spLocks noGrp="1"/>
          </p:cNvSpPr>
          <p:nvPr>
            <p:ph idx="4294967295"/>
          </p:nvPr>
        </p:nvSpPr>
        <p:spPr>
          <a:xfrm>
            <a:off x="0" y="1311275"/>
            <a:ext cx="10515600" cy="5474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/>
              <a:t>We can not reduce row-1 as all its elements are ∞.</a:t>
            </a:r>
          </a:p>
          <a:p>
            <a:pPr fontAlgn="base"/>
            <a:r>
              <a:rPr lang="en-US" sz="2400" dirty="0"/>
              <a:t>Reduce all the elements of row-2 by 13.</a:t>
            </a:r>
          </a:p>
          <a:p>
            <a:pPr fontAlgn="base"/>
            <a:r>
              <a:rPr lang="en-US" sz="2400" dirty="0"/>
              <a:t>There is no need to reduce row-3.</a:t>
            </a:r>
          </a:p>
          <a:p>
            <a:pPr fontAlgn="base"/>
            <a:r>
              <a:rPr lang="en-US" sz="2400" dirty="0"/>
              <a:t>There is no need to reduce row-4.</a:t>
            </a:r>
          </a:p>
          <a:p>
            <a:pPr fontAlgn="base"/>
            <a:r>
              <a:rPr lang="en-US" sz="2400" dirty="0"/>
              <a:t> </a:t>
            </a:r>
          </a:p>
          <a:p>
            <a:pPr fontAlgn="base"/>
            <a:r>
              <a:rPr lang="en-US" sz="2400" dirty="0"/>
              <a:t>Performing this, we obtain the following row-reduced matrix-</a:t>
            </a:r>
          </a:p>
          <a:p>
            <a:pPr fontAlgn="base">
              <a:buNone/>
            </a:pPr>
            <a:endParaRPr lang="en-US" sz="3200" dirty="0"/>
          </a:p>
          <a:p>
            <a:pPr fontAlgn="base"/>
            <a:endParaRPr lang="en-US" sz="24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3074" name="Picture 2" descr="https://www.gatevidyalay.com/wp-content/uploads/2018/04/Travelling-Salesman-Problem-Using-Branch-and-Bound-Approach-Problem-01-Solution-Step-0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10" y="3721122"/>
            <a:ext cx="24098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43665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14</a:t>
            </a:fld>
            <a:endParaRPr lang="en-I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20271" y="199185"/>
            <a:ext cx="8518525" cy="904875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fontAlgn="base"/>
            <a:br>
              <a:rPr lang="en-US" sz="4400" b="1" u="sng" dirty="0"/>
            </a:br>
            <a:r>
              <a:rPr lang="en-US" sz="4400" b="1" u="sng" dirty="0"/>
              <a:t>Column Reduction-</a:t>
            </a:r>
            <a:br>
              <a:rPr lang="en-US" sz="4400" b="1" dirty="0"/>
            </a:br>
            <a:r>
              <a:rPr lang="en-US" sz="4400" dirty="0"/>
              <a:t> </a:t>
            </a:r>
          </a:p>
        </p:txBody>
      </p:sp>
      <p:sp>
        <p:nvSpPr>
          <p:cNvPr id="5" name="Content Placeholder 4"/>
          <p:cNvSpPr txBox="1">
            <a:spLocks noGrp="1"/>
          </p:cNvSpPr>
          <p:nvPr>
            <p:ph idx="4294967295"/>
          </p:nvPr>
        </p:nvSpPr>
        <p:spPr>
          <a:xfrm>
            <a:off x="0" y="1311275"/>
            <a:ext cx="8437563" cy="4698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/>
              <a:t>Reduce the elements of column-1 by 5.</a:t>
            </a:r>
          </a:p>
          <a:p>
            <a:pPr fontAlgn="base"/>
            <a:r>
              <a:rPr lang="en-US" sz="2400" dirty="0"/>
              <a:t>We can not reduce column-2 as all its elements are ∞.</a:t>
            </a:r>
          </a:p>
          <a:p>
            <a:pPr fontAlgn="base"/>
            <a:r>
              <a:rPr lang="en-US" sz="2400" dirty="0"/>
              <a:t>There is no need to reduce column-3.</a:t>
            </a:r>
          </a:p>
          <a:p>
            <a:pPr fontAlgn="base"/>
            <a:r>
              <a:rPr lang="en-US" sz="2400" dirty="0"/>
              <a:t>There is no need to reduce column-4. </a:t>
            </a:r>
          </a:p>
          <a:p>
            <a:pPr fontAlgn="base"/>
            <a:r>
              <a:rPr lang="en-US" sz="2400" dirty="0"/>
              <a:t>Performing this, we obtain the following column-reduced matrix-</a:t>
            </a:r>
          </a:p>
          <a:p>
            <a:pPr>
              <a:buNone/>
            </a:pPr>
            <a:r>
              <a:rPr lang="en-US" sz="2000" dirty="0"/>
              <a:t>Finally, the matrix is completely reduced.</a:t>
            </a:r>
          </a:p>
          <a:p>
            <a:pPr>
              <a:buNone/>
            </a:pPr>
            <a:r>
              <a:rPr lang="en-US" sz="2000" dirty="0"/>
              <a:t>Now, we calculate the cost of node-2.</a:t>
            </a:r>
          </a:p>
          <a:p>
            <a:pPr>
              <a:buNone/>
            </a:pPr>
            <a:r>
              <a:rPr lang="en-US" sz="2000" dirty="0"/>
              <a:t> Cost(2)</a:t>
            </a:r>
          </a:p>
          <a:p>
            <a:pPr>
              <a:buNone/>
            </a:pPr>
            <a:r>
              <a:rPr lang="en-US" sz="2000" dirty="0"/>
              <a:t>= Cost(1) + Sum of reduction elements + M[A,B]</a:t>
            </a:r>
          </a:p>
          <a:p>
            <a:pPr>
              <a:buNone/>
            </a:pPr>
            <a:r>
              <a:rPr lang="en-US" sz="2000" dirty="0"/>
              <a:t>= 18 + (13 + 5) + 0</a:t>
            </a:r>
          </a:p>
          <a:p>
            <a:pPr>
              <a:buNone/>
            </a:pPr>
            <a:r>
              <a:rPr lang="en-US" sz="2000" dirty="0"/>
              <a:t>= 36</a:t>
            </a:r>
          </a:p>
        </p:txBody>
      </p:sp>
      <p:pic>
        <p:nvPicPr>
          <p:cNvPr id="4098" name="Picture 2" descr="https://www.gatevidyalay.com/wp-content/uploads/2018/04/Travelling-Salesman-Problem-Using-Branch-and-Bound-Approach-Problem-01-Solution-Step-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181" y="3618939"/>
            <a:ext cx="24098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15270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15</a:t>
            </a:fld>
            <a:endParaRPr lang="en-I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08529" y="198438"/>
            <a:ext cx="8019584" cy="904875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 fontAlgn="base"/>
            <a:br>
              <a:rPr lang="en-US" sz="4400" b="1" u="sng" dirty="0"/>
            </a:br>
            <a:br>
              <a:rPr lang="en-US" sz="4400" b="1" u="sng" dirty="0"/>
            </a:br>
            <a:r>
              <a:rPr lang="en-US" sz="3100" b="1" u="sng" dirty="0"/>
              <a:t>Choosing To Go To Vertex-C: Node-3 (Path A → C)</a:t>
            </a:r>
            <a:br>
              <a:rPr lang="en-US" sz="3100" b="1" dirty="0"/>
            </a:br>
            <a:r>
              <a:rPr lang="en-US" sz="4400" dirty="0"/>
              <a:t> </a:t>
            </a:r>
            <a:br>
              <a:rPr lang="en-US" sz="4400" dirty="0"/>
            </a:b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 txBox="1">
            <a:spLocks noGrp="1"/>
          </p:cNvSpPr>
          <p:nvPr>
            <p:ph idx="4294967295"/>
          </p:nvPr>
        </p:nvSpPr>
        <p:spPr>
          <a:xfrm>
            <a:off x="524435" y="1284381"/>
            <a:ext cx="10515600" cy="4570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/>
              <a:t>From the reduced matrix of step-01, M[A,C] = 7</a:t>
            </a:r>
          </a:p>
          <a:p>
            <a:pPr fontAlgn="base"/>
            <a:r>
              <a:rPr lang="en-US" sz="2400" dirty="0"/>
              <a:t>Set row-A and column-C to ∞</a:t>
            </a:r>
          </a:p>
          <a:p>
            <a:pPr fontAlgn="base"/>
            <a:r>
              <a:rPr lang="en-US" sz="2400" dirty="0"/>
              <a:t>Set M[C,A] = ∞</a:t>
            </a:r>
          </a:p>
          <a:p>
            <a:pPr fontAlgn="base"/>
            <a:r>
              <a:rPr lang="en-US" sz="2400" dirty="0"/>
              <a:t> </a:t>
            </a:r>
          </a:p>
          <a:p>
            <a:pPr fontAlgn="base"/>
            <a:r>
              <a:rPr lang="en-US" sz="2400" dirty="0"/>
              <a:t>Now, resulting cost matrix is:</a:t>
            </a:r>
          </a:p>
          <a:p>
            <a:pPr fontAlgn="base"/>
            <a:endParaRPr lang="en-US" sz="2400" dirty="0"/>
          </a:p>
          <a:p>
            <a:r>
              <a:rPr lang="en-US" sz="2400" dirty="0"/>
              <a:t>Now,</a:t>
            </a:r>
          </a:p>
          <a:p>
            <a:r>
              <a:rPr lang="en-US" sz="2400" dirty="0"/>
              <a:t>We reduce this matrix.</a:t>
            </a:r>
          </a:p>
          <a:p>
            <a:r>
              <a:rPr lang="en-US" sz="2400" dirty="0"/>
              <a:t>Then, we find out the cost of node-03.</a:t>
            </a:r>
          </a:p>
          <a:p>
            <a:pPr fontAlgn="base"/>
            <a:endParaRPr lang="en-US" sz="2400" dirty="0"/>
          </a:p>
        </p:txBody>
      </p:sp>
      <p:pic>
        <p:nvPicPr>
          <p:cNvPr id="5122" name="Picture 2" descr="https://www.gatevidyalay.com/wp-content/uploads/2018/04/Travelling-Salesman-Problem-Using-Branch-and-Bound-Approach-Problem-01-Solution-Step-0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080" y="3296119"/>
            <a:ext cx="24098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65917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16</a:t>
            </a:fld>
            <a:endParaRPr lang="en-I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93376" y="198438"/>
            <a:ext cx="6823449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400" b="1" u="sng" dirty="0"/>
              <a:t>Row Reduction-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 txBox="1">
            <a:spLocks noGrp="1"/>
          </p:cNvSpPr>
          <p:nvPr>
            <p:ph idx="4294967295"/>
          </p:nvPr>
        </p:nvSpPr>
        <p:spPr>
          <a:xfrm>
            <a:off x="0" y="1311275"/>
            <a:ext cx="10515600" cy="5287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/>
              <a:t>We can not reduce row-1 as all its elements are ∞.</a:t>
            </a:r>
          </a:p>
          <a:p>
            <a:pPr fontAlgn="base"/>
            <a:r>
              <a:rPr lang="en-US" sz="2000" dirty="0"/>
              <a:t>There is no need to reduce row-2.</a:t>
            </a:r>
          </a:p>
          <a:p>
            <a:pPr fontAlgn="base"/>
            <a:r>
              <a:rPr lang="en-US" sz="2000" dirty="0"/>
              <a:t>There is no need to reduce row-3.</a:t>
            </a:r>
          </a:p>
          <a:p>
            <a:pPr fontAlgn="base"/>
            <a:r>
              <a:rPr lang="en-US" sz="2000" dirty="0"/>
              <a:t>There is no need to reduce row-4.</a:t>
            </a:r>
          </a:p>
          <a:p>
            <a:pPr fontAlgn="base"/>
            <a:r>
              <a:rPr lang="en-US" sz="2000" dirty="0"/>
              <a:t> </a:t>
            </a:r>
          </a:p>
          <a:p>
            <a:pPr fontAlgn="base"/>
            <a:r>
              <a:rPr lang="en-US" sz="2000" dirty="0"/>
              <a:t>Thus, the matrix is already row-reduced.</a:t>
            </a:r>
          </a:p>
          <a:p>
            <a:pPr fontAlgn="base"/>
            <a:r>
              <a:rPr lang="en-US" sz="2000" b="1" u="sng" dirty="0"/>
              <a:t>Column Reduction-</a:t>
            </a:r>
            <a:endParaRPr lang="en-US" sz="2000" b="1" dirty="0"/>
          </a:p>
          <a:p>
            <a:pPr fontAlgn="base"/>
            <a:r>
              <a:rPr lang="en-US" sz="2000" dirty="0"/>
              <a:t> </a:t>
            </a:r>
          </a:p>
          <a:p>
            <a:pPr fontAlgn="base"/>
            <a:r>
              <a:rPr lang="en-US" sz="2000" dirty="0"/>
              <a:t>There is no need to reduce column-1.</a:t>
            </a:r>
          </a:p>
          <a:p>
            <a:pPr fontAlgn="base"/>
            <a:r>
              <a:rPr lang="en-US" sz="2000" dirty="0"/>
              <a:t>There is no need to reduce column-2.</a:t>
            </a:r>
          </a:p>
          <a:p>
            <a:pPr fontAlgn="base"/>
            <a:r>
              <a:rPr lang="en-US" sz="2000" dirty="0"/>
              <a:t>We can not reduce column-3 as all its elements are ∞.</a:t>
            </a:r>
          </a:p>
          <a:p>
            <a:pPr fontAlgn="base"/>
            <a:r>
              <a:rPr lang="en-US" sz="2000" dirty="0"/>
              <a:t>There is no need to reduce column-4.</a:t>
            </a:r>
          </a:p>
          <a:p>
            <a:pPr fontAlgn="base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931963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17</a:t>
            </a:fld>
            <a:endParaRPr lang="en-I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54741" y="198438"/>
            <a:ext cx="6757334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fontAlgn="base"/>
            <a:r>
              <a:rPr lang="en-US" sz="4400" b="1" u="sng" dirty="0"/>
              <a:t>Column Reduction-</a:t>
            </a:r>
            <a:r>
              <a:rPr lang="en-US" sz="4400" dirty="0"/>
              <a:t> </a:t>
            </a:r>
          </a:p>
        </p:txBody>
      </p:sp>
      <p:sp>
        <p:nvSpPr>
          <p:cNvPr id="5" name="Content Placeholder 4"/>
          <p:cNvSpPr txBox="1">
            <a:spLocks noGrp="1"/>
          </p:cNvSpPr>
          <p:nvPr>
            <p:ph idx="4294967295"/>
          </p:nvPr>
        </p:nvSpPr>
        <p:spPr>
          <a:xfrm>
            <a:off x="0" y="1311275"/>
            <a:ext cx="10515600" cy="4570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>
              <a:buNone/>
            </a:pPr>
            <a:endParaRPr lang="en-US" sz="2400" dirty="0"/>
          </a:p>
          <a:p>
            <a:r>
              <a:rPr lang="en-US" sz="2400" dirty="0"/>
              <a:t>Thus, the matrix is already column reduced.</a:t>
            </a:r>
          </a:p>
          <a:p>
            <a:r>
              <a:rPr lang="en-US" sz="2400" dirty="0"/>
              <a:t>Finally, the matrix is completely reduced.</a:t>
            </a:r>
          </a:p>
          <a:p>
            <a:r>
              <a:rPr lang="en-US" sz="2400" dirty="0"/>
              <a:t>Now, we calculate the cost of node-3.</a:t>
            </a:r>
          </a:p>
          <a:p>
            <a:pPr fontAlgn="base">
              <a:buNone/>
            </a:pPr>
            <a:r>
              <a:rPr lang="en-US" sz="2400" dirty="0"/>
              <a:t> </a:t>
            </a:r>
          </a:p>
          <a:p>
            <a:pPr fontAlgn="base">
              <a:buNone/>
            </a:pPr>
            <a:r>
              <a:rPr lang="en-US" sz="2400" dirty="0"/>
              <a:t>Cost(3)</a:t>
            </a:r>
          </a:p>
          <a:p>
            <a:pPr fontAlgn="base">
              <a:buNone/>
            </a:pPr>
            <a:r>
              <a:rPr lang="en-US" sz="2400" dirty="0"/>
              <a:t>= Cost(1) + Sum of reduction elements + M[A,C]</a:t>
            </a:r>
          </a:p>
          <a:p>
            <a:pPr fontAlgn="base">
              <a:buNone/>
            </a:pPr>
            <a:r>
              <a:rPr lang="en-US" sz="2400" dirty="0"/>
              <a:t>= 18 + 0 + 7</a:t>
            </a:r>
          </a:p>
          <a:p>
            <a:pPr fontAlgn="base">
              <a:buNone/>
            </a:pPr>
            <a:r>
              <a:rPr lang="en-US" sz="2400" dirty="0"/>
              <a:t>= 25</a:t>
            </a:r>
          </a:p>
          <a:p>
            <a:pPr fontAlgn="base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026505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18</a:t>
            </a:fld>
            <a:endParaRPr lang="en-I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79928" y="198438"/>
            <a:ext cx="8700248" cy="904875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fontAlgn="base"/>
            <a:br>
              <a:rPr lang="en-US" sz="4400" b="1" u="sng" dirty="0"/>
            </a:br>
            <a:br>
              <a:rPr lang="en-US" sz="4400" b="1" u="sng" dirty="0"/>
            </a:br>
            <a:r>
              <a:rPr lang="en-US" sz="3100" b="1" u="sng" dirty="0"/>
              <a:t>Choosing To Go To Vertex-D: Node-4 (Path A → D)</a:t>
            </a:r>
            <a:br>
              <a:rPr lang="en-US" sz="3100" b="1" dirty="0"/>
            </a:br>
            <a:r>
              <a:rPr lang="en-US" sz="4400" dirty="0"/>
              <a:t> </a:t>
            </a:r>
            <a:br>
              <a:rPr lang="en-US" sz="4400" dirty="0"/>
            </a:br>
            <a:r>
              <a:rPr lang="en-US" sz="4400" dirty="0"/>
              <a:t> </a:t>
            </a:r>
          </a:p>
        </p:txBody>
      </p:sp>
      <p:sp>
        <p:nvSpPr>
          <p:cNvPr id="5" name="Content Placeholder 4"/>
          <p:cNvSpPr txBox="1">
            <a:spLocks noGrp="1"/>
          </p:cNvSpPr>
          <p:nvPr>
            <p:ph idx="4294967295"/>
          </p:nvPr>
        </p:nvSpPr>
        <p:spPr>
          <a:xfrm>
            <a:off x="0" y="1225550"/>
            <a:ext cx="10515600" cy="5030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/>
              <a:t>From the reduced matrix of step-01, M[A,D] = 3</a:t>
            </a:r>
          </a:p>
          <a:p>
            <a:pPr fontAlgn="base"/>
            <a:r>
              <a:rPr lang="en-US" sz="2400" dirty="0"/>
              <a:t>Set row-A and column-D to ∞</a:t>
            </a:r>
          </a:p>
          <a:p>
            <a:pPr fontAlgn="base"/>
            <a:r>
              <a:rPr lang="en-US" sz="2400" dirty="0"/>
              <a:t>Set M[D,A] = ∞</a:t>
            </a:r>
          </a:p>
          <a:p>
            <a:pPr fontAlgn="base"/>
            <a:r>
              <a:rPr lang="en-US" sz="2400" dirty="0"/>
              <a:t> </a:t>
            </a:r>
          </a:p>
          <a:p>
            <a:pPr fontAlgn="base"/>
            <a:r>
              <a:rPr lang="en-US" sz="2400" dirty="0"/>
              <a:t>Now, resulting cost matrix is-</a:t>
            </a: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Now,</a:t>
            </a:r>
          </a:p>
          <a:p>
            <a:pPr fontAlgn="base"/>
            <a:r>
              <a:rPr lang="en-US" sz="2400" dirty="0"/>
              <a:t>We reduce this matrix.</a:t>
            </a:r>
          </a:p>
          <a:p>
            <a:pPr fontAlgn="base"/>
            <a:r>
              <a:rPr lang="en-US" sz="2400" dirty="0"/>
              <a:t>Then, we find out the cost of node-04.</a:t>
            </a:r>
          </a:p>
        </p:txBody>
      </p:sp>
      <p:pic>
        <p:nvPicPr>
          <p:cNvPr id="6146" name="Picture 2" descr="https://www.gatevidyalay.com/wp-content/uploads/2018/04/Travelling-Salesman-Problem-Using-Branch-and-Bound-Approach-Problem-01-Solution-Step-0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099" y="2690813"/>
            <a:ext cx="24098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0324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19</a:t>
            </a:fld>
            <a:endParaRPr lang="en-I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20270" y="198438"/>
            <a:ext cx="6775917" cy="904875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fontAlgn="base"/>
            <a:br>
              <a:rPr lang="en-US" sz="4400" b="1" u="sng" dirty="0"/>
            </a:br>
            <a:br>
              <a:rPr lang="en-US" sz="4400" b="1" u="sng" dirty="0"/>
            </a:br>
            <a:r>
              <a:rPr lang="en-US" sz="4400" dirty="0"/>
              <a:t> </a:t>
            </a:r>
            <a:r>
              <a:rPr lang="en-US" sz="4000" b="1" u="sng" dirty="0"/>
              <a:t>Row Reduction-</a:t>
            </a:r>
            <a:br>
              <a:rPr lang="en-US" sz="4000" b="1" dirty="0"/>
            </a:br>
            <a:br>
              <a:rPr lang="en-US" sz="4400" dirty="0"/>
            </a:br>
            <a:r>
              <a:rPr lang="en-US" sz="4400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10972800" cy="3951288"/>
          </a:xfrm>
        </p:spPr>
        <p:txBody>
          <a:bodyPr>
            <a:normAutofit fontScale="55000" lnSpcReduction="20000"/>
          </a:bodyPr>
          <a:lstStyle/>
          <a:p>
            <a:pPr fontAlgn="base"/>
            <a:endParaRPr lang="en-US" dirty="0"/>
          </a:p>
          <a:p>
            <a:pPr fontAlgn="base"/>
            <a:r>
              <a:rPr lang="en-US" dirty="0"/>
              <a:t>We can not reduce row-1 as all its elements are ∞.</a:t>
            </a:r>
          </a:p>
          <a:p>
            <a:pPr fontAlgn="base"/>
            <a:r>
              <a:rPr lang="en-US" dirty="0"/>
              <a:t>There is no need to reduce row-2.</a:t>
            </a:r>
          </a:p>
          <a:p>
            <a:pPr fontAlgn="base"/>
            <a:r>
              <a:rPr lang="en-US" dirty="0"/>
              <a:t>Reduce all the elements of row-3 by 5.</a:t>
            </a:r>
          </a:p>
          <a:p>
            <a:pPr fontAlgn="base"/>
            <a:r>
              <a:rPr lang="en-US" dirty="0"/>
              <a:t>There is no need to reduce row-4.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Performing this, we obtain the following row-reduced matrix-</a:t>
            </a:r>
          </a:p>
          <a:p>
            <a:pPr fontAlgn="base"/>
            <a:endParaRPr lang="en-US" b="1" u="sng" dirty="0"/>
          </a:p>
          <a:p>
            <a:pPr fontAlgn="base"/>
            <a:r>
              <a:rPr lang="en-US" b="1" u="sng" dirty="0"/>
              <a:t>Column Reduction-</a:t>
            </a:r>
            <a:endParaRPr lang="en-US" b="1" dirty="0"/>
          </a:p>
          <a:p>
            <a:pPr fontAlgn="base"/>
            <a:r>
              <a:rPr lang="en-US" dirty="0"/>
              <a:t> </a:t>
            </a:r>
          </a:p>
          <a:p>
            <a:pPr fontAlgn="base"/>
            <a:r>
              <a:rPr lang="en-US" dirty="0"/>
              <a:t>There is no need to reduce column-1.</a:t>
            </a:r>
          </a:p>
          <a:p>
            <a:pPr fontAlgn="base"/>
            <a:r>
              <a:rPr lang="en-US" dirty="0"/>
              <a:t>There is no need to reduce column-2.</a:t>
            </a:r>
          </a:p>
          <a:p>
            <a:pPr fontAlgn="base"/>
            <a:r>
              <a:rPr lang="en-US" dirty="0"/>
              <a:t>There is no need to reduce column-3.</a:t>
            </a:r>
          </a:p>
          <a:p>
            <a:pPr fontAlgn="base"/>
            <a:r>
              <a:rPr lang="en-US" dirty="0"/>
              <a:t>We can not reduce column-4 as all its elements are ∞.</a:t>
            </a:r>
          </a:p>
          <a:p>
            <a:pPr fontAlgn="base">
              <a:buNone/>
            </a:pPr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IN" dirty="0"/>
          </a:p>
        </p:txBody>
      </p:sp>
      <p:pic>
        <p:nvPicPr>
          <p:cNvPr id="7170" name="Picture 2" descr="https://www.gatevidyalay.com/wp-content/uploads/2018/04/Travelling-Salesman-Problem-Using-Branch-and-Bound-Approach-Problem-01-Solution-Step-0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138" y="3296119"/>
            <a:ext cx="24098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89317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</a:t>
            </a:fld>
            <a:endParaRPr lang="en-I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47165" y="161832"/>
            <a:ext cx="7197351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fontAlgn="base"/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Travelling Salesman Problem | Branch &amp; Bound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47775"/>
            <a:ext cx="11222038" cy="515302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2400" dirty="0"/>
              <a:t> </a:t>
            </a:r>
            <a:endParaRPr lang="en-IN" sz="24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8260" y="1641011"/>
            <a:ext cx="10757646" cy="41716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501" rIns="0" bIns="7141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sng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cs typeface="Times New Roman" pitchFamily="18" charset="0"/>
              </a:rPr>
              <a:t>Travelling Salesman Problem-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30303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cs typeface="Times New Roman" pitchFamily="18" charset="0"/>
              </a:rPr>
              <a:t>You are given-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cs typeface="Times New Roman" pitchFamily="18" charset="0"/>
              </a:rPr>
              <a:t>A set of some cities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cs typeface="Times New Roman" pitchFamily="18" charset="0"/>
              </a:rPr>
              <a:t>Distance between every pair of cities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cs typeface="Times New Roman" pitchFamily="18" charset="0"/>
              </a:rPr>
              <a:t>Travelling Salesman Problem states-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cs typeface="Times New Roman" pitchFamily="18" charset="0"/>
              </a:rPr>
              <a:t>A salesman has to visit every city exactly once.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cs typeface="Times New Roman" pitchFamily="18" charset="0"/>
              </a:rPr>
              <a:t>He has to come back to the city from where he starts his journey.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Times New Roman" pitchFamily="18" charset="0"/>
                <a:cs typeface="Times New Roman" pitchFamily="18" charset="0"/>
              </a:rPr>
              <a:t>What is the shortest possible route that the salesman must follow to complete his tour?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Arimo"/>
                <a:cs typeface="Arial" pitchFamily="34" charset="0"/>
              </a:rPr>
              <a:t> 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20</a:t>
            </a:fld>
            <a:endParaRPr lang="en-I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3035" y="198438"/>
            <a:ext cx="8133790" cy="904875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fontAlgn="base"/>
            <a:br>
              <a:rPr lang="en-US" sz="4400" b="1" u="sng" dirty="0"/>
            </a:br>
            <a:br>
              <a:rPr lang="en-US" sz="4400" b="1" u="sng" dirty="0"/>
            </a:br>
            <a:r>
              <a:rPr lang="en-US" sz="4400" dirty="0"/>
              <a:t> Column Reduction</a:t>
            </a:r>
            <a:br>
              <a:rPr lang="en-US" sz="4000" b="1" dirty="0"/>
            </a:br>
            <a:br>
              <a:rPr lang="en-US" sz="4400" dirty="0"/>
            </a:br>
            <a:r>
              <a:rPr lang="en-US" sz="4400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300163"/>
            <a:ext cx="10972800" cy="4843462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4200" dirty="0"/>
              <a:t>Thus, the matrix is already column-reduced.</a:t>
            </a:r>
          </a:p>
          <a:p>
            <a:pPr>
              <a:buNone/>
            </a:pPr>
            <a:r>
              <a:rPr lang="en-US" sz="4200" dirty="0"/>
              <a:t>Finally, the matrix is completely reduced.</a:t>
            </a:r>
          </a:p>
          <a:p>
            <a:pPr>
              <a:buNone/>
            </a:pPr>
            <a:r>
              <a:rPr lang="en-US" sz="4200" dirty="0"/>
              <a:t>Now, we calculate the cost of node-4.</a:t>
            </a:r>
          </a:p>
          <a:p>
            <a:pPr>
              <a:buNone/>
            </a:pPr>
            <a:r>
              <a:rPr lang="en-US" sz="4200" dirty="0"/>
              <a:t> </a:t>
            </a:r>
          </a:p>
          <a:p>
            <a:pPr>
              <a:buNone/>
            </a:pPr>
            <a:r>
              <a:rPr lang="en-US" sz="4200" dirty="0"/>
              <a:t>Cost(4)</a:t>
            </a:r>
          </a:p>
          <a:p>
            <a:pPr>
              <a:buNone/>
            </a:pPr>
            <a:r>
              <a:rPr lang="en-US" sz="4200" dirty="0"/>
              <a:t>= Cost(1) + Sum of reduction elements + M[A,D]</a:t>
            </a:r>
          </a:p>
          <a:p>
            <a:pPr>
              <a:buNone/>
            </a:pPr>
            <a:r>
              <a:rPr lang="en-US" sz="4200" dirty="0"/>
              <a:t>= 18 + 5 + 3</a:t>
            </a:r>
          </a:p>
          <a:p>
            <a:pPr>
              <a:buNone/>
            </a:pPr>
            <a:r>
              <a:rPr lang="en-US" sz="4200" dirty="0"/>
              <a:t>= 26</a:t>
            </a:r>
          </a:p>
          <a:p>
            <a:pPr>
              <a:buNone/>
            </a:pPr>
            <a:endParaRPr lang="en-US" sz="4200" dirty="0"/>
          </a:p>
          <a:p>
            <a:pPr>
              <a:buNone/>
            </a:pPr>
            <a:r>
              <a:rPr lang="en-US" sz="4200" b="1" dirty="0"/>
              <a:t>Thus, we have-</a:t>
            </a:r>
            <a:endParaRPr lang="en-US" sz="4200" dirty="0"/>
          </a:p>
          <a:p>
            <a:pPr>
              <a:buNone/>
            </a:pPr>
            <a:r>
              <a:rPr lang="en-US" sz="4200" dirty="0"/>
              <a:t>Cost(2) = 36 (for Path A → B)</a:t>
            </a:r>
          </a:p>
          <a:p>
            <a:pPr>
              <a:buNone/>
            </a:pPr>
            <a:r>
              <a:rPr lang="en-US" sz="4200" dirty="0"/>
              <a:t>Cost(3) = 25 (for Path A → C)</a:t>
            </a:r>
          </a:p>
          <a:p>
            <a:pPr>
              <a:buNone/>
            </a:pPr>
            <a:r>
              <a:rPr lang="en-US" sz="4200" dirty="0"/>
              <a:t>Cost(4) = 26 (for Path A → D)</a:t>
            </a:r>
          </a:p>
          <a:p>
            <a:pPr>
              <a:buNone/>
            </a:pPr>
            <a:r>
              <a:rPr lang="en-US" sz="4200" dirty="0"/>
              <a:t> </a:t>
            </a:r>
          </a:p>
          <a:p>
            <a:pPr>
              <a:buNone/>
            </a:pPr>
            <a:r>
              <a:rPr lang="en-US" sz="4200" dirty="0"/>
              <a:t>We choose the node with the lowest cost.</a:t>
            </a:r>
          </a:p>
          <a:p>
            <a:pPr>
              <a:buNone/>
            </a:pPr>
            <a:r>
              <a:rPr lang="en-US" sz="4200" dirty="0"/>
              <a:t>Since cost for node-3 is lowest, so we prefer to visit node-3.</a:t>
            </a:r>
          </a:p>
          <a:p>
            <a:pPr>
              <a:buNone/>
            </a:pPr>
            <a:r>
              <a:rPr lang="en-US" sz="4200" dirty="0"/>
              <a:t>Thus, we choose node-3 i.e. path </a:t>
            </a:r>
            <a:r>
              <a:rPr lang="en-US" sz="4200" b="1" dirty="0"/>
              <a:t>A → C</a:t>
            </a:r>
            <a:r>
              <a:rPr lang="en-US" sz="4200" dirty="0"/>
              <a:t>.</a:t>
            </a:r>
          </a:p>
          <a:p>
            <a:pPr fontAlgn="base">
              <a:buNone/>
            </a:pPr>
            <a:endParaRPr lang="en-US" sz="4200" dirty="0"/>
          </a:p>
          <a:p>
            <a:pPr>
              <a:buNone/>
            </a:pPr>
            <a:endParaRPr lang="en-US" sz="4200" dirty="0"/>
          </a:p>
          <a:p>
            <a:pPr fontAlgn="base">
              <a:buNone/>
            </a:pPr>
            <a:endParaRPr lang="en-US" dirty="0"/>
          </a:p>
          <a:p>
            <a:pPr fontAlgn="base">
              <a:buNone/>
            </a:pPr>
            <a:endParaRPr lang="en-US" dirty="0"/>
          </a:p>
          <a:p>
            <a:pPr fontAlgn="base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56180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21</a:t>
            </a:fld>
            <a:endParaRPr lang="en-I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6824" y="198438"/>
            <a:ext cx="7300539" cy="904875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fontAlgn="base"/>
            <a:br>
              <a:rPr lang="en-US" sz="4400" b="1" u="sng" dirty="0"/>
            </a:br>
            <a:r>
              <a:rPr lang="en-US" sz="4400" dirty="0"/>
              <a:t> </a:t>
            </a:r>
            <a:r>
              <a:rPr lang="en-US" sz="4000" b="1" u="sng" dirty="0"/>
              <a:t>Step-03:</a:t>
            </a:r>
            <a:br>
              <a:rPr lang="en-US" sz="4000" b="1" dirty="0"/>
            </a:br>
            <a:r>
              <a:rPr lang="en-US" sz="4400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300163"/>
            <a:ext cx="10972800" cy="4843462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We explore the vertices B and D from node-3.</a:t>
            </a:r>
          </a:p>
          <a:p>
            <a:pPr fontAlgn="base"/>
            <a:r>
              <a:rPr lang="en-US" dirty="0"/>
              <a:t>We now start from the cost matrix at node-3 which is-</a:t>
            </a:r>
          </a:p>
          <a:p>
            <a:pPr fontAlgn="base">
              <a:buNone/>
            </a:pPr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IN" dirty="0"/>
          </a:p>
        </p:txBody>
      </p:sp>
      <p:pic>
        <p:nvPicPr>
          <p:cNvPr id="8194" name="Picture 2" descr="https://www.gatevidyalay.com/wp-content/uploads/2018/04/Travelling-Salesman-Problem-Using-Branch-and-Bound-Approach-Problem-01-Solution-Step-1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61" y="2703691"/>
            <a:ext cx="24098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39775" y="4995860"/>
            <a:ext cx="1315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Cost(3) = 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98698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22</a:t>
            </a:fld>
            <a:endParaRPr lang="en-I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79928" y="198438"/>
            <a:ext cx="8840321" cy="90487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800" b="1" u="sng" dirty="0"/>
              <a:t>Choosing To Go To Vertex-B: Node-5 (Path A → C → B)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 txBox="1">
            <a:spLocks noGrp="1"/>
          </p:cNvSpPr>
          <p:nvPr>
            <p:ph idx="4294967295"/>
          </p:nvPr>
        </p:nvSpPr>
        <p:spPr>
          <a:xfrm>
            <a:off x="0" y="1311275"/>
            <a:ext cx="10515600" cy="5031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endParaRPr lang="en-US" sz="2400" dirty="0"/>
          </a:p>
          <a:p>
            <a:pPr fontAlgn="base"/>
            <a:r>
              <a:rPr lang="en-US" sz="2400" dirty="0"/>
              <a:t>From the reduced matrix of step-02, M[C,B] = ∞</a:t>
            </a:r>
          </a:p>
          <a:p>
            <a:pPr fontAlgn="base"/>
            <a:r>
              <a:rPr lang="en-US" sz="2400" dirty="0"/>
              <a:t>Set row-C and column-B to ∞</a:t>
            </a:r>
          </a:p>
          <a:p>
            <a:pPr fontAlgn="base"/>
            <a:r>
              <a:rPr lang="en-US" sz="2400" dirty="0"/>
              <a:t>Set M[B,A] = ∞</a:t>
            </a:r>
          </a:p>
          <a:p>
            <a:pPr fontAlgn="base"/>
            <a:r>
              <a:rPr lang="en-US" sz="2400" dirty="0"/>
              <a:t> </a:t>
            </a:r>
          </a:p>
          <a:p>
            <a:pPr fontAlgn="base"/>
            <a:r>
              <a:rPr lang="en-US" sz="2400" dirty="0"/>
              <a:t>Now, resulting cost matrix is-</a:t>
            </a:r>
          </a:p>
          <a:p>
            <a:pPr fontAlgn="base">
              <a:buNone/>
            </a:pPr>
            <a:endParaRPr lang="en-US" sz="2400" dirty="0"/>
          </a:p>
          <a:p>
            <a:r>
              <a:rPr lang="en-US" sz="2400" dirty="0"/>
              <a:t>Now,</a:t>
            </a:r>
          </a:p>
          <a:p>
            <a:r>
              <a:rPr lang="en-US" sz="2400" dirty="0"/>
              <a:t>We reduce this matrix.</a:t>
            </a:r>
          </a:p>
          <a:p>
            <a:r>
              <a:rPr lang="en-US" sz="2400" dirty="0"/>
              <a:t>Then, we find out the cost of node-5.</a:t>
            </a:r>
          </a:p>
          <a:p>
            <a:pPr fontAlgn="base"/>
            <a:endParaRPr lang="en-US" sz="2400" dirty="0"/>
          </a:p>
        </p:txBody>
      </p:sp>
      <p:pic>
        <p:nvPicPr>
          <p:cNvPr id="10242" name="Picture 2" descr="https://www.gatevidyalay.com/wp-content/uploads/2018/04/Travelling-Salesman-Problem-Using-Branch-and-Bound-Approach-Problem-01-Solution-Step-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927" y="3708244"/>
            <a:ext cx="24098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14711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23</a:t>
            </a:fld>
            <a:endParaRPr lang="en-I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79929" y="198438"/>
            <a:ext cx="7738596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4400" b="1" u="sng" dirty="0"/>
              <a:t>Row Reduction- 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 txBox="1">
            <a:spLocks noGrp="1"/>
          </p:cNvSpPr>
          <p:nvPr>
            <p:ph idx="4294967295"/>
          </p:nvPr>
        </p:nvSpPr>
        <p:spPr>
          <a:xfrm>
            <a:off x="0" y="1311275"/>
            <a:ext cx="10515600" cy="2727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>
              <a:buNone/>
            </a:pPr>
            <a:r>
              <a:rPr lang="en-US" sz="2400" dirty="0"/>
              <a:t>We can not reduce row-1 as all its elements are ∞.</a:t>
            </a:r>
          </a:p>
          <a:p>
            <a:pPr fontAlgn="base">
              <a:buNone/>
            </a:pPr>
            <a:r>
              <a:rPr lang="en-US" sz="2400" dirty="0"/>
              <a:t>Reduce all the elements of row-2 by 13.</a:t>
            </a:r>
          </a:p>
          <a:p>
            <a:pPr fontAlgn="base">
              <a:buNone/>
            </a:pPr>
            <a:r>
              <a:rPr lang="en-US" sz="2400" dirty="0"/>
              <a:t>We can not reduce row-3 as all its elements are ∞.</a:t>
            </a:r>
          </a:p>
          <a:p>
            <a:pPr fontAlgn="base">
              <a:buNone/>
            </a:pPr>
            <a:r>
              <a:rPr lang="en-US" sz="2400" dirty="0"/>
              <a:t>Reduce all the elements of row-4 by 8.</a:t>
            </a:r>
          </a:p>
          <a:p>
            <a:pPr fontAlgn="base">
              <a:buNone/>
            </a:pPr>
            <a:r>
              <a:rPr lang="en-US" sz="2400" dirty="0"/>
              <a:t> </a:t>
            </a:r>
          </a:p>
          <a:p>
            <a:pPr fontAlgn="base">
              <a:buNone/>
            </a:pPr>
            <a:r>
              <a:rPr lang="en-US" sz="2400" dirty="0"/>
              <a:t>Performing this, we obtain the following row-reduced matrix- </a:t>
            </a:r>
          </a:p>
        </p:txBody>
      </p:sp>
      <p:pic>
        <p:nvPicPr>
          <p:cNvPr id="11266" name="Picture 2" descr="https://www.gatevidyalay.com/wp-content/uploads/2018/04/Travelling-Salesman-Problem-Using-Branch-and-Bound-Approach-Problem-01-Solution-Step-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47" y="4159003"/>
            <a:ext cx="24098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06845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24</a:t>
            </a:fld>
            <a:endParaRPr lang="en-I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79929" y="198438"/>
            <a:ext cx="7738596" cy="904875"/>
          </a:xfrm>
          <a:ln>
            <a:solidFill>
              <a:schemeClr val="tx1"/>
            </a:solidFill>
          </a:ln>
        </p:spPr>
        <p:txBody>
          <a:bodyPr/>
          <a:lstStyle/>
          <a:p>
            <a:pPr fontAlgn="base"/>
            <a:r>
              <a:rPr lang="en-US" sz="4400" b="1" u="sng" dirty="0"/>
              <a:t>Column Reduction-</a:t>
            </a:r>
            <a:endParaRPr lang="en-US" sz="4400" b="1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4294967295"/>
          </p:nvPr>
        </p:nvSpPr>
        <p:spPr>
          <a:xfrm>
            <a:off x="0" y="1311275"/>
            <a:ext cx="10515600" cy="5491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/>
              <a:t> There is no need to reduce column-1.</a:t>
            </a:r>
          </a:p>
          <a:p>
            <a:pPr fontAlgn="base"/>
            <a:r>
              <a:rPr lang="en-US" sz="2400" dirty="0"/>
              <a:t>We can not reduce column-2 as all its elements are ∞.</a:t>
            </a:r>
          </a:p>
          <a:p>
            <a:pPr fontAlgn="base"/>
            <a:r>
              <a:rPr lang="en-US" sz="2400" dirty="0"/>
              <a:t>We can not reduce column-3 as all its elements are ∞.</a:t>
            </a:r>
          </a:p>
          <a:p>
            <a:pPr fontAlgn="base"/>
            <a:r>
              <a:rPr lang="en-US" sz="2400" dirty="0"/>
              <a:t>There is no need to reduce column-4.</a:t>
            </a:r>
          </a:p>
          <a:p>
            <a:pPr fontAlgn="base"/>
            <a:r>
              <a:rPr lang="en-US" sz="2400" dirty="0"/>
              <a:t> </a:t>
            </a:r>
          </a:p>
          <a:p>
            <a:pPr fontAlgn="base"/>
            <a:r>
              <a:rPr lang="en-US" sz="2400" dirty="0"/>
              <a:t>Thus, the matrix is already column reduced.</a:t>
            </a:r>
          </a:p>
          <a:p>
            <a:pPr fontAlgn="base"/>
            <a:r>
              <a:rPr lang="en-US" sz="2400" dirty="0"/>
              <a:t>Finally, the matrix is completely reduced.</a:t>
            </a:r>
          </a:p>
          <a:p>
            <a:pPr fontAlgn="base"/>
            <a:r>
              <a:rPr lang="en-US" sz="2400" dirty="0"/>
              <a:t>Now, we calculate the cost of node-5.</a:t>
            </a:r>
          </a:p>
          <a:p>
            <a:pPr fontAlgn="base"/>
            <a:r>
              <a:rPr lang="en-US" sz="2400" dirty="0"/>
              <a:t>Cost(5)</a:t>
            </a:r>
          </a:p>
          <a:p>
            <a:pPr fontAlgn="base"/>
            <a:r>
              <a:rPr lang="en-US" sz="2400" dirty="0"/>
              <a:t>= cost(3) + Sum of reduction elements + M[C,B]</a:t>
            </a:r>
          </a:p>
          <a:p>
            <a:pPr fontAlgn="base"/>
            <a:r>
              <a:rPr lang="en-US" sz="2400" dirty="0"/>
              <a:t>= 25 + (13 + 8) + ∞</a:t>
            </a:r>
          </a:p>
          <a:p>
            <a:pPr fontAlgn="base"/>
            <a:r>
              <a:rPr lang="en-US" sz="2400" dirty="0"/>
              <a:t>= ∞</a:t>
            </a:r>
          </a:p>
        </p:txBody>
      </p:sp>
    </p:spTree>
    <p:extLst>
      <p:ext uri="{BB962C8B-B14F-4D97-AF65-F5344CB8AC3E}">
        <p14:creationId xmlns:p14="http://schemas.microsoft.com/office/powerpoint/2010/main" val="156181521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25</a:t>
            </a:fld>
            <a:endParaRPr lang="en-I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47164" y="211138"/>
            <a:ext cx="7757085" cy="90487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 fontAlgn="base"/>
            <a:r>
              <a:rPr lang="en-US" sz="3200" b="1" u="sng" dirty="0"/>
              <a:t>Choosing To Go To Vertex-D: </a:t>
            </a:r>
            <a:br>
              <a:rPr lang="en-US" sz="3200" b="1" u="sng" dirty="0"/>
            </a:br>
            <a:r>
              <a:rPr lang="en-US" sz="3200" b="1" u="sng" dirty="0"/>
              <a:t>Node-6 (Path A → C → D)</a:t>
            </a:r>
            <a:endParaRPr lang="en-US" sz="3200" b="1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4294967295"/>
          </p:nvPr>
        </p:nvSpPr>
        <p:spPr>
          <a:xfrm>
            <a:off x="0" y="1311275"/>
            <a:ext cx="10515600" cy="5031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/>
              <a:t> From the reduced matrix of step-02, M[C,D] = ∞</a:t>
            </a:r>
          </a:p>
          <a:p>
            <a:pPr fontAlgn="base"/>
            <a:r>
              <a:rPr lang="en-US" sz="2400" dirty="0"/>
              <a:t>Set row-C and column-D to ∞</a:t>
            </a:r>
          </a:p>
          <a:p>
            <a:pPr fontAlgn="base"/>
            <a:r>
              <a:rPr lang="en-US" sz="2400" dirty="0"/>
              <a:t>Set M[D,A] = ∞</a:t>
            </a:r>
          </a:p>
          <a:p>
            <a:pPr fontAlgn="base"/>
            <a:r>
              <a:rPr lang="en-US" sz="2400" dirty="0"/>
              <a:t> </a:t>
            </a:r>
          </a:p>
          <a:p>
            <a:pPr fontAlgn="base"/>
            <a:r>
              <a:rPr lang="en-US" sz="2400" dirty="0"/>
              <a:t>Now, resulting cost matrix is-</a:t>
            </a: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>
              <a:buNone/>
            </a:pPr>
            <a:endParaRPr lang="en-US" sz="2400" dirty="0"/>
          </a:p>
          <a:p>
            <a:pPr fontAlgn="base"/>
            <a:r>
              <a:rPr lang="en-US" sz="2400" dirty="0"/>
              <a:t>Now,</a:t>
            </a:r>
          </a:p>
          <a:p>
            <a:pPr fontAlgn="base"/>
            <a:r>
              <a:rPr lang="en-US" sz="2400" dirty="0"/>
              <a:t>We reduce this matrix.</a:t>
            </a:r>
          </a:p>
          <a:p>
            <a:pPr fontAlgn="base"/>
            <a:r>
              <a:rPr lang="en-US" sz="2400" dirty="0"/>
              <a:t>Then, we find out the cost of node-6.</a:t>
            </a:r>
          </a:p>
        </p:txBody>
      </p:sp>
      <p:pic>
        <p:nvPicPr>
          <p:cNvPr id="12290" name="Picture 2" descr="https://www.gatevidyalay.com/wp-content/uploads/2018/04/Travelling-Salesman-Problem-Using-Branch-and-Bound-Approach-Problem-01-Solution-Step-1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402" y="2914659"/>
            <a:ext cx="2832325" cy="238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83155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26</a:t>
            </a:fld>
            <a:endParaRPr lang="en-I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60612" y="198438"/>
            <a:ext cx="7657913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Row Reduction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 txBox="1">
            <a:spLocks noGrp="1"/>
          </p:cNvSpPr>
          <p:nvPr>
            <p:ph idx="4294967295"/>
          </p:nvPr>
        </p:nvSpPr>
        <p:spPr>
          <a:xfrm>
            <a:off x="0" y="1311275"/>
            <a:ext cx="10515600" cy="5031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/>
              <a:t>We can not reduce row-1 as all its elements are ∞.</a:t>
            </a:r>
          </a:p>
          <a:p>
            <a:pPr fontAlgn="base"/>
            <a:r>
              <a:rPr lang="en-US" sz="2400" dirty="0"/>
              <a:t>There is no need to reduce row-2.</a:t>
            </a:r>
          </a:p>
          <a:p>
            <a:pPr fontAlgn="base"/>
            <a:r>
              <a:rPr lang="en-US" sz="2400" dirty="0"/>
              <a:t>We can not reduce row-3 as all its elements are ∞.</a:t>
            </a:r>
          </a:p>
          <a:p>
            <a:pPr fontAlgn="base"/>
            <a:r>
              <a:rPr lang="en-US" sz="2400" dirty="0"/>
              <a:t>We can not reduce row-4 as all its elements are ∞.</a:t>
            </a:r>
          </a:p>
          <a:p>
            <a:pPr fontAlgn="base"/>
            <a:r>
              <a:rPr lang="en-US" sz="2400" dirty="0"/>
              <a:t>Thus, the matrix is already row reduced.</a:t>
            </a:r>
          </a:p>
          <a:p>
            <a:pPr fontAlgn="base">
              <a:buNone/>
            </a:pPr>
            <a:r>
              <a:rPr lang="en-US" sz="2400" b="1" u="sng" dirty="0"/>
              <a:t>Column Reduction-</a:t>
            </a:r>
            <a:endParaRPr lang="en-US" sz="2400" dirty="0"/>
          </a:p>
          <a:p>
            <a:pPr fontAlgn="base"/>
            <a:r>
              <a:rPr lang="en-US" sz="2400" dirty="0"/>
              <a:t>There is no need to reduce column-1.</a:t>
            </a:r>
          </a:p>
          <a:p>
            <a:pPr fontAlgn="base"/>
            <a:r>
              <a:rPr lang="en-US" sz="2400" dirty="0"/>
              <a:t>We can not reduce column-2 as all its elements are ∞.</a:t>
            </a:r>
          </a:p>
          <a:p>
            <a:pPr fontAlgn="base"/>
            <a:r>
              <a:rPr lang="en-US" sz="2400" dirty="0"/>
              <a:t>We can not reduce column-3 as all its elements are ∞.</a:t>
            </a:r>
          </a:p>
          <a:p>
            <a:pPr fontAlgn="base"/>
            <a:r>
              <a:rPr lang="en-US" sz="2400" dirty="0"/>
              <a:t>We can not reduce column-4 as all its elements are ∞.</a:t>
            </a:r>
          </a:p>
          <a:p>
            <a:pPr fontAlgn="base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717966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27</a:t>
            </a:fld>
            <a:endParaRPr lang="en-I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54741" y="198438"/>
            <a:ext cx="7563784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Row Reduction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 txBox="1">
            <a:spLocks noGrp="1"/>
          </p:cNvSpPr>
          <p:nvPr>
            <p:ph idx="4294967295"/>
          </p:nvPr>
        </p:nvSpPr>
        <p:spPr>
          <a:xfrm>
            <a:off x="0" y="1311275"/>
            <a:ext cx="10515600" cy="5232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>
              <a:buNone/>
            </a:pPr>
            <a:r>
              <a:rPr lang="en-US" sz="2000" dirty="0"/>
              <a:t>Thus, the matrix is already column reduced.</a:t>
            </a:r>
          </a:p>
          <a:p>
            <a:pPr fontAlgn="base">
              <a:buNone/>
            </a:pPr>
            <a:r>
              <a:rPr lang="en-US" sz="2000" dirty="0"/>
              <a:t>Finally, the matrix is completely reduced.</a:t>
            </a:r>
          </a:p>
          <a:p>
            <a:pPr fontAlgn="base">
              <a:buNone/>
            </a:pPr>
            <a:r>
              <a:rPr lang="en-US" sz="2000" dirty="0"/>
              <a:t>Now, we calculate the cost of node-6.</a:t>
            </a:r>
          </a:p>
          <a:p>
            <a:pPr fontAlgn="base">
              <a:buNone/>
            </a:pPr>
            <a:r>
              <a:rPr lang="en-US" sz="2000" dirty="0"/>
              <a:t>Cost(6)</a:t>
            </a:r>
          </a:p>
          <a:p>
            <a:pPr fontAlgn="base">
              <a:buNone/>
            </a:pPr>
            <a:r>
              <a:rPr lang="en-US" sz="2000" dirty="0"/>
              <a:t>= cost(3) + Sum of reduction elements + M[C,D]</a:t>
            </a:r>
          </a:p>
          <a:p>
            <a:pPr fontAlgn="base">
              <a:buNone/>
            </a:pPr>
            <a:r>
              <a:rPr lang="en-US" sz="2000" dirty="0"/>
              <a:t>= 25 + 0 + 0</a:t>
            </a:r>
          </a:p>
          <a:p>
            <a:pPr fontAlgn="base">
              <a:buNone/>
            </a:pPr>
            <a:r>
              <a:rPr lang="en-US" sz="2000" dirty="0"/>
              <a:t>= 25</a:t>
            </a:r>
          </a:p>
          <a:p>
            <a:pPr>
              <a:buNone/>
            </a:pPr>
            <a:r>
              <a:rPr lang="en-US" sz="2000" b="1" dirty="0"/>
              <a:t>Thus, we have-</a:t>
            </a:r>
            <a:endParaRPr lang="en-US" sz="2000" dirty="0"/>
          </a:p>
          <a:p>
            <a:pPr fontAlgn="base">
              <a:buNone/>
            </a:pPr>
            <a:r>
              <a:rPr lang="en-US" sz="2000" dirty="0"/>
              <a:t>Cost(5) = ∞ (for Path A → C → B)</a:t>
            </a:r>
          </a:p>
          <a:p>
            <a:pPr fontAlgn="base">
              <a:buNone/>
            </a:pPr>
            <a:r>
              <a:rPr lang="en-US" sz="2000" dirty="0"/>
              <a:t>Cost(6) = 25 (for Path A → C → D)</a:t>
            </a:r>
          </a:p>
          <a:p>
            <a:pPr fontAlgn="base">
              <a:buNone/>
            </a:pPr>
            <a:r>
              <a:rPr lang="en-US" sz="2000" dirty="0"/>
              <a:t>We choose the node with the lowest cost.</a:t>
            </a:r>
          </a:p>
          <a:p>
            <a:pPr fontAlgn="base">
              <a:buNone/>
            </a:pPr>
            <a:r>
              <a:rPr lang="en-US" sz="2000" dirty="0"/>
              <a:t>Since cost for node-6 is lowest, so we prefer to visit node-6.</a:t>
            </a:r>
          </a:p>
          <a:p>
            <a:pPr fontAlgn="base">
              <a:buNone/>
            </a:pPr>
            <a:r>
              <a:rPr lang="en-US" sz="2000" dirty="0"/>
              <a:t>Thus, we choose node-6 i.e. path </a:t>
            </a:r>
            <a:r>
              <a:rPr lang="en-US" sz="2000" b="1" dirty="0"/>
              <a:t>C → D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778115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28</a:t>
            </a:fld>
            <a:endParaRPr lang="en-I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6824" y="184991"/>
            <a:ext cx="8330266" cy="904875"/>
          </a:xfrm>
          <a:ln>
            <a:solidFill>
              <a:schemeClr val="tx1"/>
            </a:solidFill>
          </a:ln>
        </p:spPr>
        <p:txBody>
          <a:bodyPr/>
          <a:lstStyle/>
          <a:p>
            <a:pPr fontAlgn="base"/>
            <a:r>
              <a:rPr lang="en-US" sz="4400" b="1" u="sng" dirty="0"/>
              <a:t>Step-04:</a:t>
            </a:r>
            <a:endParaRPr lang="en-US" sz="4400" b="1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4294967295"/>
          </p:nvPr>
        </p:nvSpPr>
        <p:spPr>
          <a:xfrm>
            <a:off x="0" y="1311275"/>
            <a:ext cx="10515600" cy="48269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/>
              <a:t>We explore vertex B from node-6.</a:t>
            </a:r>
          </a:p>
          <a:p>
            <a:pPr fontAlgn="base"/>
            <a:r>
              <a:rPr lang="en-US" sz="2000" dirty="0"/>
              <a:t>We start with the cost matrix at node-6 which is-</a:t>
            </a:r>
          </a:p>
          <a:p>
            <a:pPr fontAlgn="base"/>
            <a:endParaRPr lang="en-US" sz="2000" dirty="0"/>
          </a:p>
          <a:p>
            <a:pPr fontAlgn="base">
              <a:buNone/>
            </a:pPr>
            <a:endParaRPr lang="en-US" sz="2000" dirty="0"/>
          </a:p>
          <a:p>
            <a:pPr fontAlgn="base">
              <a:buNone/>
            </a:pPr>
            <a:endParaRPr lang="en-US" sz="2000" dirty="0"/>
          </a:p>
          <a:p>
            <a:pPr fontAlgn="base">
              <a:buNone/>
            </a:pPr>
            <a:endParaRPr lang="en-US" sz="2000" dirty="0"/>
          </a:p>
          <a:p>
            <a:pPr fontAlgn="base"/>
            <a:r>
              <a:rPr lang="en-US" sz="2000" b="1" u="sng" dirty="0"/>
              <a:t>Choosing To Go To Vertex-B: Node-7 (Path A → C → D → B)</a:t>
            </a:r>
            <a:endParaRPr lang="en-US" sz="2000" dirty="0"/>
          </a:p>
          <a:p>
            <a:pPr fontAlgn="base"/>
            <a:r>
              <a:rPr lang="en-US" sz="2000" dirty="0"/>
              <a:t>From the reduced matrix of step-03, M[D,B] = 0</a:t>
            </a:r>
          </a:p>
          <a:p>
            <a:pPr fontAlgn="base"/>
            <a:r>
              <a:rPr lang="en-US" sz="2000" dirty="0"/>
              <a:t>Set row-D and column-B to ∞</a:t>
            </a:r>
          </a:p>
          <a:p>
            <a:pPr fontAlgn="base"/>
            <a:r>
              <a:rPr lang="en-US" sz="2000" dirty="0"/>
              <a:t>Set M[B,A] = ∞</a:t>
            </a:r>
          </a:p>
          <a:p>
            <a:pPr fontAlgn="base"/>
            <a:r>
              <a:rPr lang="en-US" sz="2000" dirty="0"/>
              <a:t>Now, resulting cost matrix is-</a:t>
            </a:r>
          </a:p>
          <a:p>
            <a:pPr algn="l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 descr="https://www.gatevidyalay.com/wp-content/uploads/2018/04/Travelling-Salesman-Problem-Using-Branch-and-Bound-Approach-Problem-01-Solution-Step-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896" y="1763533"/>
            <a:ext cx="24098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17300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29</a:t>
            </a:fld>
            <a:endParaRPr lang="en-I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54741" y="198438"/>
            <a:ext cx="7563784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Step-4</a:t>
            </a:r>
          </a:p>
        </p:txBody>
      </p:sp>
      <p:sp>
        <p:nvSpPr>
          <p:cNvPr id="5" name="Content Placeholder 4"/>
          <p:cNvSpPr txBox="1">
            <a:spLocks noGrp="1"/>
          </p:cNvSpPr>
          <p:nvPr>
            <p:ph idx="4294967295"/>
          </p:nvPr>
        </p:nvSpPr>
        <p:spPr>
          <a:xfrm>
            <a:off x="0" y="1311275"/>
            <a:ext cx="10515600" cy="4570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>
              <a:buNone/>
            </a:pPr>
            <a:r>
              <a:rPr lang="en-US" sz="2400" dirty="0"/>
              <a:t>Now,</a:t>
            </a:r>
          </a:p>
          <a:p>
            <a:pPr fontAlgn="base"/>
            <a:r>
              <a:rPr lang="en-US" sz="2400" dirty="0"/>
              <a:t>We reduce this matrix.</a:t>
            </a:r>
          </a:p>
          <a:p>
            <a:pPr fontAlgn="base"/>
            <a:r>
              <a:rPr lang="en-US" sz="2400" dirty="0"/>
              <a:t>Then, we find out the cost of node-7.</a:t>
            </a:r>
          </a:p>
          <a:p>
            <a:pPr fontAlgn="base"/>
            <a:r>
              <a:rPr lang="en-US" sz="2400" b="1" u="sng" dirty="0"/>
              <a:t>Row Reduction-</a:t>
            </a:r>
            <a:endParaRPr lang="en-US" sz="2400" b="1" dirty="0"/>
          </a:p>
          <a:p>
            <a:pPr fontAlgn="base"/>
            <a:r>
              <a:rPr lang="en-US" sz="2400" dirty="0"/>
              <a:t> </a:t>
            </a:r>
          </a:p>
          <a:p>
            <a:pPr fontAlgn="base"/>
            <a:r>
              <a:rPr lang="en-US" sz="2400" dirty="0"/>
              <a:t>We can not reduce row-1 as all its elements are ∞.</a:t>
            </a:r>
          </a:p>
          <a:p>
            <a:pPr fontAlgn="base"/>
            <a:r>
              <a:rPr lang="en-US" sz="2400" dirty="0"/>
              <a:t>We can not reduce row-2 as all its elements are ∞.</a:t>
            </a:r>
          </a:p>
          <a:p>
            <a:pPr fontAlgn="base"/>
            <a:r>
              <a:rPr lang="en-US" sz="2400" dirty="0"/>
              <a:t>We can not reduce row-3 as all its elements are ∞.</a:t>
            </a:r>
          </a:p>
          <a:p>
            <a:pPr fontAlgn="base"/>
            <a:r>
              <a:rPr lang="en-US" sz="2400" dirty="0"/>
              <a:t>We can not reduce row-4 as all its elements are ∞.</a:t>
            </a:r>
          </a:p>
          <a:p>
            <a:pPr algn="l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 descr="https://www.gatevidyalay.com/wp-content/uploads/2018/04/Travelling-Salesman-Problem-Using-Branch-and-Bound-Approach-Problem-01-Solution-Step-1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193" y="3163353"/>
            <a:ext cx="24098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12035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3</a:t>
            </a:fld>
            <a:endParaRPr lang="en-I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00952" y="134938"/>
            <a:ext cx="6941297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 fontAlgn="base"/>
            <a:r>
              <a:rPr lang="en-IN" sz="3600" b="1" dirty="0"/>
              <a:t>Travelling Salesman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47775"/>
            <a:ext cx="11222038" cy="490061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fontAlgn="base"/>
            <a:r>
              <a:rPr lang="en-US" sz="2400" b="1" u="sng" dirty="0"/>
              <a:t>Example-</a:t>
            </a:r>
            <a:endParaRPr lang="en-US" sz="2400" b="1" dirty="0"/>
          </a:p>
          <a:p>
            <a:pPr fontAlgn="base"/>
            <a:r>
              <a:rPr lang="en-US" sz="2400" dirty="0"/>
              <a:t> The following graph shows a set of cities and distance between every pair of cities-</a:t>
            </a:r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287" y="2480458"/>
            <a:ext cx="306705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59975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30</a:t>
            </a:fld>
            <a:endParaRPr lang="en-I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93376" y="198438"/>
            <a:ext cx="7725149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400" dirty="0"/>
              <a:t>Column Reduction-</a:t>
            </a:r>
            <a:endParaRPr lang="en-US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 txBox="1">
            <a:spLocks noGrp="1"/>
          </p:cNvSpPr>
          <p:nvPr>
            <p:ph idx="4294967295"/>
          </p:nvPr>
        </p:nvSpPr>
        <p:spPr>
          <a:xfrm>
            <a:off x="0" y="1157288"/>
            <a:ext cx="9777413" cy="5339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>
              <a:buNone/>
            </a:pPr>
            <a:r>
              <a:rPr lang="en-US" sz="1500" dirty="0"/>
              <a:t> We can not reduce column-1 as all its elements are ∞.</a:t>
            </a:r>
          </a:p>
          <a:p>
            <a:pPr fontAlgn="base">
              <a:buNone/>
            </a:pPr>
            <a:r>
              <a:rPr lang="en-US" sz="1500" dirty="0"/>
              <a:t>We can not reduce column-2 as all its elements are ∞.</a:t>
            </a:r>
          </a:p>
          <a:p>
            <a:pPr fontAlgn="base">
              <a:buNone/>
            </a:pPr>
            <a:r>
              <a:rPr lang="en-US" sz="1500" dirty="0"/>
              <a:t>We can not reduce column-3 as all its elements are ∞.</a:t>
            </a:r>
          </a:p>
          <a:p>
            <a:pPr fontAlgn="base">
              <a:buNone/>
            </a:pPr>
            <a:r>
              <a:rPr lang="en-US" sz="1500" dirty="0"/>
              <a:t>We can not reduce column-4 as all its elements are ∞.</a:t>
            </a:r>
          </a:p>
          <a:p>
            <a:pPr fontAlgn="base">
              <a:buNone/>
            </a:pPr>
            <a:r>
              <a:rPr lang="en-US" sz="1500" dirty="0"/>
              <a:t> Thus, the matrix is already column reduced.</a:t>
            </a:r>
          </a:p>
          <a:p>
            <a:pPr fontAlgn="base">
              <a:buNone/>
            </a:pPr>
            <a:r>
              <a:rPr lang="en-US" sz="1500" dirty="0"/>
              <a:t>Finally, the matrix is completely reduced.</a:t>
            </a:r>
          </a:p>
          <a:p>
            <a:pPr fontAlgn="base">
              <a:buNone/>
            </a:pPr>
            <a:r>
              <a:rPr lang="en-US" sz="1500" dirty="0"/>
              <a:t>All the entries have become ∞.</a:t>
            </a:r>
          </a:p>
          <a:p>
            <a:pPr fontAlgn="base">
              <a:buNone/>
            </a:pPr>
            <a:r>
              <a:rPr lang="en-US" sz="1500" dirty="0"/>
              <a:t>Now, we calculate the cost of node-7.</a:t>
            </a:r>
          </a:p>
          <a:p>
            <a:pPr fontAlgn="base">
              <a:buNone/>
            </a:pPr>
            <a:r>
              <a:rPr lang="en-US" sz="1500" dirty="0"/>
              <a:t>Cost(7)</a:t>
            </a:r>
          </a:p>
          <a:p>
            <a:pPr fontAlgn="base">
              <a:buNone/>
            </a:pPr>
            <a:r>
              <a:rPr lang="en-US" sz="1500" dirty="0"/>
              <a:t>= cost(6) + Sum of reduction elements + M[D,B]</a:t>
            </a:r>
          </a:p>
          <a:p>
            <a:pPr fontAlgn="base">
              <a:buNone/>
            </a:pPr>
            <a:r>
              <a:rPr lang="en-US" sz="1500" dirty="0"/>
              <a:t>= 25 + 0 + 0</a:t>
            </a:r>
          </a:p>
          <a:p>
            <a:pPr fontAlgn="base">
              <a:buNone/>
            </a:pPr>
            <a:r>
              <a:rPr lang="en-US" sz="1500" dirty="0"/>
              <a:t>= 25</a:t>
            </a:r>
          </a:p>
          <a:p>
            <a:pPr fontAlgn="base">
              <a:buNone/>
            </a:pPr>
            <a:r>
              <a:rPr lang="en-US" sz="1500" dirty="0"/>
              <a:t> </a:t>
            </a:r>
          </a:p>
          <a:p>
            <a:pPr fontAlgn="base">
              <a:buNone/>
            </a:pPr>
            <a:r>
              <a:rPr lang="en-US" sz="1500" dirty="0"/>
              <a:t>Thus,</a:t>
            </a:r>
          </a:p>
          <a:p>
            <a:pPr fontAlgn="base">
              <a:buNone/>
            </a:pPr>
            <a:r>
              <a:rPr lang="en-US" sz="1500" dirty="0"/>
              <a:t>Optimal path is: </a:t>
            </a:r>
            <a:r>
              <a:rPr lang="en-US" sz="1500" b="1" dirty="0"/>
              <a:t>A → C → D → B → A</a:t>
            </a:r>
            <a:endParaRPr lang="en-US" sz="1500" dirty="0"/>
          </a:p>
          <a:p>
            <a:pPr fontAlgn="base">
              <a:buNone/>
            </a:pPr>
            <a:r>
              <a:rPr lang="en-US" sz="1500" dirty="0"/>
              <a:t>Cost of Optimal path = </a:t>
            </a:r>
            <a:r>
              <a:rPr lang="en-US" sz="1500" b="1" dirty="0"/>
              <a:t>25 units</a:t>
            </a:r>
            <a:r>
              <a:rPr lang="en-US" sz="15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3182790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53366"/>
          </a:xfrm>
        </p:spPr>
        <p:txBody>
          <a:bodyPr anchor="t">
            <a:normAutofit fontScale="90000"/>
          </a:bodyPr>
          <a:lstStyle/>
          <a:p>
            <a:pPr algn="l"/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1)  https://www.tutorialspoint.com/data_structures_algorithms/divide_and_conquer.htm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2)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Data Structures and Algorithms made easy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By Narasimha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Karumanchi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3)  The Algorithm Design Manual, 2nd Edition by Steven S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Skiena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4)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Fundamentals of Computer Algorithms - Horowitz and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Sahani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2" y="192883"/>
            <a:ext cx="86937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571AD-EF65-4378-86D6-3AF0DD73CA0C}"/>
              </a:ext>
            </a:extLst>
          </p:cNvPr>
          <p:cNvSpPr/>
          <p:nvPr/>
        </p:nvSpPr>
        <p:spPr>
          <a:xfrm>
            <a:off x="838200" y="1089891"/>
            <a:ext cx="10515600" cy="508230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55C06-9819-4A06-9C49-58CDAD8CD94B}"/>
              </a:ext>
            </a:extLst>
          </p:cNvPr>
          <p:cNvSpPr/>
          <p:nvPr/>
        </p:nvSpPr>
        <p:spPr>
          <a:xfrm>
            <a:off x="838201" y="136527"/>
            <a:ext cx="8758383" cy="76944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8B716-3EDB-4874-B04B-3AC9D49B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76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-76200"/>
            <a:ext cx="12192000" cy="4686300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  <a:latin typeface="Calibri Light"/>
                <a:cs typeface="+mn-cs"/>
              </a:rPr>
              <a:t> 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9347200" y="9525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10169525" y="0"/>
            <a:ext cx="663575" cy="6635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733425" y="6294438"/>
            <a:ext cx="558800" cy="55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390525" y="5148263"/>
            <a:ext cx="1728788" cy="17287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9" name="Title 1"/>
          <p:cNvSpPr txBox="1">
            <a:spLocks/>
          </p:cNvSpPr>
          <p:nvPr/>
        </p:nvSpPr>
        <p:spPr bwMode="auto">
          <a:xfrm>
            <a:off x="1485900" y="2249488"/>
            <a:ext cx="10725150" cy="123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1" hangingPunct="1"/>
            <a:r>
              <a:rPr lang="en-US" altLang="en-US" sz="8000">
                <a:solidFill>
                  <a:srgbClr val="FFFFFF"/>
                </a:solidFill>
                <a:latin typeface="Casper" pitchFamily="2" charset="0"/>
                <a:cs typeface="Segoe UI" pitchFamily="34" charset="0"/>
              </a:rPr>
              <a:t>THANK YOU</a:t>
            </a:r>
          </a:p>
        </p:txBody>
      </p:sp>
      <p:sp>
        <p:nvSpPr>
          <p:cNvPr id="44040" name="Diamond 6"/>
          <p:cNvSpPr>
            <a:spLocks noChangeArrowheads="1"/>
          </p:cNvSpPr>
          <p:nvPr/>
        </p:nvSpPr>
        <p:spPr bwMode="auto">
          <a:xfrm>
            <a:off x="2641600" y="1214438"/>
            <a:ext cx="2430463" cy="3225800"/>
          </a:xfrm>
          <a:custGeom>
            <a:avLst/>
            <a:gdLst>
              <a:gd name="T0" fmla="*/ 2430463 w 2430463"/>
              <a:gd name="T1" fmla="*/ 2413000 h 3225800"/>
              <a:gd name="T2" fmla="*/ 1612919 w 2430463"/>
              <a:gd name="T3" fmla="*/ 3225800 h 3225800"/>
              <a:gd name="T4" fmla="*/ 0 w 2430463"/>
              <a:gd name="T5" fmla="*/ 1612900 h 3225800"/>
              <a:gd name="T6" fmla="*/ 1612919 w 2430463"/>
              <a:gd name="T7" fmla="*/ 0 h 3225800"/>
              <a:gd name="T8" fmla="*/ 2430463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0463"/>
              <a:gd name="T16" fmla="*/ 0 h 3225800"/>
              <a:gd name="T17" fmla="*/ 2430463 w 2430463"/>
              <a:gd name="T18" fmla="*/ 3225800 h 322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4041" name="Diamond 6"/>
          <p:cNvSpPr>
            <a:spLocks noChangeArrowheads="1"/>
          </p:cNvSpPr>
          <p:nvPr/>
        </p:nvSpPr>
        <p:spPr bwMode="auto">
          <a:xfrm>
            <a:off x="2898775" y="1214438"/>
            <a:ext cx="2430463" cy="3225800"/>
          </a:xfrm>
          <a:custGeom>
            <a:avLst/>
            <a:gdLst>
              <a:gd name="T0" fmla="*/ 2430463 w 2430463"/>
              <a:gd name="T1" fmla="*/ 2413000 h 3225800"/>
              <a:gd name="T2" fmla="*/ 1612919 w 2430463"/>
              <a:gd name="T3" fmla="*/ 3225800 h 3225800"/>
              <a:gd name="T4" fmla="*/ 0 w 2430463"/>
              <a:gd name="T5" fmla="*/ 1612900 h 3225800"/>
              <a:gd name="T6" fmla="*/ 1612919 w 2430463"/>
              <a:gd name="T7" fmla="*/ 0 h 3225800"/>
              <a:gd name="T8" fmla="*/ 2430463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0463"/>
              <a:gd name="T16" fmla="*/ 0 h 3225800"/>
              <a:gd name="T17" fmla="*/ 2430463 w 2430463"/>
              <a:gd name="T18" fmla="*/ 3225800 h 322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algn="ctr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4043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B7962362-1F08-47BC-B5C0-8D11A861320F}" type="slidenum">
              <a:rPr lang="en-IN" altLang="en-US" smtClean="0"/>
              <a:pPr/>
              <a:t>32</a:t>
            </a:fld>
            <a:endParaRPr lang="en-IN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4</a:t>
            </a:fld>
            <a:endParaRPr lang="en-I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26206" y="168374"/>
            <a:ext cx="849260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Travelling Salesman Problem</a:t>
            </a:r>
            <a:endParaRPr lang="en-IN" sz="4000" dirty="0"/>
          </a:p>
        </p:txBody>
      </p:sp>
      <p:sp>
        <p:nvSpPr>
          <p:cNvPr id="2" name="Rectangle 1"/>
          <p:cNvSpPr/>
          <p:nvPr/>
        </p:nvSpPr>
        <p:spPr>
          <a:xfrm>
            <a:off x="828541" y="1378552"/>
            <a:ext cx="9391224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salesman starting city is A, then a TSP tour in the graph is-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 → B → D → C → 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Cost of the tour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10 + 25 + 30 + 15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80 units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Lecture, we will discuss how to solve travelling salesman problem using branch and bound approach with example.</a:t>
            </a:r>
          </a:p>
        </p:txBody>
      </p:sp>
    </p:spTree>
    <p:extLst>
      <p:ext uri="{BB962C8B-B14F-4D97-AF65-F5344CB8AC3E}">
        <p14:creationId xmlns:p14="http://schemas.microsoft.com/office/powerpoint/2010/main" val="6326201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5</a:t>
            </a:fld>
            <a:endParaRPr lang="en-I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68188" y="134938"/>
            <a:ext cx="7761475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fontAlgn="base"/>
            <a:r>
              <a:rPr lang="en-US" sz="3200" b="1" dirty="0"/>
              <a:t>Travelling Salesman Problem</a:t>
            </a:r>
            <a:endParaRPr lang="en-IN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845712" y="1225689"/>
            <a:ext cx="10036935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r>
              <a:rPr lang="en-US" sz="2400" b="1" u="sng" dirty="0"/>
              <a:t> Problem-</a:t>
            </a:r>
            <a:endParaRPr lang="en-US" sz="2400" b="1" dirty="0"/>
          </a:p>
          <a:p>
            <a:r>
              <a:rPr lang="en-US" sz="2400" dirty="0"/>
              <a:t> Solve Travelling Salesman Problem using Branch and Bound Algorithm in the following graph-</a:t>
            </a:r>
          </a:p>
        </p:txBody>
      </p:sp>
      <p:pic>
        <p:nvPicPr>
          <p:cNvPr id="4102" name="Picture 6" descr="https://www.gatevidyalay.com/wp-content/uploads/2018/04/Travelling-Salesman-Problem-Using-Branch-and-Bound-Approach-Problem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887" y="3401959"/>
            <a:ext cx="367665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54032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6</a:t>
            </a:fld>
            <a:endParaRPr lang="en-I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74058" y="166688"/>
            <a:ext cx="6995179" cy="60642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3200" b="1" dirty="0"/>
              <a:t>Solution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858591" y="869898"/>
            <a:ext cx="89551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Step-01:</a:t>
            </a:r>
            <a:endParaRPr lang="en-US" sz="2400" b="1" dirty="0"/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Write the initial cost matrix and reduce it-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2056" name="Picture 8" descr="https://www.gatevidyalay.com/wp-content/uploads/2018/04/Travelling-Salesman-Problem-Using-Branch-and-Bound-Approach-Problem-01-Solution-Step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049" y="2203582"/>
            <a:ext cx="3479800" cy="225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244958" y="471231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/>
              <a:t>Rules</a:t>
            </a:r>
            <a:endParaRPr lang="en-US" b="1" dirty="0"/>
          </a:p>
          <a:p>
            <a:r>
              <a:rPr lang="en-US" dirty="0"/>
              <a:t>To reduce a matrix, perform the row reduction and column reduction of the matrix separately.</a:t>
            </a:r>
          </a:p>
          <a:p>
            <a:r>
              <a:rPr lang="en-US" dirty="0"/>
              <a:t>A row or a column is said to be reduced if it contains at least one entry ‘0’ in it.</a:t>
            </a:r>
          </a:p>
        </p:txBody>
      </p:sp>
    </p:spTree>
    <p:extLst>
      <p:ext uri="{BB962C8B-B14F-4D97-AF65-F5344CB8AC3E}">
        <p14:creationId xmlns:p14="http://schemas.microsoft.com/office/powerpoint/2010/main" val="311708242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7</a:t>
            </a:fld>
            <a:endParaRPr lang="en-I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47165" y="134938"/>
            <a:ext cx="7882498" cy="904875"/>
          </a:xfrm>
          <a:ln>
            <a:solidFill>
              <a:schemeClr val="tx1"/>
            </a:solidFill>
          </a:ln>
        </p:spPr>
        <p:txBody>
          <a:bodyPr/>
          <a:lstStyle/>
          <a:p>
            <a:pPr fontAlgn="base"/>
            <a:r>
              <a:rPr lang="en-IN" sz="3600" b="1" dirty="0"/>
              <a:t>Row Reduction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343025"/>
            <a:ext cx="10972800" cy="5286375"/>
          </a:xfrm>
        </p:spPr>
        <p:txBody>
          <a:bodyPr/>
          <a:lstStyle/>
          <a:p>
            <a:pPr fontAlgn="base"/>
            <a:r>
              <a:rPr lang="en-US" dirty="0"/>
              <a:t>Consider the rows of above matrix one by one.</a:t>
            </a:r>
          </a:p>
          <a:p>
            <a:pPr fontAlgn="base">
              <a:buNone/>
            </a:pPr>
            <a:r>
              <a:rPr lang="en-US" sz="1800" dirty="0"/>
              <a:t>If the row already contains an entry ‘0’, then-</a:t>
            </a:r>
          </a:p>
          <a:p>
            <a:pPr fontAlgn="base">
              <a:buNone/>
            </a:pPr>
            <a:r>
              <a:rPr lang="en-US" sz="1800" dirty="0"/>
              <a:t>There is no need to reduce that row.</a:t>
            </a:r>
          </a:p>
          <a:p>
            <a:pPr fontAlgn="base">
              <a:buNone/>
            </a:pPr>
            <a:r>
              <a:rPr lang="en-US" sz="1800" dirty="0"/>
              <a:t>If the row does not contains an entry ‘0’, then-</a:t>
            </a:r>
          </a:p>
          <a:p>
            <a:pPr fontAlgn="base">
              <a:buNone/>
            </a:pPr>
            <a:r>
              <a:rPr lang="en-US" sz="1800" dirty="0"/>
              <a:t>Reduce that particular row.</a:t>
            </a:r>
          </a:p>
          <a:p>
            <a:pPr fontAlgn="base">
              <a:buNone/>
            </a:pPr>
            <a:r>
              <a:rPr lang="en-US" sz="1800" dirty="0"/>
              <a:t>Select the least value element from that row.</a:t>
            </a:r>
          </a:p>
          <a:p>
            <a:pPr fontAlgn="base">
              <a:buNone/>
            </a:pPr>
            <a:r>
              <a:rPr lang="en-US" sz="1800" dirty="0"/>
              <a:t>Subtract that element from each element of that row.</a:t>
            </a:r>
          </a:p>
          <a:p>
            <a:pPr fontAlgn="base">
              <a:buNone/>
            </a:pPr>
            <a:r>
              <a:rPr lang="en-US" sz="1800" dirty="0"/>
              <a:t>This will create an e</a:t>
            </a:r>
          </a:p>
          <a:p>
            <a:pPr fontAlgn="base">
              <a:buNone/>
            </a:pPr>
            <a:r>
              <a:rPr lang="en-US" sz="1800" dirty="0"/>
              <a:t>Following this, we have-</a:t>
            </a:r>
          </a:p>
          <a:p>
            <a:pPr fontAlgn="base">
              <a:buNone/>
            </a:pPr>
            <a:r>
              <a:rPr lang="en-US" sz="1800" dirty="0"/>
              <a:t>Reduce the elements of row-1 by 4.</a:t>
            </a:r>
          </a:p>
          <a:p>
            <a:pPr fontAlgn="base">
              <a:buNone/>
            </a:pPr>
            <a:r>
              <a:rPr lang="en-US" sz="1800" dirty="0"/>
              <a:t>Reduce the elements of row-2 by 5.</a:t>
            </a:r>
          </a:p>
          <a:p>
            <a:pPr fontAlgn="base">
              <a:buNone/>
            </a:pPr>
            <a:r>
              <a:rPr lang="en-US" sz="1800" dirty="0"/>
              <a:t>Reduce the elements of row-3 by 6.</a:t>
            </a:r>
          </a:p>
          <a:p>
            <a:pPr fontAlgn="base">
              <a:buNone/>
            </a:pPr>
            <a:r>
              <a:rPr lang="en-US" sz="1800" dirty="0"/>
              <a:t>Reduce the elements of row-4 by 2.</a:t>
            </a:r>
          </a:p>
          <a:p>
            <a:pPr fontAlgn="base">
              <a:buNone/>
            </a:pPr>
            <a:r>
              <a:rPr lang="en-US" sz="1800" dirty="0"/>
              <a:t>Entry ‘0’ in that row, thus reducing that row.</a:t>
            </a:r>
          </a:p>
        </p:txBody>
      </p:sp>
    </p:spTree>
    <p:extLst>
      <p:ext uri="{BB962C8B-B14F-4D97-AF65-F5344CB8AC3E}">
        <p14:creationId xmlns:p14="http://schemas.microsoft.com/office/powerpoint/2010/main" val="29895137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8</a:t>
            </a:fld>
            <a:endParaRPr lang="en-I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47164" y="134938"/>
            <a:ext cx="7034773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fontAlgn="base"/>
            <a:r>
              <a:rPr lang="en-IN" sz="3200" dirty="0"/>
              <a:t>Row Reduction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974500" y="1360645"/>
            <a:ext cx="9238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 Performing this, we obtain the following row-reduced matrix.  </a:t>
            </a:r>
          </a:p>
        </p:txBody>
      </p:sp>
      <p:sp>
        <p:nvSpPr>
          <p:cNvPr id="6" name="AutoShape 4" descr="https://www.gatevidyalay.com/wp-content/uploads/2018/06/Find-Chromatic-Number-of-Graph-Problem-0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 descr="https://www.gatevidyalay.com/wp-content/uploads/2018/06/Find-Chromatic-Number-of-Graph-Problem-02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155" name="Picture 11" descr="https://www.gatevidyalay.com/wp-content/uploads/2018/04/Travelling-Salesman-Problem-Using-Branch-and-Bound-Approach-Problem-01-Solution-Step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2137021"/>
            <a:ext cx="3680854" cy="309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34427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9</a:t>
            </a:fld>
            <a:endParaRPr lang="en-I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134938"/>
            <a:ext cx="7815263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3600" dirty="0"/>
              <a:t> </a:t>
            </a:r>
            <a:r>
              <a:rPr lang="en-IN" sz="3600" b="1" u="sng" dirty="0"/>
              <a:t>Column Reduction-</a:t>
            </a:r>
            <a:endParaRPr lang="en-IN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935865" y="1165458"/>
            <a:ext cx="90710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935864" y="1167662"/>
            <a:ext cx="9946784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Consider the columns of above row-reduced matrix one by one.</a:t>
            </a:r>
          </a:p>
          <a:p>
            <a:r>
              <a:rPr lang="en-US" sz="2800" dirty="0"/>
              <a:t> If the column already contains an entry ‘0’, then-</a:t>
            </a:r>
          </a:p>
          <a:p>
            <a:r>
              <a:rPr lang="en-US" sz="2800" dirty="0"/>
              <a:t>There is no need to reduce that column.</a:t>
            </a:r>
          </a:p>
          <a:p>
            <a:r>
              <a:rPr lang="en-US" sz="2800" dirty="0"/>
              <a:t> If the column does not contains an entry ‘0’, then-</a:t>
            </a:r>
          </a:p>
          <a:p>
            <a:r>
              <a:rPr lang="en-US" sz="2800" dirty="0"/>
              <a:t>Reduce that particular column.</a:t>
            </a:r>
          </a:p>
          <a:p>
            <a:r>
              <a:rPr lang="en-US" sz="2800" dirty="0"/>
              <a:t>Select the least value element from that column.</a:t>
            </a:r>
          </a:p>
          <a:p>
            <a:r>
              <a:rPr lang="en-US" sz="2800" dirty="0"/>
              <a:t>Subtract that element from each element of that column.</a:t>
            </a:r>
          </a:p>
          <a:p>
            <a:r>
              <a:rPr lang="en-US" sz="2800" dirty="0"/>
              <a:t>This will create an entry ‘0’ in that column, thus reducing that column.</a:t>
            </a:r>
            <a:br>
              <a:rPr lang="en-US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9647446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B495BB88-27AE-4681-99B1-1C780E828FE1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(S\u05AA{B77A30D0-7931-4982-8668-408EA18FF74A}&quot;,&quot;C:\\Users\\LENOVO\\Desktop\\Machine Learning  May-Dec2020\\PPTsNewForma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TRUE&quot;,&quot;language&quot;:&quot;EN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Lecture 11"/>
  <p:tag name="ISPRING_FIRST_PUBLISH" val="1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21250</TotalTime>
  <Words>2337</Words>
  <Application>Microsoft Macintosh PowerPoint</Application>
  <PresentationFormat>Widescreen</PresentationFormat>
  <Paragraphs>397</Paragraphs>
  <Slides>32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Arial Black</vt:lpstr>
      <vt:lpstr>Arimo</vt:lpstr>
      <vt:lpstr>Calibri</vt:lpstr>
      <vt:lpstr>Calibri Light</vt:lpstr>
      <vt:lpstr>Casper</vt:lpstr>
      <vt:lpstr>Raleway ExtraBold</vt:lpstr>
      <vt:lpstr>Times New Roman</vt:lpstr>
      <vt:lpstr>Theme1</vt:lpstr>
      <vt:lpstr>CorelDRAW</vt:lpstr>
      <vt:lpstr>PowerPoint Presentation</vt:lpstr>
      <vt:lpstr>Travelling Salesman Problem | Branch &amp; Bound</vt:lpstr>
      <vt:lpstr>Travelling Salesman Problem</vt:lpstr>
      <vt:lpstr>PowerPoint Presentation</vt:lpstr>
      <vt:lpstr>Travelling Salesman Problem</vt:lpstr>
      <vt:lpstr>Solution</vt:lpstr>
      <vt:lpstr>Row Reduction</vt:lpstr>
      <vt:lpstr>Row Reduction</vt:lpstr>
      <vt:lpstr> Column Reduction-</vt:lpstr>
      <vt:lpstr>Column Reduction</vt:lpstr>
      <vt:lpstr>Column Reduction</vt:lpstr>
      <vt:lpstr>Column Reduction</vt:lpstr>
      <vt:lpstr> Row Reduction-  </vt:lpstr>
      <vt:lpstr> Column Reduction-  </vt:lpstr>
      <vt:lpstr>  Choosing To Go To Vertex-C: Node-3 (Path A → C)   </vt:lpstr>
      <vt:lpstr>Row Reduction-</vt:lpstr>
      <vt:lpstr>Column Reduction- </vt:lpstr>
      <vt:lpstr>  Choosing To Go To Vertex-D: Node-4 (Path A → D)    </vt:lpstr>
      <vt:lpstr>   Row Reduction-   </vt:lpstr>
      <vt:lpstr>   Column Reduction   </vt:lpstr>
      <vt:lpstr>  Step-03:  </vt:lpstr>
      <vt:lpstr>Choosing To Go To Vertex-B: Node-5 (Path A → C → B)</vt:lpstr>
      <vt:lpstr>Row Reduction- </vt:lpstr>
      <vt:lpstr>Column Reduction-</vt:lpstr>
      <vt:lpstr>Choosing To Go To Vertex-D:  Node-6 (Path A → C → D)</vt:lpstr>
      <vt:lpstr>Row Reduction</vt:lpstr>
      <vt:lpstr>Row Reduction</vt:lpstr>
      <vt:lpstr>Step-04:</vt:lpstr>
      <vt:lpstr>Step-4</vt:lpstr>
      <vt:lpstr>Column Reduction-</vt:lpstr>
      <vt:lpstr>     1)  https://www.tutorialspoint.com/data_structures_algorithms/divide_and_conquer.htm  2)  Data Structures and Algorithms made easy By Narasimha Karumanchi.  3)  The Algorithm Design Manual, 2nd Edition by Steven S Skiena  4) Fundamentals of Computer Algorithms - Horowitz and Sahani 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Harmanjit Singh Gahir</dc:creator>
  <cp:lastModifiedBy>Maajid</cp:lastModifiedBy>
  <cp:revision>1001</cp:revision>
  <dcterms:created xsi:type="dcterms:W3CDTF">2019-05-03T13:26:36Z</dcterms:created>
  <dcterms:modified xsi:type="dcterms:W3CDTF">2025-01-06T05:16:33Z</dcterms:modified>
</cp:coreProperties>
</file>