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8" r:id="rId2"/>
    <p:sldId id="389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23" r:id="rId11"/>
    <p:sldId id="424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26" r:id="rId23"/>
    <p:sldId id="408" r:id="rId24"/>
  </p:sldIdLst>
  <p:sldSz cx="12192000" cy="6858000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97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91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7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5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8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8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9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6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1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1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3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 cstate="print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tag/0-1-knapsack-problem-pp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13318" name="Object 2"/>
          <p:cNvPicPr>
            <a:picLocks noChangeAspect="1" noChangeArrowheads="1"/>
          </p:cNvPicPr>
          <p:nvPr/>
        </p:nvPicPr>
        <p:blipFill>
          <a:blip r:embed="rId3" cstate="print">
            <a:lum bright="76000"/>
          </a:blip>
          <a:srcRect/>
          <a:stretch>
            <a:fillRect/>
          </a:stretch>
        </p:blipFill>
        <p:spPr bwMode="auto">
          <a:xfrm>
            <a:off x="76200" y="3121025"/>
            <a:ext cx="3303588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42975" y="1188061"/>
            <a:ext cx="10264775" cy="5570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Design and Analysis of Algorithms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24CAT-611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2800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10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A74E-53E5-9689-F183-C4F729C1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IN" sz="1600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Step-02:</a:t>
            </a:r>
            <a:endParaRPr lang="en-IN" sz="1600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Start filling the table row wise top to bottom from left to right using the formula-</a:t>
            </a:r>
          </a:p>
          <a:p>
            <a:pPr algn="ctr" fontAlgn="base"/>
            <a:r>
              <a:rPr lang="en-IN" sz="1600" b="1" i="0" dirty="0">
                <a:solidFill>
                  <a:srgbClr val="303030"/>
                </a:solidFill>
                <a:effectLst/>
                <a:latin typeface="Arimo"/>
              </a:rPr>
              <a:t>T (</a:t>
            </a:r>
            <a:r>
              <a:rPr lang="en-IN" sz="1600" b="1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600" b="1" i="0" dirty="0">
                <a:solidFill>
                  <a:srgbClr val="303030"/>
                </a:solidFill>
                <a:effectLst/>
                <a:latin typeface="Arimo"/>
              </a:rPr>
              <a:t> , j) = max { T ( i-1 , j ) , </a:t>
            </a:r>
            <a:r>
              <a:rPr lang="en-IN" sz="1600" b="1" i="0" dirty="0" err="1">
                <a:solidFill>
                  <a:srgbClr val="303030"/>
                </a:solidFill>
                <a:effectLst/>
                <a:latin typeface="Arimo"/>
              </a:rPr>
              <a:t>value</a:t>
            </a:r>
            <a:r>
              <a:rPr lang="en-IN" sz="1600" b="1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600" b="1" i="0" dirty="0">
                <a:solidFill>
                  <a:srgbClr val="303030"/>
                </a:solidFill>
                <a:effectLst/>
                <a:latin typeface="Arimo"/>
              </a:rPr>
              <a:t> + T( i-1 , j – </a:t>
            </a:r>
            <a:r>
              <a:rPr lang="en-IN" sz="1600" b="1" i="0" dirty="0" err="1">
                <a:solidFill>
                  <a:srgbClr val="303030"/>
                </a:solidFill>
                <a:effectLst/>
                <a:latin typeface="Arimo"/>
              </a:rPr>
              <a:t>weight</a:t>
            </a:r>
            <a:r>
              <a:rPr lang="en-IN" sz="1600" b="1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600" b="1" i="0" baseline="-25000" dirty="0">
                <a:solidFill>
                  <a:srgbClr val="303030"/>
                </a:solidFill>
                <a:effectLst/>
                <a:latin typeface="Arimo"/>
              </a:rPr>
              <a:t> </a:t>
            </a:r>
            <a:r>
              <a:rPr lang="en-IN" sz="1600" b="1" i="0" dirty="0">
                <a:solidFill>
                  <a:srgbClr val="303030"/>
                </a:solidFill>
                <a:effectLst/>
                <a:latin typeface="Arimo"/>
              </a:rPr>
              <a:t>) }</a:t>
            </a:r>
            <a:endParaRPr lang="en-IN" sz="1600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IN" sz="1600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T(1,1)-</a:t>
            </a:r>
            <a:endParaRPr lang="en-IN" sz="1600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600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j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IN" sz="1600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IN" sz="1600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IN" sz="1600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IN" sz="1600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T(1,1) = max { T(1-1 , 1) , 3 + T(1-1 , 1-2) }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T(1,1) = max { T(0,1) , 3 + T(0,-1) }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T(1,1) = T(0,1) { Ignore T(0,-1) }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T(1,1) = 0</a:t>
            </a:r>
          </a:p>
          <a:p>
            <a:pPr algn="l" fontAlgn="base"/>
            <a:r>
              <a:rPr lang="en-IN" sz="16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03779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11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F47E3-5C1C-8A0E-FA42-58F9FEE5B63A}"/>
              </a:ext>
            </a:extLst>
          </p:cNvPr>
          <p:cNvSpPr txBox="1"/>
          <p:nvPr/>
        </p:nvSpPr>
        <p:spPr>
          <a:xfrm>
            <a:off x="1922016" y="1878022"/>
            <a:ext cx="6098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1800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T(1,2)-</a:t>
            </a:r>
            <a:endParaRPr lang="en-IN" sz="1800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j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IN" sz="1800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IN" sz="1800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IN" sz="1800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IN" sz="1800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T(1,2) = max { T(1-1 , 2) , 3 + T(1-1 , 2-2) }</a:t>
            </a: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T(1,2) = max { T(0,2) , 3 + T(0,0) }</a:t>
            </a: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T(1,2) = max {0 , 3+0}</a:t>
            </a: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T(1,2) = 3</a:t>
            </a:r>
          </a:p>
          <a:p>
            <a:pPr algn="l" fontAlgn="base"/>
            <a:r>
              <a:rPr lang="en-IN" sz="1800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101333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12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D2C3C-07A4-98D8-C434-F7B83694C0C7}"/>
              </a:ext>
            </a:extLst>
          </p:cNvPr>
          <p:cNvSpPr txBox="1"/>
          <p:nvPr/>
        </p:nvSpPr>
        <p:spPr>
          <a:xfrm>
            <a:off x="1886505" y="1878022"/>
            <a:ext cx="6098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T(1,3)-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T(1,3) = max { T(1-1 , 3) , 3 + T(1-1 , 3-2)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T(1,3) = max { T(0,3) , 3 + T(0,1)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T(1,3) = max {0 , 3+0}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T(1,3) = 3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56723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13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T(1,4)-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T(1,4) = max { T(1-1 , 4) , 3 + T(1-1 , 4-2)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T(1,4) = max { T(0,4) , 3 + T(0,2)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T(1,4) = max {0 , 3+0}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T(1,4) =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4479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14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T(1,5)-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1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2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T(1,5) = max { T(1-1 , 5) , 3 + T(1-1 , 5-2)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T(1,5) = max { T(0,5) , 3 + T(0,3)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T(1,5) = max {0 , 3+0}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T(1,5) =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9575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15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T(2,1)-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T(2,1) = max { T(2-1 , 1) , 4 + T(2-1 , 1-3)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T(2,1) = max { T(1,1) , 4 + T(1,-2)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T(2,1) = T(1,1) { Ignore T(1,-2)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T(2,1) = 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9007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16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T(2,2)-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T(2,2) = max { T(2-1 , 2) , 4 + T(2-1 , 2-3)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T(2,2) = max { T(1,2) , 4 + T(1,-1)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T(2,2) = T(1,2) { Ignore T(1,-1)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T(2,2) =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2113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17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T(2,3)-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T(2,3) = max { T(2-1 , 3) , 4 + T(2-1 , 3-3)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T(2,3) = max { T(1,3) , 4 + T(1,0)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T(2,3) = max { 3 , 4+0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T(2,3) =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89067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18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T(2,4)-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T(2,4) = max { T(2-1 , 4) , 4 + T(2-1 , 4-3)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T(2,4) = max { T(1,4) , 4 + T(1,1)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T(2,4) = max { 3 , 4+0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T(2,4) =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3707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19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Finding T(2,5)-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j = 5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(value)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(value)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4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(weight)</a:t>
            </a:r>
            <a:r>
              <a:rPr lang="en-US" b="0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(weight)</a:t>
            </a:r>
            <a:r>
              <a:rPr lang="en-US" b="0" i="0" baseline="-25000" dirty="0">
                <a:solidFill>
                  <a:srgbClr val="303030"/>
                </a:solidFill>
                <a:effectLst/>
                <a:latin typeface="Arimo"/>
              </a:rPr>
              <a:t>2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= 3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Substituting the values, we get-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T(2,5) = max { T(2-1 , 5) , 4 + T(2-1 , 5-3)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T(2,5) = max { T(1,5) , 4 + T(1,2)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T(2,5) = max { 3 , 4+3 }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T(2,5) = 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5749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08" y="1248212"/>
            <a:ext cx="11223516" cy="49003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 </a:t>
            </a:r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 fontAlgn="base"/>
            <a:r>
              <a:rPr lang="en-IN" sz="3200" dirty="0"/>
              <a:t>0/1 Knapsack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0914E-647F-0D78-A9F4-CE717F143E0D}"/>
              </a:ext>
            </a:extLst>
          </p:cNvPr>
          <p:cNvSpPr txBox="1"/>
          <p:nvPr/>
        </p:nvSpPr>
        <p:spPr>
          <a:xfrm>
            <a:off x="452761" y="2554055"/>
            <a:ext cx="101915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In 0/1 Knapsack Problem,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As the name suggests, items are indivisible here.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can not take the fraction of any item.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have to either take an item completely or leave it completely.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is solved using dynamic programming approach.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procedure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20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B454-8D6F-49F1-3219-0BF22647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Similarly, compute all the entries.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After all the entries are computed and filled in the table, we get the following table-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DE2EB-3AC2-2243-2CC7-7FE4C87481F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3785" y="2096300"/>
            <a:ext cx="7020905" cy="376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94AF42-F185-7DDB-FBB9-DB650DE35A0F}"/>
              </a:ext>
            </a:extLst>
          </p:cNvPr>
          <p:cNvSpPr txBox="1"/>
          <p:nvPr/>
        </p:nvSpPr>
        <p:spPr>
          <a:xfrm>
            <a:off x="1691196" y="5616636"/>
            <a:ext cx="60989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 last entry represents the maximum possible value that can be put into the knapsack.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So, maximum possible value that can be put into the knapsack = 7.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00288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4D5314-BF06-84DF-B10C-52FF7F0F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Identifying Items To Be Put Into Knapsack-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Following Step-04,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We mark the rows labelled “1” and “2”.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Thus, items that must be put into the knapsack to obtain the maximum value 7 are-</a:t>
            </a:r>
          </a:p>
          <a:p>
            <a:pPr algn="ctr" fontAlgn="base"/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Item-1 and Item-2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073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79450" y="1311275"/>
            <a:ext cx="1051560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https://www.gatevidyalay.com/tag/0-1-knapsack-problem-ppt/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/>
            <a:r>
              <a:rPr lang="en-US" sz="2400">
                <a:latin typeface="Times New Roman" pitchFamily="18" charset="0"/>
                <a:cs typeface="Times New Roman" pitchFamily="18" charset="0"/>
              </a:rPr>
              <a:t>Books: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 to Algorithms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Coreman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Leiserson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Stein.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Fundamentals of Algorithms by Ellis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Horwitz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Computer Algorithms/C++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Sartaj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Sahni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Sanguthevar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Rajasekaran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Casper" panose="02000506000000020004" pitchFamily="2" charset="0"/>
              <a:cs typeface="Arial" panose="020B0604020202020204" pitchFamily="34" charset="0"/>
            </a:endParaRPr>
          </a:p>
          <a:p>
            <a:pPr marL="457200" indent="-457200"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8276" y="198000"/>
            <a:ext cx="8518525" cy="9048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22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734364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23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fontAlgn="base"/>
            <a:r>
              <a:rPr lang="en-US" sz="3600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0/1 Knapsack Problem Using Dynamic Programming</a:t>
            </a:r>
            <a:br>
              <a:rPr lang="en-US" sz="3600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endParaRPr lang="en-IN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D84A-7675-4320-0A73-08E89E8F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56" y="1130222"/>
            <a:ext cx="10972800" cy="4525963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Consider-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Knapsack weight capacity = w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Number of items each having some weight and value = n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0/1 knapsack problem is solved using dynamic programming in the following steps-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Step-01: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Draw a table say ‘T’ with (n+1) number of rows and (w+1) number of columns.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Fill all the boxes of 0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th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row and 0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th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column with zeroes as shown-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520EC1-5DD3-15B6-C7C9-BDD1C08B33E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2855" y="3602638"/>
            <a:ext cx="3561444" cy="240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997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9C5FF-F69C-1AF9-439A-552E28DD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Step-02:</a:t>
            </a:r>
          </a:p>
          <a:p>
            <a:pPr algn="l"/>
            <a:endParaRPr lang="en-IN" b="1" u="sng" dirty="0">
              <a:solidFill>
                <a:srgbClr val="303030"/>
              </a:solidFill>
              <a:latin typeface="roboto condensed" panose="02000000000000000000" pitchFamily="2" charset="0"/>
            </a:endParaRPr>
          </a:p>
          <a:p>
            <a:pPr algn="l"/>
            <a:endParaRPr lang="en-IN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Start filling the table row wise top to bottom from left to right.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Use the following formula-</a:t>
            </a:r>
          </a:p>
          <a:p>
            <a:pPr algn="ctr" fontAlgn="base"/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T (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 , j) = max { T ( i-1 , j ) , 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Arimo"/>
              </a:rPr>
              <a:t>value</a:t>
            </a:r>
            <a:r>
              <a:rPr lang="en-US" sz="1800" b="1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 + T( i-1 , j – </a:t>
            </a:r>
            <a:r>
              <a:rPr lang="en-US" sz="1800" b="1" i="0" dirty="0" err="1">
                <a:solidFill>
                  <a:srgbClr val="303030"/>
                </a:solidFill>
                <a:effectLst/>
                <a:latin typeface="Arimo"/>
              </a:rPr>
              <a:t>weight</a:t>
            </a:r>
            <a:r>
              <a:rPr lang="en-US" sz="1800" b="1" i="0" baseline="-2500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sz="1800" b="1" i="0" baseline="-25000" dirty="0">
                <a:solidFill>
                  <a:srgbClr val="303030"/>
                </a:solidFill>
                <a:effectLst/>
                <a:latin typeface="Arimo"/>
              </a:rPr>
              <a:t> </a:t>
            </a:r>
            <a:r>
              <a:rPr lang="en-US" sz="1800" b="1" i="0" dirty="0">
                <a:solidFill>
                  <a:srgbClr val="303030"/>
                </a:solidFill>
                <a:effectLst/>
                <a:latin typeface="Arimo"/>
              </a:rPr>
              <a:t>)</a:t>
            </a:r>
            <a:r>
              <a:rPr lang="en-US" b="1" i="0" dirty="0">
                <a:solidFill>
                  <a:srgbClr val="303030"/>
                </a:solidFill>
                <a:effectLst/>
                <a:latin typeface="Arimo"/>
              </a:rPr>
              <a:t> }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Here, T(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, j) = maximum value of the selected items if we can take items 1 to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i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 and have weight restrictions of j.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This step leads to completely filling the table.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Then, value of the last box represents the maximum possible value that can be put into the knapsack.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620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 fontAlgn="base"/>
            <a:r>
              <a:rPr lang="en-IN" sz="3600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Step-03:</a:t>
            </a:r>
            <a:endParaRPr lang="en-IN" sz="3600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5023E-B3E8-A5DD-2DC1-7E2B67370CED}"/>
              </a:ext>
            </a:extLst>
          </p:cNvPr>
          <p:cNvSpPr txBox="1"/>
          <p:nvPr/>
        </p:nvSpPr>
        <p:spPr>
          <a:xfrm>
            <a:off x="1376039" y="2138558"/>
            <a:ext cx="77723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To identify the items that must be put into the knapsack to obtain that maximum profit,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Consider the last column of the table.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Start scanning the entries from bottom to top.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On encountering an entry whose value is not same as the value stored in the entry immediately above it, mark the row label of that entry.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After all the entries are scanned, the marked labels represent the items that must be put into the knapsack.</a:t>
            </a:r>
          </a:p>
        </p:txBody>
      </p:sp>
    </p:spTree>
    <p:extLst>
      <p:ext uri="{BB962C8B-B14F-4D97-AF65-F5344CB8AC3E}">
        <p14:creationId xmlns:p14="http://schemas.microsoft.com/office/powerpoint/2010/main" val="5495403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 fontAlgn="base"/>
            <a:r>
              <a:rPr lang="en-IN" sz="2800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Time Complexity-</a:t>
            </a:r>
            <a:br>
              <a:rPr lang="en-IN" sz="2800" b="1" i="0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</a:br>
            <a:endParaRPr lang="en-IN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B889D-C141-F8A8-F634-5B2C35CEAA63}"/>
              </a:ext>
            </a:extLst>
          </p:cNvPr>
          <p:cNvSpPr txBox="1"/>
          <p:nvPr/>
        </p:nvSpPr>
        <p:spPr>
          <a:xfrm>
            <a:off x="497150" y="2277057"/>
            <a:ext cx="8651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Each entry of the table requires constant time θ(1) for its computation.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takes θ(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nw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 time to fill (n+1)(w+1) table entries.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It takes θ(n) time for tracing the solution since tracing process traces the n rows.</a:t>
            </a:r>
          </a:p>
          <a:p>
            <a:pPr algn="l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Thus, overall θ(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Arimo"/>
              </a:rPr>
              <a:t>nw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) time is taken to solve 0/1 knapsack problem using dynamic programming.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7082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IN" sz="3600" b="1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B7BA58-ACD6-EFEC-1A12-EBFF2550D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53940"/>
              </p:ext>
            </p:extLst>
          </p:nvPr>
        </p:nvGraphicFramePr>
        <p:xfrm>
          <a:off x="3252945" y="2484120"/>
          <a:ext cx="2259329" cy="1889760"/>
        </p:xfrm>
        <a:graphic>
          <a:graphicData uri="http://schemas.openxmlformats.org/drawingml/2006/table">
            <a:tbl>
              <a:tblPr/>
              <a:tblGrid>
                <a:gridCol w="706936">
                  <a:extLst>
                    <a:ext uri="{9D8B030D-6E8A-4147-A177-3AD203B41FA5}">
                      <a16:colId xmlns:a16="http://schemas.microsoft.com/office/drawing/2014/main" val="860835086"/>
                    </a:ext>
                  </a:extLst>
                </a:gridCol>
                <a:gridCol w="764255">
                  <a:extLst>
                    <a:ext uri="{9D8B030D-6E8A-4147-A177-3AD203B41FA5}">
                      <a16:colId xmlns:a16="http://schemas.microsoft.com/office/drawing/2014/main" val="3466431958"/>
                    </a:ext>
                  </a:extLst>
                </a:gridCol>
                <a:gridCol w="788138">
                  <a:extLst>
                    <a:ext uri="{9D8B030D-6E8A-4147-A177-3AD203B41FA5}">
                      <a16:colId xmlns:a16="http://schemas.microsoft.com/office/drawing/2014/main" val="1640086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</a:rPr>
                        <a:t>Item</a:t>
                      </a:r>
                      <a:endParaRPr lang="en-IN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</a:rPr>
                        <a:t>Weight</a:t>
                      </a:r>
                      <a:endParaRPr lang="en-IN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651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61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657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73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6</a:t>
                      </a:r>
                    </a:p>
                  </a:txBody>
                  <a:tcPr marL="76200" marR="76200" marT="60960" marB="6096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0414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84CE10B-9C53-0321-1D6C-A0998B01D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04" y="1244761"/>
            <a:ext cx="1091382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For the given set of items and knapsack capacity = 5 kg,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find the optimal solution for the 0/1 knapsack problem making use of dynamic programming approach.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Arimo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13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sz="3600" b="1" dirty="0"/>
              <a:t>Example 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F8DB0-CD73-6A19-3E09-2CE787A9A70E}"/>
              </a:ext>
            </a:extLst>
          </p:cNvPr>
          <p:cNvSpPr txBox="1"/>
          <p:nvPr/>
        </p:nvSpPr>
        <p:spPr>
          <a:xfrm>
            <a:off x="985421" y="2554056"/>
            <a:ext cx="81630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Find the optimal solution for the 0/1 knapsack problem making use of dynamic programming approach. Consider-</a:t>
            </a: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 = 4</a:t>
            </a: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w = 5 kg</a:t>
            </a: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(w1, w2, w3, w4) = (2, 3, 4, 5)</a:t>
            </a:r>
          </a:p>
          <a:p>
            <a:pPr algn="ctr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(b1, b2, b3, b4) = (3, 4, 5, 6)</a:t>
            </a:r>
          </a:p>
        </p:txBody>
      </p:sp>
    </p:spTree>
    <p:extLst>
      <p:ext uri="{BB962C8B-B14F-4D97-AF65-F5344CB8AC3E}">
        <p14:creationId xmlns:p14="http://schemas.microsoft.com/office/powerpoint/2010/main" val="5273442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7720" y="134938"/>
            <a:ext cx="873041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0B5D0-E218-FA98-3C73-ADE0B9BD46F7}"/>
              </a:ext>
            </a:extLst>
          </p:cNvPr>
          <p:cNvSpPr txBox="1"/>
          <p:nvPr/>
        </p:nvSpPr>
        <p:spPr>
          <a:xfrm>
            <a:off x="807720" y="1124751"/>
            <a:ext cx="83407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Given-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Knapsack capacity (w) = 5 kg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Number of items (n) = 4</a:t>
            </a: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/>
            <a:r>
              <a:rPr lang="en-US" b="1" i="0" u="sng" dirty="0">
                <a:solidFill>
                  <a:srgbClr val="303030"/>
                </a:solidFill>
                <a:effectLst/>
                <a:latin typeface="roboto condensed" panose="02000000000000000000" pitchFamily="2" charset="0"/>
              </a:rPr>
              <a:t>Step-01:</a:t>
            </a:r>
            <a:endParaRPr lang="en-US" b="1" i="0" dirty="0">
              <a:solidFill>
                <a:srgbClr val="303030"/>
              </a:solidFill>
              <a:effectLst/>
              <a:latin typeface="roboto condensed" panose="02000000000000000000" pitchFamily="2" charset="0"/>
            </a:endParaRPr>
          </a:p>
          <a:p>
            <a:pPr algn="l" fontAlgn="base"/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Draw a table say ‘T’ with (n+1) = 4 + 1 = 5 number of rows and (w+1) = 5 + 1 = 6 number of columns.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Fill all the boxes of 0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th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row and 0</a:t>
            </a:r>
            <a:r>
              <a:rPr lang="en-US" b="0" i="0" baseline="30000" dirty="0">
                <a:solidFill>
                  <a:srgbClr val="303030"/>
                </a:solidFill>
                <a:effectLst/>
                <a:latin typeface="Arimo"/>
              </a:rPr>
              <a:t>th</a:t>
            </a:r>
            <a:r>
              <a:rPr lang="en-US" b="0" i="0" dirty="0">
                <a:solidFill>
                  <a:srgbClr val="303030"/>
                </a:solidFill>
                <a:effectLst/>
                <a:latin typeface="Arimo"/>
              </a:rPr>
              <a:t> column with 0.</a:t>
            </a:r>
          </a:p>
          <a:p>
            <a:pPr algn="ctr" fontAlgn="base"/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B69DB-FC91-DEFD-7036-325E87DA918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6264" y="3701988"/>
            <a:ext cx="4964136" cy="27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6814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20591</TotalTime>
  <Words>1930</Words>
  <Application>Microsoft Macintosh PowerPoint</Application>
  <PresentationFormat>Widescreen</PresentationFormat>
  <Paragraphs>310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Arimo</vt:lpstr>
      <vt:lpstr>Calibri</vt:lpstr>
      <vt:lpstr>Calibri Light</vt:lpstr>
      <vt:lpstr>Casper</vt:lpstr>
      <vt:lpstr>Raleway ExtraBold</vt:lpstr>
      <vt:lpstr>roboto condensed</vt:lpstr>
      <vt:lpstr>Times New Roman</vt:lpstr>
      <vt:lpstr>Office Theme</vt:lpstr>
      <vt:lpstr>PowerPoint Presentation</vt:lpstr>
      <vt:lpstr>0/1 Knapsack Problem</vt:lpstr>
      <vt:lpstr>0/1 Knapsack Problem Using Dynamic Programming </vt:lpstr>
      <vt:lpstr>PowerPoint Presentation</vt:lpstr>
      <vt:lpstr>Step-03:</vt:lpstr>
      <vt:lpstr>Time Complexity- </vt:lpstr>
      <vt:lpstr>Example</vt:lpstr>
      <vt:lpstr>Example </vt:lpstr>
      <vt:lpstr>Solution</vt:lpstr>
      <vt:lpstr>Working Procedure</vt:lpstr>
      <vt:lpstr>Working procedure</vt:lpstr>
      <vt:lpstr>Working procedure</vt:lpstr>
      <vt:lpstr>Working procedure</vt:lpstr>
      <vt:lpstr>Working procedure</vt:lpstr>
      <vt:lpstr>Working procedure</vt:lpstr>
      <vt:lpstr>Working procedure</vt:lpstr>
      <vt:lpstr>Working procedure</vt:lpstr>
      <vt:lpstr>Working procedure</vt:lpstr>
      <vt:lpstr>Working procedure</vt:lpstr>
      <vt:lpstr>Working procedure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Maajid</cp:lastModifiedBy>
  <cp:revision>990</cp:revision>
  <dcterms:created xsi:type="dcterms:W3CDTF">2019-05-03T13:26:36Z</dcterms:created>
  <dcterms:modified xsi:type="dcterms:W3CDTF">2025-01-06T04:41:59Z</dcterms:modified>
</cp:coreProperties>
</file>