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62" r:id="rId4"/>
    <p:sldId id="387" r:id="rId5"/>
    <p:sldId id="405" r:id="rId6"/>
    <p:sldId id="388" r:id="rId7"/>
    <p:sldId id="389" r:id="rId8"/>
    <p:sldId id="390" r:id="rId9"/>
    <p:sldId id="391"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12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280876" y="1230345"/>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041702" y="2210964"/>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2050" name="Picture 2" descr="Atlassian Jira and Jira Plugins - GTS Issues and Change Management System">
            <a:extLst>
              <a:ext uri="{FF2B5EF4-FFF2-40B4-BE49-F238E27FC236}">
                <a16:creationId xmlns:a16="http://schemas.microsoft.com/office/drawing/2014/main" id="{FE380262-5823-6C31-16BC-16D3A6780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3964" y="3966022"/>
            <a:ext cx="3419475" cy="1124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2BD96F-D7E1-043C-60FF-E176F1E0146A}"/>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16A2-B1EA-4D6D-84FD-E1A3BCB4B39D}"/>
              </a:ext>
            </a:extLst>
          </p:cNvPr>
          <p:cNvSpPr>
            <a:spLocks noGrp="1"/>
          </p:cNvSpPr>
          <p:nvPr>
            <p:ph type="title"/>
          </p:nvPr>
        </p:nvSpPr>
        <p:spPr>
          <a:xfrm>
            <a:off x="1676400" y="447392"/>
            <a:ext cx="10515600" cy="1090862"/>
          </a:xfrm>
        </p:spPr>
        <p:txBody>
          <a:bodyPr>
            <a:normAutofit/>
          </a:bodyPr>
          <a:lstStyle/>
          <a:p>
            <a:pPr algn="ctr"/>
            <a:r>
              <a:rPr lang="en-IN" sz="4000" b="1" kern="0" dirty="0">
                <a:effectLst/>
                <a:latin typeface="Times New Roman" panose="02020603050405020304" pitchFamily="18" charset="0"/>
                <a:ea typeface="Adobe Garamond Pro"/>
              </a:rPr>
              <a:t>Introduction To JIRA</a:t>
            </a:r>
            <a:endParaRPr lang="en-IN" sz="4000" b="1" dirty="0"/>
          </a:p>
        </p:txBody>
      </p:sp>
      <p:sp>
        <p:nvSpPr>
          <p:cNvPr id="3" name="Content Placeholder 2">
            <a:extLst>
              <a:ext uri="{FF2B5EF4-FFF2-40B4-BE49-F238E27FC236}">
                <a16:creationId xmlns:a16="http://schemas.microsoft.com/office/drawing/2014/main" id="{53C8BA59-9652-4094-87BD-E7FB2F8F73ED}"/>
              </a:ext>
            </a:extLst>
          </p:cNvPr>
          <p:cNvSpPr>
            <a:spLocks noGrp="1"/>
          </p:cNvSpPr>
          <p:nvPr>
            <p:ph idx="1"/>
          </p:nvPr>
        </p:nvSpPr>
        <p:spPr>
          <a:xfrm>
            <a:off x="838200" y="1884195"/>
            <a:ext cx="10515600" cy="4973805"/>
          </a:xfrm>
        </p:spPr>
        <p:txBody>
          <a:bodyPr>
            <a:normAutofit fontScale="925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JIRA is a popular project management and issue tracking tool developed by Atlassian. It is widely used for software development, bug tracking, issue tracking, and project management across various industries. JIRA is highly customizable, providing teams with a flexible and collaborative platform to plan, track, and manage their work.</a:t>
            </a:r>
          </a:p>
          <a:p>
            <a:pPr algn="just"/>
            <a:r>
              <a:rPr lang="en-US" b="1" i="0" dirty="0">
                <a:effectLst/>
                <a:latin typeface="Times New Roman" panose="02020603050405020304" pitchFamily="18" charset="0"/>
                <a:cs typeface="Times New Roman" panose="02020603050405020304" pitchFamily="18" charset="0"/>
              </a:rPr>
              <a:t>Key Features of JIRA:</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Issue Tracking:</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JIRA allows users to create, track, and manage issues or tasks. Issues can represent anything from bugs and new features to user stories and tasks.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Customizable Workflows: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JIRA supports customizable workflows that reflect the specific processes and stages of your projects. Workflows define how issues move through different states.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C7C6D36-009D-F690-C8A9-BE14897BC12E}"/>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6256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EA10B6-2A30-3B12-F8E9-3C5E3D735083}"/>
              </a:ext>
            </a:extLst>
          </p:cNvPr>
          <p:cNvSpPr>
            <a:spLocks noGrp="1"/>
          </p:cNvSpPr>
          <p:nvPr>
            <p:ph idx="1"/>
          </p:nvPr>
        </p:nvSpPr>
        <p:spPr>
          <a:xfrm>
            <a:off x="838200" y="1538254"/>
            <a:ext cx="10515600" cy="5455068"/>
          </a:xfrm>
        </p:spPr>
        <p:txBody>
          <a:bodyPr>
            <a:normAutofit fontScale="92500" lnSpcReduction="10000"/>
          </a:bodyPr>
          <a:lstStyle/>
          <a:p>
            <a:pPr marL="0" indent="0" algn="l">
              <a:buNone/>
            </a:pPr>
            <a:r>
              <a:rPr lang="en-US" sz="3200" b="1" i="0" dirty="0">
                <a:solidFill>
                  <a:srgbClr val="374151"/>
                </a:solidFill>
                <a:effectLst/>
                <a:latin typeface="Times New Roman" panose="02020603050405020304" pitchFamily="18" charset="0"/>
                <a:cs typeface="Times New Roman" panose="02020603050405020304" pitchFamily="18" charset="0"/>
              </a:rPr>
              <a:t>3. Agile Project Management:</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JIRA Agile, now known as JIRA Software, is an Agile project management tool integrated into JIRA. It supports Agile methodologies like Scrum and Kanban, allowing teams to plan, track, and release software iteratively.</a:t>
            </a:r>
          </a:p>
          <a:p>
            <a:pPr marL="0" indent="0" algn="l">
              <a:buNone/>
            </a:pPr>
            <a:r>
              <a:rPr lang="en-US" sz="3200" b="1" i="0" dirty="0">
                <a:solidFill>
                  <a:srgbClr val="374151"/>
                </a:solidFill>
                <a:effectLst/>
                <a:latin typeface="Times New Roman" panose="02020603050405020304" pitchFamily="18" charset="0"/>
                <a:cs typeface="Times New Roman" panose="02020603050405020304" pitchFamily="18" charset="0"/>
              </a:rPr>
              <a:t>4. Integration with Development Tools: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JIRA integrates seamlessly with various development tools, including version control systems (e.g., Git, SVN) and continuous integration servers (e.g., Jenkins), ensuring a smooth flow of information between development and project management.</a:t>
            </a:r>
          </a:p>
          <a:p>
            <a:pPr marL="0" indent="0" algn="l">
              <a:buNone/>
            </a:pPr>
            <a:r>
              <a:rPr lang="en-US" sz="3200" b="1" i="0" dirty="0">
                <a:solidFill>
                  <a:srgbClr val="374151"/>
                </a:solidFill>
                <a:effectLst/>
                <a:latin typeface="Times New Roman" panose="02020603050405020304" pitchFamily="18" charset="0"/>
                <a:cs typeface="Times New Roman" panose="02020603050405020304" pitchFamily="18" charset="0"/>
              </a:rPr>
              <a:t>5.  Custom Fields and Issue Types: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Users can define custom fields to capture specific information for different types of issues. JIRA supports a variety of issue types, such as task, bug, story, epic, etc.</a:t>
            </a:r>
          </a:p>
          <a:p>
            <a:pPr marL="0" indent="0" algn="l">
              <a:buNone/>
            </a:pPr>
            <a:r>
              <a:rPr lang="en-US" sz="3200" b="1" dirty="0">
                <a:solidFill>
                  <a:srgbClr val="374151"/>
                </a:solidFill>
                <a:latin typeface="Times New Roman" panose="02020603050405020304" pitchFamily="18" charset="0"/>
                <a:cs typeface="Times New Roman" panose="02020603050405020304" pitchFamily="18" charset="0"/>
              </a:rPr>
              <a:t>6.</a:t>
            </a:r>
            <a:r>
              <a:rPr lang="en-US" sz="3200" b="1" i="0" dirty="0">
                <a:solidFill>
                  <a:srgbClr val="374151"/>
                </a:solidFill>
                <a:effectLst/>
                <a:latin typeface="Times New Roman" panose="02020603050405020304" pitchFamily="18" charset="0"/>
                <a:cs typeface="Times New Roman" panose="02020603050405020304" pitchFamily="18" charset="0"/>
              </a:rPr>
              <a:t> Reporting and Dashboards:</a:t>
            </a:r>
            <a:endParaRPr lang="en-US" sz="3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JIRA provides powerful reporting features with a variety of built-in reports. Users can create customized dashboards to track progress, monitor team performance, and visualize project metrics.</a:t>
            </a:r>
          </a:p>
        </p:txBody>
      </p:sp>
      <p:pic>
        <p:nvPicPr>
          <p:cNvPr id="2" name="Picture 1">
            <a:extLst>
              <a:ext uri="{FF2B5EF4-FFF2-40B4-BE49-F238E27FC236}">
                <a16:creationId xmlns:a16="http://schemas.microsoft.com/office/drawing/2014/main" id="{5736A592-57A0-06B5-0215-62D91DDA1183}"/>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06190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utomation for Jira | Atlassian Marketplace">
            <a:extLst>
              <a:ext uri="{FF2B5EF4-FFF2-40B4-BE49-F238E27FC236}">
                <a16:creationId xmlns:a16="http://schemas.microsoft.com/office/drawing/2014/main" id="{1D57DA96-D53E-AFBD-59AC-C7DC09121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132" y="1538254"/>
            <a:ext cx="8209598" cy="46791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585DAFD-C425-7F0B-2AB8-100CB1D70917}"/>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66403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6536-8E62-9D4F-578E-7FE946200895}"/>
              </a:ext>
            </a:extLst>
          </p:cNvPr>
          <p:cNvSpPr>
            <a:spLocks noGrp="1"/>
          </p:cNvSpPr>
          <p:nvPr>
            <p:ph type="title"/>
          </p:nvPr>
        </p:nvSpPr>
        <p:spPr>
          <a:xfrm>
            <a:off x="1676400" y="246563"/>
            <a:ext cx="10515600" cy="1325563"/>
          </a:xfrm>
        </p:spPr>
        <p:txBody>
          <a:bodyPr>
            <a:normAutofit/>
          </a:bodyPr>
          <a:lstStyle/>
          <a:p>
            <a:pPr algn="ctr"/>
            <a:r>
              <a:rPr lang="en-IN" sz="4000" b="1" kern="0" dirty="0">
                <a:effectLst/>
                <a:latin typeface="Times New Roman" panose="02020603050405020304" pitchFamily="18" charset="0"/>
                <a:ea typeface="Adobe Garamond Pro"/>
              </a:rPr>
              <a:t>Test Management In JIRA</a:t>
            </a:r>
            <a:endParaRPr lang="en-IN" sz="4000" b="1" dirty="0"/>
          </a:p>
        </p:txBody>
      </p:sp>
      <p:sp>
        <p:nvSpPr>
          <p:cNvPr id="3" name="Content Placeholder 2">
            <a:extLst>
              <a:ext uri="{FF2B5EF4-FFF2-40B4-BE49-F238E27FC236}">
                <a16:creationId xmlns:a16="http://schemas.microsoft.com/office/drawing/2014/main" id="{E5735B18-06A1-FF4E-C8C4-232280F1B1D9}"/>
              </a:ext>
            </a:extLst>
          </p:cNvPr>
          <p:cNvSpPr>
            <a:spLocks noGrp="1"/>
          </p:cNvSpPr>
          <p:nvPr>
            <p:ph idx="1"/>
          </p:nvPr>
        </p:nvSpPr>
        <p:spPr>
          <a:xfrm>
            <a:off x="838200" y="1572126"/>
            <a:ext cx="10515600" cy="4604837"/>
          </a:xfrm>
        </p:spPr>
        <p:txBody>
          <a:bodyPr>
            <a:normAutofit fontScale="85000" lnSpcReduction="2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Test management in JIRA is facilitated by the use of JIRA's native functionalities and plugins specifically designed for test management. Below are some key aspects of test management in JIRA:</a:t>
            </a:r>
          </a:p>
          <a:p>
            <a:pPr algn="just"/>
            <a:r>
              <a:rPr lang="en-US" b="1" i="0" dirty="0">
                <a:effectLst/>
                <a:latin typeface="Times New Roman" panose="02020603050405020304" pitchFamily="18" charset="0"/>
                <a:cs typeface="Times New Roman" panose="02020603050405020304" pitchFamily="18" charset="0"/>
              </a:rPr>
              <a:t>Test Management Components in JIRA:</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Test Issues: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In JIRA, test cases are represented as issues. You can create a dedicated issue type for test cases, and each test case is managed as a JIRA issue with its unique ID, summary, description, and other attributes.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Test Execution:</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Test execution refers to the process of executing test cases. JIRA Software includes a feature called "Test Execution" that allows you to plan and execute test cases within JIRA. You can create test cycles, assign test cases to them, and track their execution status.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Test Cycles and Test Plans:</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Test cycles and test plans are concepts used in JIRA for organizing and managing test executions. A test plan can include multiple test cycles, each representing a set of test cases to be executed in a particular phase or iteration.</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0E7D4C-8F64-A8A2-8FD4-B650B6A00D86}"/>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76038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C668E-8EAE-4493-2A5A-19FEC1C26936}"/>
              </a:ext>
            </a:extLst>
          </p:cNvPr>
          <p:cNvSpPr>
            <a:spLocks noGrp="1"/>
          </p:cNvSpPr>
          <p:nvPr>
            <p:ph idx="1"/>
          </p:nvPr>
        </p:nvSpPr>
        <p:spPr>
          <a:xfrm>
            <a:off x="838200" y="1436498"/>
            <a:ext cx="10515600" cy="5599447"/>
          </a:xfrm>
        </p:spPr>
        <p:txBody>
          <a:bodyPr>
            <a:noAutofit/>
          </a:bodyPr>
          <a:lstStyle/>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4. Traceability:</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JIRA provides traceability by linking test cases to the corresponding requirements or user stories. This allows teams to establish a clear connection between test coverage and project requirements.</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5.Integration with Automation Tools:</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JIRA can be integrated with various test automation tools. Automated test results can be linked to JIRA issues, providing a consolidated view of both manual and automated test execution.</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6. Defect Tracking:</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When defects are identified during testing, they can be logged as issues in JIRA. The integration of test cases, test execution, and defect tracking provides end-to-end visibility into the testing process.</a:t>
            </a:r>
          </a:p>
          <a:p>
            <a:pPr marL="0" indent="0" algn="l">
              <a:buNone/>
            </a:pPr>
            <a:r>
              <a:rPr lang="en-US" sz="2200" b="1" i="0" dirty="0">
                <a:solidFill>
                  <a:srgbClr val="374151"/>
                </a:solidFill>
                <a:effectLst/>
                <a:latin typeface="Times New Roman" panose="02020603050405020304" pitchFamily="18" charset="0"/>
                <a:cs typeface="Times New Roman" panose="02020603050405020304" pitchFamily="18" charset="0"/>
              </a:rPr>
              <a:t>7. Reporting and Dashboards:</a:t>
            </a:r>
            <a:endParaRPr lang="en-US" sz="22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2200" b="0" i="0" dirty="0">
                <a:solidFill>
                  <a:srgbClr val="374151"/>
                </a:solidFill>
                <a:effectLst/>
                <a:latin typeface="Times New Roman" panose="02020603050405020304" pitchFamily="18" charset="0"/>
                <a:cs typeface="Times New Roman" panose="02020603050405020304" pitchFamily="18" charset="0"/>
              </a:rPr>
              <a:t>JIRA offers built-in reports and dashboards for test management. These include reports on test execution progress, defect trends, and overall testing coverage.</a:t>
            </a:r>
          </a:p>
        </p:txBody>
      </p:sp>
      <p:pic>
        <p:nvPicPr>
          <p:cNvPr id="2" name="Picture 1">
            <a:extLst>
              <a:ext uri="{FF2B5EF4-FFF2-40B4-BE49-F238E27FC236}">
                <a16:creationId xmlns:a16="http://schemas.microsoft.com/office/drawing/2014/main" id="{982E91D7-DE3E-DBD1-718D-C7D6142B2916}"/>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50381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92FC-52E5-55CE-623A-E2493E60BCD9}"/>
              </a:ext>
            </a:extLst>
          </p:cNvPr>
          <p:cNvSpPr>
            <a:spLocks noGrp="1"/>
          </p:cNvSpPr>
          <p:nvPr>
            <p:ph type="title"/>
          </p:nvPr>
        </p:nvSpPr>
        <p:spPr>
          <a:xfrm>
            <a:off x="516194" y="918803"/>
            <a:ext cx="10837606" cy="1325563"/>
          </a:xfrm>
        </p:spPr>
        <p:txBody>
          <a:bodyPr>
            <a:normAutofit/>
          </a:bodyPr>
          <a:lstStyle/>
          <a:p>
            <a:pPr algn="ctr"/>
            <a:r>
              <a:rPr lang="en-IN" sz="2800" b="1" kern="0" dirty="0">
                <a:effectLst/>
                <a:latin typeface="Times New Roman" panose="02020603050405020304" pitchFamily="18" charset="0"/>
                <a:ea typeface="Adobe Garamond Pro"/>
              </a:rPr>
              <a:t>Advanced Search and Introduction to JQL (JIRA Query Language)</a:t>
            </a:r>
            <a:endParaRPr lang="en-IN" sz="2800" b="1" dirty="0"/>
          </a:p>
        </p:txBody>
      </p:sp>
      <p:sp>
        <p:nvSpPr>
          <p:cNvPr id="3" name="Content Placeholder 2">
            <a:extLst>
              <a:ext uri="{FF2B5EF4-FFF2-40B4-BE49-F238E27FC236}">
                <a16:creationId xmlns:a16="http://schemas.microsoft.com/office/drawing/2014/main" id="{10B38211-2544-D340-9A75-B5EDCA840479}"/>
              </a:ext>
            </a:extLst>
          </p:cNvPr>
          <p:cNvSpPr>
            <a:spLocks noGrp="1"/>
          </p:cNvSpPr>
          <p:nvPr>
            <p:ph idx="1"/>
          </p:nvPr>
        </p:nvSpPr>
        <p:spPr>
          <a:xfrm>
            <a:off x="838200" y="2244366"/>
            <a:ext cx="10515600" cy="4613634"/>
          </a:xfrm>
        </p:spPr>
        <p:txBody>
          <a:bodyPr>
            <a:normAutofit/>
          </a:bodyPr>
          <a:lstStyle/>
          <a:p>
            <a:pPr algn="just"/>
            <a:r>
              <a:rPr lang="en-US" b="0" i="0" dirty="0">
                <a:solidFill>
                  <a:srgbClr val="0F0F0F"/>
                </a:solidFill>
                <a:effectLst/>
                <a:latin typeface="Times New Roman" panose="02020603050405020304" pitchFamily="18" charset="0"/>
                <a:cs typeface="Times New Roman" panose="02020603050405020304" pitchFamily="18" charset="0"/>
              </a:rPr>
              <a:t>In JIRA, Advanced Search allows users to perform complex and customized queries to filter and retrieve specific sets of issues based on various criteria. Behind the scenes, JIRA uses a query language called JQL (JIRA Query Language) for constructing these queries. JQL is a powerful and flexible language that enables users to build sophisticated search queries.</a:t>
            </a:r>
          </a:p>
          <a:p>
            <a:pPr algn="just"/>
            <a:r>
              <a:rPr lang="en-US" b="1" i="0" dirty="0">
                <a:solidFill>
                  <a:srgbClr val="0F0F0F"/>
                </a:solidFill>
                <a:effectLst/>
                <a:latin typeface="Times New Roman" panose="02020603050405020304" pitchFamily="18" charset="0"/>
                <a:cs typeface="Times New Roman" panose="02020603050405020304" pitchFamily="18" charset="0"/>
              </a:rPr>
              <a:t>Advanced Search in JIRA:</a:t>
            </a:r>
          </a:p>
          <a:p>
            <a:pPr marL="0" indent="0" algn="just">
              <a:buNone/>
            </a:pPr>
            <a:r>
              <a:rPr lang="en-US" b="1" i="0" dirty="0">
                <a:solidFill>
                  <a:srgbClr val="0F0F0F"/>
                </a:solidFill>
                <a:effectLst/>
                <a:latin typeface="Times New Roman" panose="02020603050405020304" pitchFamily="18" charset="0"/>
                <a:cs typeface="Times New Roman" panose="02020603050405020304" pitchFamily="18" charset="0"/>
              </a:rPr>
              <a:t>Accessing Advanced Search:</a:t>
            </a:r>
            <a:endParaRPr lang="en-US" b="0" i="0" dirty="0">
              <a:solidFill>
                <a:srgbClr val="0F0F0F"/>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0" i="0" dirty="0">
                <a:solidFill>
                  <a:srgbClr val="0F0F0F"/>
                </a:solidFill>
                <a:effectLst/>
                <a:latin typeface="Times New Roman" panose="02020603050405020304" pitchFamily="18" charset="0"/>
                <a:cs typeface="Times New Roman" panose="02020603050405020304" pitchFamily="18" charset="0"/>
              </a:rPr>
              <a:t>In JIRA, the Advanced Search can be accessed by clicking on the "Issues" menu and selecting "Search for issues." You can then switch to the "Advanced" tab to use JQL for building your queries.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53221BA-7CA0-8DB3-28DB-796C5A18C1C8}"/>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91474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0292C-4454-68D8-B7F2-04EBDBA1AFED}"/>
              </a:ext>
            </a:extLst>
          </p:cNvPr>
          <p:cNvSpPr>
            <a:spLocks noGrp="1"/>
          </p:cNvSpPr>
          <p:nvPr>
            <p:ph idx="1"/>
          </p:nvPr>
        </p:nvSpPr>
        <p:spPr>
          <a:xfrm>
            <a:off x="949036" y="1538254"/>
            <a:ext cx="10515600" cy="5599447"/>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Basic Usage:</a:t>
            </a:r>
          </a:p>
          <a:p>
            <a:pPr algn="just"/>
            <a:r>
              <a:rPr lang="en-US" dirty="0">
                <a:latin typeface="Times New Roman" panose="02020603050405020304" pitchFamily="18" charset="0"/>
                <a:cs typeface="Times New Roman" panose="02020603050405020304" pitchFamily="18" charset="0"/>
              </a:rPr>
              <a:t>Advanced Search allows users to construct queries using a combination of keywords, field names, operators, and values. For example, you can search for all open issues assigned to a specific user with a query like assignee = username AND status = Open.</a:t>
            </a:r>
          </a:p>
          <a:p>
            <a:pPr algn="just"/>
            <a:r>
              <a:rPr lang="en-US" dirty="0">
                <a:latin typeface="Times New Roman" panose="02020603050405020304" pitchFamily="18" charset="0"/>
                <a:cs typeface="Times New Roman" panose="02020603050405020304" pitchFamily="18" charset="0"/>
              </a:rPr>
              <a:t>Field Suggestions:</a:t>
            </a:r>
          </a:p>
          <a:p>
            <a:pPr algn="just"/>
            <a:r>
              <a:rPr lang="en-US" dirty="0">
                <a:latin typeface="Times New Roman" panose="02020603050405020304" pitchFamily="18" charset="0"/>
                <a:cs typeface="Times New Roman" panose="02020603050405020304" pitchFamily="18" charset="0"/>
              </a:rPr>
              <a:t>As you type in JQL, JIRA provides suggestions for field names and values to assist in constructing valid queries.</a:t>
            </a:r>
          </a:p>
          <a:p>
            <a:pPr algn="just"/>
            <a:r>
              <a:rPr lang="en-US" dirty="0">
                <a:latin typeface="Times New Roman" panose="02020603050405020304" pitchFamily="18" charset="0"/>
                <a:cs typeface="Times New Roman" panose="02020603050405020304" pitchFamily="18" charset="0"/>
              </a:rPr>
              <a:t>Operators:</a:t>
            </a:r>
          </a:p>
          <a:p>
            <a:pPr algn="just"/>
            <a:r>
              <a:rPr lang="en-US" dirty="0">
                <a:latin typeface="Times New Roman" panose="02020603050405020304" pitchFamily="18" charset="0"/>
                <a:cs typeface="Times New Roman" panose="02020603050405020304" pitchFamily="18" charset="0"/>
              </a:rPr>
              <a:t>JQL supports various operators, including equality (=), inequality (!=), comparison (&lt;, &gt;, &lt;=, &gt;=), logical operators (AND, OR, NOT), and more.</a:t>
            </a:r>
          </a:p>
          <a:p>
            <a:pPr algn="just"/>
            <a:r>
              <a:rPr lang="en-US" dirty="0">
                <a:latin typeface="Times New Roman" panose="02020603050405020304" pitchFamily="18" charset="0"/>
                <a:cs typeface="Times New Roman" panose="02020603050405020304" pitchFamily="18" charset="0"/>
              </a:rPr>
              <a:t>Functions:</a:t>
            </a:r>
          </a:p>
          <a:p>
            <a:pPr algn="just"/>
            <a:r>
              <a:rPr lang="en-US" dirty="0">
                <a:latin typeface="Times New Roman" panose="02020603050405020304" pitchFamily="18" charset="0"/>
                <a:cs typeface="Times New Roman" panose="02020603050405020304" pitchFamily="18" charset="0"/>
              </a:rPr>
              <a:t>JQL includes functions that can be used to perform calculations or extract information. For example, the count() function can be used to count the number of issues matching certain criteria.</a:t>
            </a: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EE54066-370E-8D2B-A3C0-B6BA65DAD6DF}"/>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744039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1664</TotalTime>
  <Words>933</Words>
  <Application>Microsoft Office PowerPoint</Application>
  <PresentationFormat>Widescreen</PresentationFormat>
  <Paragraphs>58</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Introduction To JIRA</vt:lpstr>
      <vt:lpstr>PowerPoint Presentation</vt:lpstr>
      <vt:lpstr>PowerPoint Presentation</vt:lpstr>
      <vt:lpstr>Test Management In JIRA</vt:lpstr>
      <vt:lpstr>PowerPoint Presentation</vt:lpstr>
      <vt:lpstr>Advanced Search and Introduction to JQL (JIRA Query Language)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28</cp:revision>
  <dcterms:created xsi:type="dcterms:W3CDTF">2023-06-17T17:45:20Z</dcterms:created>
  <dcterms:modified xsi:type="dcterms:W3CDTF">2024-12-26T07:19:04Z</dcterms:modified>
</cp:coreProperties>
</file>