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396" r:id="rId4"/>
    <p:sldId id="397" r:id="rId5"/>
    <p:sldId id="407" r:id="rId6"/>
    <p:sldId id="398" r:id="rId7"/>
    <p:sldId id="399" r:id="rId8"/>
    <p:sldId id="400" r:id="rId9"/>
    <p:sldId id="401" r:id="rId10"/>
    <p:sldId id="402" r:id="rId11"/>
    <p:sldId id="403"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2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56410-4F8A-B173-DFB6-AA1C73273FC3}"/>
              </a:ext>
            </a:extLst>
          </p:cNvPr>
          <p:cNvSpPr>
            <a:spLocks noGrp="1"/>
          </p:cNvSpPr>
          <p:nvPr>
            <p:ph idx="1"/>
          </p:nvPr>
        </p:nvSpPr>
        <p:spPr>
          <a:xfrm>
            <a:off x="686693" y="1386890"/>
            <a:ext cx="10515600" cy="547111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4. Jira Software Boards (Agile Boards):</a:t>
            </a:r>
          </a:p>
          <a:p>
            <a:pPr algn="just"/>
            <a:r>
              <a:rPr lang="en-US" dirty="0">
                <a:latin typeface="Times New Roman" panose="02020603050405020304" pitchFamily="18" charset="0"/>
                <a:cs typeface="Times New Roman" panose="02020603050405020304" pitchFamily="18" charset="0"/>
              </a:rPr>
              <a:t>Location: Within an Agile board (Scrum or Kanban).</a:t>
            </a:r>
          </a:p>
          <a:p>
            <a:pPr algn="just"/>
            <a:r>
              <a:rPr lang="en-US" dirty="0">
                <a:latin typeface="Times New Roman" panose="02020603050405020304" pitchFamily="18" charset="0"/>
                <a:cs typeface="Times New Roman" panose="02020603050405020304" pitchFamily="18" charset="0"/>
              </a:rPr>
              <a:t>Steps:</a:t>
            </a:r>
          </a:p>
          <a:p>
            <a:pPr algn="just"/>
            <a:r>
              <a:rPr lang="en-US" dirty="0">
                <a:latin typeface="Times New Roman" panose="02020603050405020304" pitchFamily="18" charset="0"/>
                <a:cs typeface="Times New Roman" panose="02020603050405020304" pitchFamily="18" charset="0"/>
              </a:rPr>
              <a:t>Open the Agile board associated with the project.</a:t>
            </a:r>
          </a:p>
          <a:p>
            <a:pPr algn="just"/>
            <a:r>
              <a:rPr lang="en-US" dirty="0">
                <a:latin typeface="Times New Roman" panose="02020603050405020304" pitchFamily="18" charset="0"/>
                <a:cs typeface="Times New Roman" panose="02020603050405020304" pitchFamily="18" charset="0"/>
              </a:rPr>
              <a:t>Use the "Create" button on the board to create new issues directly.</a:t>
            </a:r>
          </a:p>
          <a:p>
            <a:pPr marL="0" indent="0" algn="just">
              <a:buNone/>
            </a:pPr>
            <a:r>
              <a:rPr lang="en-US" b="1" dirty="0">
                <a:latin typeface="Times New Roman" panose="02020603050405020304" pitchFamily="18" charset="0"/>
                <a:cs typeface="Times New Roman" panose="02020603050405020304" pitchFamily="18" charset="0"/>
              </a:rPr>
              <a:t>5. Email Requests:</a:t>
            </a:r>
          </a:p>
          <a:p>
            <a:pPr algn="just"/>
            <a:r>
              <a:rPr lang="en-US" dirty="0">
                <a:latin typeface="Times New Roman" panose="02020603050405020304" pitchFamily="18" charset="0"/>
                <a:cs typeface="Times New Roman" panose="02020603050405020304" pitchFamily="18" charset="0"/>
              </a:rPr>
              <a:t>Location: Can be configured through Jira Service Management.</a:t>
            </a:r>
          </a:p>
          <a:p>
            <a:pPr algn="just"/>
            <a:r>
              <a:rPr lang="en-US" dirty="0">
                <a:latin typeface="Times New Roman" panose="02020603050405020304" pitchFamily="18" charset="0"/>
                <a:cs typeface="Times New Roman" panose="02020603050405020304" pitchFamily="18" charset="0"/>
              </a:rPr>
              <a:t>Steps:</a:t>
            </a:r>
          </a:p>
          <a:p>
            <a:pPr algn="just"/>
            <a:r>
              <a:rPr lang="en-US" dirty="0">
                <a:latin typeface="Times New Roman" panose="02020603050405020304" pitchFamily="18" charset="0"/>
                <a:cs typeface="Times New Roman" panose="02020603050405020304" pitchFamily="18" charset="0"/>
              </a:rPr>
              <a:t>Set up an email address for Jira Service Management.</a:t>
            </a:r>
          </a:p>
          <a:p>
            <a:pPr algn="just"/>
            <a:r>
              <a:rPr lang="en-US" dirty="0">
                <a:latin typeface="Times New Roman" panose="02020603050405020304" pitchFamily="18" charset="0"/>
                <a:cs typeface="Times New Roman" panose="02020603050405020304" pitchFamily="18" charset="0"/>
              </a:rPr>
              <a:t>Users can send emails to the configured address to create issues, and the content will be automatically converted into issues.</a:t>
            </a:r>
          </a:p>
        </p:txBody>
      </p:sp>
      <p:pic>
        <p:nvPicPr>
          <p:cNvPr id="2" name="Picture 1">
            <a:extLst>
              <a:ext uri="{FF2B5EF4-FFF2-40B4-BE49-F238E27FC236}">
                <a16:creationId xmlns:a16="http://schemas.microsoft.com/office/drawing/2014/main" id="{68EBB380-D7C9-F64D-8AF8-A235230A403C}"/>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34731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93EFC-DC6D-F69C-A287-B160698621D6}"/>
              </a:ext>
            </a:extLst>
          </p:cNvPr>
          <p:cNvSpPr>
            <a:spLocks noGrp="1"/>
          </p:cNvSpPr>
          <p:nvPr>
            <p:ph idx="1"/>
          </p:nvPr>
        </p:nvSpPr>
        <p:spPr>
          <a:xfrm>
            <a:off x="838200" y="1499184"/>
            <a:ext cx="10515600" cy="5358816"/>
          </a:xfrm>
        </p:spPr>
        <p:txBody>
          <a:bodyPr/>
          <a:lstStyle/>
          <a:p>
            <a:pPr marL="0" indent="0">
              <a:buNone/>
            </a:pPr>
            <a:r>
              <a:rPr lang="en-US" b="1" dirty="0">
                <a:latin typeface="Times New Roman" panose="02020603050405020304" pitchFamily="18" charset="0"/>
                <a:cs typeface="Times New Roman" panose="02020603050405020304" pitchFamily="18" charset="0"/>
              </a:rPr>
              <a:t>6. CSV Import:</a:t>
            </a:r>
          </a:p>
          <a:p>
            <a:r>
              <a:rPr lang="en-US" dirty="0">
                <a:latin typeface="Times New Roman" panose="02020603050405020304" pitchFamily="18" charset="0"/>
                <a:cs typeface="Times New Roman" panose="02020603050405020304" pitchFamily="18" charset="0"/>
              </a:rPr>
              <a:t>Location: In Jira, through the CSV import option.</a:t>
            </a:r>
          </a:p>
          <a:p>
            <a:r>
              <a:rPr lang="en-US" dirty="0">
                <a:latin typeface="Times New Roman" panose="02020603050405020304" pitchFamily="18" charset="0"/>
                <a:cs typeface="Times New Roman" panose="02020603050405020304" pitchFamily="18" charset="0"/>
              </a:rPr>
              <a:t>Steps:</a:t>
            </a:r>
          </a:p>
          <a:p>
            <a:r>
              <a:rPr lang="en-US" dirty="0">
                <a:latin typeface="Times New Roman" panose="02020603050405020304" pitchFamily="18" charset="0"/>
                <a:cs typeface="Times New Roman" panose="02020603050405020304" pitchFamily="18" charset="0"/>
              </a:rPr>
              <a:t>Prepare a CSV file containing the data for the new issues.</a:t>
            </a:r>
          </a:p>
          <a:p>
            <a:r>
              <a:rPr lang="en-US" dirty="0">
                <a:latin typeface="Times New Roman" panose="02020603050405020304" pitchFamily="18" charset="0"/>
                <a:cs typeface="Times New Roman" panose="02020603050405020304" pitchFamily="18" charset="0"/>
              </a:rPr>
              <a:t>Use the Jira import wizard to map the fields and import the issues.</a:t>
            </a:r>
            <a:endParaRPr lang="en-IN" dirty="0">
              <a:latin typeface="Times New Roman" panose="02020603050405020304" pitchFamily="18" charset="0"/>
              <a:cs typeface="Times New Roman" panose="02020603050405020304" pitchFamily="18" charset="0"/>
            </a:endParaRPr>
          </a:p>
          <a:p>
            <a:pPr marL="0" indent="0" algn="l">
              <a:buNone/>
            </a:pPr>
            <a:r>
              <a:rPr lang="en-US" b="1" i="0" dirty="0">
                <a:effectLst/>
                <a:latin typeface="Times New Roman" panose="02020603050405020304" pitchFamily="18" charset="0"/>
                <a:cs typeface="Times New Roman" panose="02020603050405020304" pitchFamily="18" charset="0"/>
              </a:rPr>
              <a:t>7. Clone or Copy Issues:</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Location:</a:t>
            </a:r>
            <a:r>
              <a:rPr lang="en-US" b="0" i="0" dirty="0">
                <a:solidFill>
                  <a:srgbClr val="374151"/>
                </a:solidFill>
                <a:effectLst/>
                <a:latin typeface="Times New Roman" panose="02020603050405020304" pitchFamily="18" charset="0"/>
                <a:cs typeface="Times New Roman" panose="02020603050405020304" pitchFamily="18" charset="0"/>
              </a:rPr>
              <a:t> On an existing issue.</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Steps: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Open an existing issue.</a:t>
            </a:r>
          </a:p>
          <a:p>
            <a:pPr marL="742950" lvl="1" indent="-285750"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Use the "More" dropdown and select "Clone" or "Copy" to create a new issue with similar details.</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7367055-7C73-12DE-3A9B-1B49FA6FA71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88912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225457" y="1230345"/>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041702" y="2210964"/>
            <a:ext cx="9144000" cy="1755058"/>
          </a:xfrm>
        </p:spPr>
        <p:txBody>
          <a:bodyPr>
            <a:noAutofit/>
          </a:bodyPr>
          <a:lstStyle/>
          <a:p>
            <a:r>
              <a:rPr lang="en-IN" sz="4000" dirty="0"/>
              <a:t>Unit -3</a:t>
            </a:r>
          </a:p>
          <a:p>
            <a:r>
              <a:rPr lang="en-IN" sz="4000" kern="0" dirty="0">
                <a:effectLst/>
                <a:latin typeface="Times New Roman" panose="02020603050405020304" pitchFamily="18" charset="0"/>
                <a:ea typeface="Adobe Garamond Pro"/>
              </a:rPr>
              <a:t>Test Management using JIRA </a:t>
            </a:r>
            <a:endParaRPr lang="en-IN" sz="4000" dirty="0"/>
          </a:p>
        </p:txBody>
      </p:sp>
      <p:pic>
        <p:nvPicPr>
          <p:cNvPr id="2050" name="Picture 2" descr="Atlassian Jira and Jira Plugins - GTS Issues and Change Management System">
            <a:extLst>
              <a:ext uri="{FF2B5EF4-FFF2-40B4-BE49-F238E27FC236}">
                <a16:creationId xmlns:a16="http://schemas.microsoft.com/office/drawing/2014/main" id="{FE380262-5823-6C31-16BC-16D3A6780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964" y="3966022"/>
            <a:ext cx="3419475" cy="1124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8E768A-8E51-826F-6E66-EBE42CD5F0FA}"/>
              </a:ext>
            </a:extLst>
          </p:cNvPr>
          <p:cNvPicPr>
            <a:picLocks noChangeAspect="1"/>
          </p:cNvPicPr>
          <p:nvPr/>
        </p:nvPicPr>
        <p:blipFill>
          <a:blip r:embed="rId3"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30B5-4499-BE20-11A1-B2DC6592B285}"/>
              </a:ext>
            </a:extLst>
          </p:cNvPr>
          <p:cNvSpPr>
            <a:spLocks noGrp="1"/>
          </p:cNvSpPr>
          <p:nvPr>
            <p:ph type="title"/>
          </p:nvPr>
        </p:nvSpPr>
        <p:spPr/>
        <p:txBody>
          <a:bodyPr>
            <a:normAutofit/>
          </a:bodyPr>
          <a:lstStyle/>
          <a:p>
            <a:pPr algn="ctr"/>
            <a:r>
              <a:rPr lang="en-IN" sz="4000" b="1" kern="0" dirty="0">
                <a:effectLst/>
                <a:latin typeface="Times New Roman" panose="02020603050405020304" pitchFamily="18" charset="0"/>
                <a:ea typeface="Adobe Garamond Pro"/>
              </a:rPr>
              <a:t>Jira Dashboards</a:t>
            </a:r>
            <a:endParaRPr lang="en-IN" sz="4000" b="1" dirty="0"/>
          </a:p>
        </p:txBody>
      </p:sp>
      <p:sp>
        <p:nvSpPr>
          <p:cNvPr id="3" name="Content Placeholder 2">
            <a:extLst>
              <a:ext uri="{FF2B5EF4-FFF2-40B4-BE49-F238E27FC236}">
                <a16:creationId xmlns:a16="http://schemas.microsoft.com/office/drawing/2014/main" id="{6ABAFAB4-3929-DED2-1618-CCBB58E28512}"/>
              </a:ext>
            </a:extLst>
          </p:cNvPr>
          <p:cNvSpPr>
            <a:spLocks noGrp="1"/>
          </p:cNvSpPr>
          <p:nvPr>
            <p:ph idx="1"/>
          </p:nvPr>
        </p:nvSpPr>
        <p:spPr>
          <a:xfrm>
            <a:off x="838200" y="1475874"/>
            <a:ext cx="10515600" cy="4701089"/>
          </a:xfrm>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Jira Dashboards are customizable, interactive, and visual displays that provide a real-time overview of key performance indicators (KPIs) and important information related to a project or team. Dashboards in Jira help teams and stakeholders monitor progress, track metrics, and make informed decisions. Users can create multiple dashboards tailored to specific needs and share them with team members.</a:t>
            </a:r>
          </a:p>
          <a:p>
            <a:pPr algn="just"/>
            <a:r>
              <a:rPr lang="en-US" b="1" i="0" dirty="0">
                <a:effectLst/>
                <a:latin typeface="Times New Roman" panose="02020603050405020304" pitchFamily="18" charset="0"/>
                <a:cs typeface="Times New Roman" panose="02020603050405020304" pitchFamily="18" charset="0"/>
              </a:rPr>
              <a:t>Key Components of Jira Dashboards:</a:t>
            </a:r>
          </a:p>
          <a:p>
            <a:pPr algn="just"/>
            <a:r>
              <a:rPr lang="en-US" b="1" i="0" dirty="0">
                <a:solidFill>
                  <a:srgbClr val="374151"/>
                </a:solidFill>
                <a:effectLst/>
                <a:latin typeface="Times New Roman" panose="02020603050405020304" pitchFamily="18" charset="0"/>
                <a:cs typeface="Times New Roman" panose="02020603050405020304" pitchFamily="18" charset="0"/>
              </a:rPr>
              <a:t>Gadgets: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Gadgets are the building blocks of Jira Dashboards. They are small, specialized tools that display specific types of information. Examples include filters, charts, statistics, and activity streams.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892482-B6FA-755A-A490-B168A214E3F2}"/>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85363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BE847-E7E5-0CC8-4428-F1E9177EC2B2}"/>
              </a:ext>
            </a:extLst>
          </p:cNvPr>
          <p:cNvSpPr>
            <a:spLocks noGrp="1"/>
          </p:cNvSpPr>
          <p:nvPr>
            <p:ph idx="1"/>
          </p:nvPr>
        </p:nvSpPr>
        <p:spPr>
          <a:xfrm>
            <a:off x="838200" y="1402932"/>
            <a:ext cx="10515600" cy="5455068"/>
          </a:xfrm>
        </p:spPr>
        <p:txBody>
          <a:bodyPr>
            <a:normAutofit fontScale="92500" lnSpcReduction="10000"/>
          </a:bodyPr>
          <a:lstStyle/>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Filter Results: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Dashboards often include gadgets that display the results of predefined filters. Filters are queries written in Jira Query Language (JQL) to retrieve specific sets of issues.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Charts and Graphs: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Gadgets like pie charts, bar charts, and line charts visually represent data, providing insights into project progress, issue distribution, and other metrics.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Agile Gadgets: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For teams using Agile methodologies, Jira Dashboards can include gadgets specifically designed for Agile boards, sprints, and burndown charts.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Activity Streams: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Gadgets displaying activity streams show recent updates, comments, and changes related to the issues in the project.</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Filter Results: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Dashboards often include gadgets that display the results of predefined filters. Filters are queries written in Jira Query Language (JQL) to retrieve specific sets of issues.</a:t>
            </a:r>
          </a:p>
        </p:txBody>
      </p:sp>
      <p:pic>
        <p:nvPicPr>
          <p:cNvPr id="2" name="Picture 1">
            <a:extLst>
              <a:ext uri="{FF2B5EF4-FFF2-40B4-BE49-F238E27FC236}">
                <a16:creationId xmlns:a16="http://schemas.microsoft.com/office/drawing/2014/main" id="{E42D2FD2-F12E-4993-6324-7F27ED86205C}"/>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72990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ust-Have Gadgets for JIRA Dashboards | Smartsheet">
            <a:extLst>
              <a:ext uri="{FF2B5EF4-FFF2-40B4-BE49-F238E27FC236}">
                <a16:creationId xmlns:a16="http://schemas.microsoft.com/office/drawing/2014/main" id="{0ADAEAE7-3AA0-E587-A6F5-E96BC91ED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004" y="1538254"/>
            <a:ext cx="7428659" cy="488609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24973E9-9C28-6774-0239-B65B6014AA71}"/>
              </a:ext>
            </a:extLst>
          </p:cNvPr>
          <p:cNvPicPr>
            <a:picLocks noChangeAspect="1"/>
          </p:cNvPicPr>
          <p:nvPr/>
        </p:nvPicPr>
        <p:blipFill>
          <a:blip r:embed="rId3"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78793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F287E-BC10-5BB4-773E-C6C5D5043B19}"/>
              </a:ext>
            </a:extLst>
          </p:cNvPr>
          <p:cNvSpPr>
            <a:spLocks noGrp="1"/>
          </p:cNvSpPr>
          <p:nvPr>
            <p:ph idx="1"/>
          </p:nvPr>
        </p:nvSpPr>
        <p:spPr>
          <a:xfrm>
            <a:off x="741218" y="1306679"/>
            <a:ext cx="10515600" cy="5551321"/>
          </a:xfrm>
        </p:spPr>
        <p:txBody>
          <a:bodyPr>
            <a:normAutofit fontScale="77500" lnSpcReduction="20000"/>
          </a:bodyPr>
          <a:lstStyle/>
          <a:p>
            <a:pPr algn="just"/>
            <a:r>
              <a:rPr lang="en-US" b="1" i="0" dirty="0">
                <a:effectLst/>
                <a:latin typeface="Times New Roman" panose="02020603050405020304" pitchFamily="18" charset="0"/>
                <a:cs typeface="Times New Roman" panose="02020603050405020304" pitchFamily="18" charset="0"/>
              </a:rPr>
              <a:t>Creating and Customizing Dashboards: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Create a Dashboard:</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Users can create a new dashboard by navigating to the "Dashboards" menu and selecting "Create Dashboard."</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Add Gadgets: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Once a dashboard is created, users can add gadgets by selecting "Add Gadget" and choosing from a variety of available gadgets.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Configure Gadgets: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Gadgets can be configured to display specific information based on filters, projects, or other criteria. Users can customize the display options for each gadget.</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Share Dashboards: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Dashboards can be shared with other users or groups, allowing for collaborative monitoring and reporting.</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Arrange Gadgets: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Users can arrange gadgets on the dashboard to create a visually appealing layout. Gadgets can be rearranged, resized, and configured to suit individual preferences.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Create Multiple Dashboards: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lgn="just"/>
            <a:r>
              <a:rPr lang="en-US" b="0" i="0" dirty="0">
                <a:solidFill>
                  <a:srgbClr val="374151"/>
                </a:solidFill>
                <a:effectLst/>
                <a:latin typeface="Times New Roman" panose="02020603050405020304" pitchFamily="18" charset="0"/>
                <a:cs typeface="Times New Roman" panose="02020603050405020304" pitchFamily="18" charset="0"/>
              </a:rPr>
              <a:t>Users can create multiple dashboards for different purposes, such as project tracking, team performance, or executive summaries.</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2C684F7-2B58-A36C-92C6-D1E5CAB3D2F4}"/>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26422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90A40-9849-E602-E248-62547DE1A233}"/>
              </a:ext>
            </a:extLst>
          </p:cNvPr>
          <p:cNvSpPr>
            <a:spLocks noGrp="1"/>
          </p:cNvSpPr>
          <p:nvPr>
            <p:ph idx="1"/>
          </p:nvPr>
        </p:nvSpPr>
        <p:spPr>
          <a:xfrm>
            <a:off x="838200" y="1403661"/>
            <a:ext cx="10515600" cy="5551321"/>
          </a:xfrm>
        </p:spPr>
        <p:txBody>
          <a:bodyPr>
            <a:noAutofit/>
          </a:bodyPr>
          <a:lstStyle/>
          <a:p>
            <a:pPr algn="just"/>
            <a:r>
              <a:rPr lang="en-US" sz="2000" b="1" i="0" dirty="0">
                <a:effectLst/>
                <a:latin typeface="Times New Roman" panose="02020603050405020304" pitchFamily="18" charset="0"/>
                <a:cs typeface="Times New Roman" panose="02020603050405020304" pitchFamily="18" charset="0"/>
              </a:rPr>
              <a:t>Common Types of Dashboards:</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Project Overview:</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r>
              <a:rPr lang="en-US" sz="2000" b="0" i="0" dirty="0">
                <a:solidFill>
                  <a:srgbClr val="374151"/>
                </a:solidFill>
                <a:effectLst/>
                <a:latin typeface="Times New Roman" panose="02020603050405020304" pitchFamily="18" charset="0"/>
                <a:cs typeface="Times New Roman" panose="02020603050405020304" pitchFamily="18" charset="0"/>
              </a:rPr>
              <a:t>Provides a high-level view of a project, including key metrics, progress, and issues.</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Agile Sprint Dashboard:</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r>
              <a:rPr lang="en-US" sz="2000" b="0" i="0" dirty="0">
                <a:solidFill>
                  <a:srgbClr val="374151"/>
                </a:solidFill>
                <a:effectLst/>
                <a:latin typeface="Times New Roman" panose="02020603050405020304" pitchFamily="18" charset="0"/>
                <a:cs typeface="Times New Roman" panose="02020603050405020304" pitchFamily="18" charset="0"/>
              </a:rPr>
              <a:t>Focuses on Agile development, displaying information about sprints, burndown charts, and team velocity.</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Service Desk Dashboard:</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r>
              <a:rPr lang="en-US" sz="2000" b="0" i="0" dirty="0">
                <a:solidFill>
                  <a:srgbClr val="374151"/>
                </a:solidFill>
                <a:effectLst/>
                <a:latin typeface="Times New Roman" panose="02020603050405020304" pitchFamily="18" charset="0"/>
                <a:cs typeface="Times New Roman" panose="02020603050405020304" pitchFamily="18" charset="0"/>
              </a:rPr>
              <a:t>Designed for service management teams, offering insights into service requests, incident resolution, and customer satisfaction.</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Team Performance Dashboard:</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r>
              <a:rPr lang="en-US" sz="2000" b="0" i="0" dirty="0">
                <a:solidFill>
                  <a:srgbClr val="374151"/>
                </a:solidFill>
                <a:effectLst/>
                <a:latin typeface="Times New Roman" panose="02020603050405020304" pitchFamily="18" charset="0"/>
                <a:cs typeface="Times New Roman" panose="02020603050405020304" pitchFamily="18" charset="0"/>
              </a:rPr>
              <a:t>Tracks team performance metrics, such as issue resolution time, workload distribution, and sprint progress.</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Executive Summary:</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r>
              <a:rPr lang="en-US" sz="2000" b="0" i="0" dirty="0">
                <a:solidFill>
                  <a:srgbClr val="374151"/>
                </a:solidFill>
                <a:effectLst/>
                <a:latin typeface="Times New Roman" panose="02020603050405020304" pitchFamily="18" charset="0"/>
                <a:cs typeface="Times New Roman" panose="02020603050405020304" pitchFamily="18" charset="0"/>
              </a:rPr>
              <a:t>Summarizes key project metrics for stakeholders and executives, providing a quick overview of project health.</a:t>
            </a:r>
          </a:p>
          <a:p>
            <a:pPr algn="just"/>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D999823-80C3-AE2E-9411-E2F64CE48025}"/>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54212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27EF-C5CA-D64A-0379-4F00FEE59BFE}"/>
              </a:ext>
            </a:extLst>
          </p:cNvPr>
          <p:cNvSpPr>
            <a:spLocks noGrp="1"/>
          </p:cNvSpPr>
          <p:nvPr>
            <p:ph type="title"/>
          </p:nvPr>
        </p:nvSpPr>
        <p:spPr>
          <a:xfrm>
            <a:off x="2348977" y="330853"/>
            <a:ext cx="10515600" cy="1325563"/>
          </a:xfrm>
        </p:spPr>
        <p:txBody>
          <a:bodyPr>
            <a:normAutofit/>
          </a:bodyPr>
          <a:lstStyle/>
          <a:p>
            <a:pPr algn="ctr"/>
            <a:r>
              <a:rPr lang="en-IN" sz="4000" b="1" kern="0" dirty="0">
                <a:effectLst/>
                <a:latin typeface="Times New Roman" panose="02020603050405020304" pitchFamily="18" charset="0"/>
                <a:ea typeface="Adobe Garamond Pro"/>
              </a:rPr>
              <a:t>Different methods for creating issue </a:t>
            </a:r>
            <a:endParaRPr lang="en-IN" sz="4000" b="1" dirty="0"/>
          </a:p>
        </p:txBody>
      </p:sp>
      <p:sp>
        <p:nvSpPr>
          <p:cNvPr id="3" name="Content Placeholder 2">
            <a:extLst>
              <a:ext uri="{FF2B5EF4-FFF2-40B4-BE49-F238E27FC236}">
                <a16:creationId xmlns:a16="http://schemas.microsoft.com/office/drawing/2014/main" id="{06D41BC8-B523-A42F-2EDC-E6F50D3D1750}"/>
              </a:ext>
            </a:extLst>
          </p:cNvPr>
          <p:cNvSpPr>
            <a:spLocks noGrp="1"/>
          </p:cNvSpPr>
          <p:nvPr>
            <p:ph idx="1"/>
          </p:nvPr>
        </p:nvSpPr>
        <p:spPr>
          <a:xfrm>
            <a:off x="838200" y="1491916"/>
            <a:ext cx="10515600" cy="4685047"/>
          </a:xfrm>
        </p:spPr>
        <p:txBody>
          <a:bodyPr>
            <a:normAutofit lnSpcReduction="100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In Jira, creating issues is a fundamental action that allows users to capture, track, and manage work items, tasks, or other units of work within a project. There are multiple methods for creating issues in Jira, each suited to different use cases and preferences:</a:t>
            </a:r>
          </a:p>
          <a:p>
            <a:pPr algn="just"/>
            <a:r>
              <a:rPr lang="en-US" b="1" i="0" dirty="0">
                <a:effectLst/>
                <a:latin typeface="Times New Roman" panose="02020603050405020304" pitchFamily="18" charset="0"/>
                <a:cs typeface="Times New Roman" panose="02020603050405020304" pitchFamily="18" charset="0"/>
              </a:rPr>
              <a:t>1. Create Button:</a:t>
            </a:r>
          </a:p>
          <a:p>
            <a:pPr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Location:</a:t>
            </a:r>
            <a:r>
              <a:rPr lang="en-US" b="0" i="0" dirty="0">
                <a:solidFill>
                  <a:srgbClr val="374151"/>
                </a:solidFill>
                <a:effectLst/>
                <a:latin typeface="Times New Roman" panose="02020603050405020304" pitchFamily="18" charset="0"/>
                <a:cs typeface="Times New Roman" panose="02020603050405020304" pitchFamily="18" charset="0"/>
              </a:rPr>
              <a:t> On the Jira dashboard or within a specific project.</a:t>
            </a:r>
          </a:p>
          <a:p>
            <a:pPr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Steps: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Navigate to the desired project or the Jira dashboard.</a:t>
            </a: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Click on the "Create" button.</a:t>
            </a: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Select the appropriate issue type (e.g., Story, Bug, Task).</a:t>
            </a: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Fill in the required fields and any additional information.</a:t>
            </a:r>
          </a:p>
          <a:p>
            <a:pPr marL="742950" lvl="1"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Click "Create" to save the new issue.</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1A401E-40FA-0EB4-FBD7-7E2F0AEB632A}"/>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48114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BD406-0319-91DA-ED0A-530D1C04F995}"/>
              </a:ext>
            </a:extLst>
          </p:cNvPr>
          <p:cNvSpPr>
            <a:spLocks noGrp="1"/>
          </p:cNvSpPr>
          <p:nvPr>
            <p:ph idx="1"/>
          </p:nvPr>
        </p:nvSpPr>
        <p:spPr>
          <a:xfrm>
            <a:off x="838200" y="1538254"/>
            <a:ext cx="10515600" cy="5599447"/>
          </a:xfrm>
        </p:spPr>
        <p:txBody>
          <a:bodyPr>
            <a:normAutofit fontScale="92500" lnSpcReduction="20000"/>
          </a:bodyPr>
          <a:lstStyle/>
          <a:p>
            <a:pPr marL="0" indent="0" algn="just">
              <a:buNone/>
            </a:pPr>
            <a:r>
              <a:rPr lang="en-US" b="1" dirty="0">
                <a:latin typeface="Times New Roman" panose="02020603050405020304" pitchFamily="18" charset="0"/>
                <a:cs typeface="Times New Roman" panose="02020603050405020304" pitchFamily="18" charset="0"/>
              </a:rPr>
              <a:t>2. Quick Add (Global Shortcut):</a:t>
            </a:r>
          </a:p>
          <a:p>
            <a:pPr algn="just"/>
            <a:r>
              <a:rPr lang="en-US" dirty="0">
                <a:latin typeface="Times New Roman" panose="02020603050405020304" pitchFamily="18" charset="0"/>
                <a:cs typeface="Times New Roman" panose="02020603050405020304" pitchFamily="18" charset="0"/>
              </a:rPr>
              <a:t>Location: Available from anywhere in Jira using the quick add global shortcut.</a:t>
            </a:r>
          </a:p>
          <a:p>
            <a:pPr algn="just"/>
            <a:r>
              <a:rPr lang="en-US" dirty="0">
                <a:latin typeface="Times New Roman" panose="02020603050405020304" pitchFamily="18" charset="0"/>
                <a:cs typeface="Times New Roman" panose="02020603050405020304" pitchFamily="18" charset="0"/>
              </a:rPr>
              <a:t>Steps:</a:t>
            </a:r>
          </a:p>
          <a:p>
            <a:pPr algn="just"/>
            <a:r>
              <a:rPr lang="en-US" dirty="0">
                <a:latin typeface="Times New Roman" panose="02020603050405020304" pitchFamily="18" charset="0"/>
                <a:cs typeface="Times New Roman" panose="02020603050405020304" pitchFamily="18" charset="0"/>
              </a:rPr>
              <a:t>Press the period (.) key to open the quick add menu.</a:t>
            </a:r>
          </a:p>
          <a:p>
            <a:pPr algn="just"/>
            <a:r>
              <a:rPr lang="en-US" dirty="0">
                <a:latin typeface="Times New Roman" panose="02020603050405020304" pitchFamily="18" charset="0"/>
                <a:cs typeface="Times New Roman" panose="02020603050405020304" pitchFamily="18" charset="0"/>
              </a:rPr>
              <a:t>Type a summary for the issue.</a:t>
            </a:r>
          </a:p>
          <a:p>
            <a:pPr algn="just"/>
            <a:r>
              <a:rPr lang="en-US" dirty="0">
                <a:latin typeface="Times New Roman" panose="02020603050405020304" pitchFamily="18" charset="0"/>
                <a:cs typeface="Times New Roman" panose="02020603050405020304" pitchFamily="18" charset="0"/>
              </a:rPr>
              <a:t>Press Enter to create the issue.</a:t>
            </a:r>
          </a:p>
          <a:p>
            <a:pPr marL="0" indent="0" algn="just">
              <a:buNone/>
            </a:pP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Issue Navigator:</a:t>
            </a:r>
          </a:p>
          <a:p>
            <a:pPr algn="just"/>
            <a:r>
              <a:rPr lang="en-US" dirty="0">
                <a:latin typeface="Times New Roman" panose="02020603050405020304" pitchFamily="18" charset="0"/>
                <a:cs typeface="Times New Roman" panose="02020603050405020304" pitchFamily="18" charset="0"/>
              </a:rPr>
              <a:t>Location: From the Issue Navigator or Search Results.</a:t>
            </a:r>
          </a:p>
          <a:p>
            <a:pPr algn="just"/>
            <a:r>
              <a:rPr lang="en-US" dirty="0">
                <a:latin typeface="Times New Roman" panose="02020603050405020304" pitchFamily="18" charset="0"/>
                <a:cs typeface="Times New Roman" panose="02020603050405020304" pitchFamily="18" charset="0"/>
              </a:rPr>
              <a:t>Steps:</a:t>
            </a:r>
          </a:p>
          <a:p>
            <a:pPr algn="just"/>
            <a:r>
              <a:rPr lang="en-US" dirty="0">
                <a:latin typeface="Times New Roman" panose="02020603050405020304" pitchFamily="18" charset="0"/>
                <a:cs typeface="Times New Roman" panose="02020603050405020304" pitchFamily="18" charset="0"/>
              </a:rPr>
              <a:t>Perform a JQL search or navigate to the Issue Navigator.</a:t>
            </a:r>
          </a:p>
          <a:p>
            <a:pPr algn="just"/>
            <a:r>
              <a:rPr lang="en-US" dirty="0">
                <a:latin typeface="Times New Roman" panose="02020603050405020304" pitchFamily="18" charset="0"/>
                <a:cs typeface="Times New Roman" panose="02020603050405020304" pitchFamily="18" charset="0"/>
              </a:rPr>
              <a:t>Click on "Create Issue" to create a new issue with default values.</a:t>
            </a:r>
          </a:p>
          <a:p>
            <a:pPr algn="just"/>
            <a:r>
              <a:rPr lang="en-US" dirty="0">
                <a:latin typeface="Times New Roman" panose="02020603050405020304" pitchFamily="18" charset="0"/>
                <a:cs typeface="Times New Roman" panose="02020603050405020304" pitchFamily="18" charset="0"/>
              </a:rPr>
              <a:t>Alternatively, use the "Bulk Change" option to create multiple issues at once based on search criteria.</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913116A-E2B6-FAD5-7C90-AAE396AADC64}"/>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8024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1664</TotalTime>
  <Words>988</Words>
  <Application>Microsoft Office PowerPoint</Application>
  <PresentationFormat>Widescreen</PresentationFormat>
  <Paragraphs>94</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Arial Black</vt:lpstr>
      <vt:lpstr>Calibri</vt:lpstr>
      <vt:lpstr>Calibri Light</vt:lpstr>
      <vt:lpstr>Casper</vt:lpstr>
      <vt:lpstr>Times New Roman</vt:lpstr>
      <vt:lpstr>Office Theme</vt:lpstr>
      <vt:lpstr>CorelDRAW</vt:lpstr>
      <vt:lpstr>PowerPoint Presentation</vt:lpstr>
      <vt:lpstr>SOFTWARE TESTING</vt:lpstr>
      <vt:lpstr>Jira Dashboards</vt:lpstr>
      <vt:lpstr>PowerPoint Presentation</vt:lpstr>
      <vt:lpstr>PowerPoint Presentation</vt:lpstr>
      <vt:lpstr>PowerPoint Presentation</vt:lpstr>
      <vt:lpstr>PowerPoint Presentation</vt:lpstr>
      <vt:lpstr>Different methods for creating issue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29</cp:revision>
  <dcterms:created xsi:type="dcterms:W3CDTF">2023-06-17T17:45:20Z</dcterms:created>
  <dcterms:modified xsi:type="dcterms:W3CDTF">2024-12-26T07:22:09Z</dcterms:modified>
</cp:coreProperties>
</file>