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77" r:id="rId4"/>
    <p:sldId id="378" r:id="rId5"/>
    <p:sldId id="379" r:id="rId6"/>
    <p:sldId id="380" r:id="rId7"/>
    <p:sldId id="381" r:id="rId8"/>
    <p:sldId id="383" r:id="rId9"/>
    <p:sldId id="384"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0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347537" y="1304403"/>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347537" y="2174481"/>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4" name="Picture 3">
            <a:extLst>
              <a:ext uri="{FF2B5EF4-FFF2-40B4-BE49-F238E27FC236}">
                <a16:creationId xmlns:a16="http://schemas.microsoft.com/office/drawing/2014/main" id="{A4D14E73-DD6A-999A-DC7E-07CDCB6EA8F4}"/>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6715-09EC-E8FF-DCFE-4A556ABFD703}"/>
              </a:ext>
            </a:extLst>
          </p:cNvPr>
          <p:cNvSpPr>
            <a:spLocks noGrp="1"/>
          </p:cNvSpPr>
          <p:nvPr>
            <p:ph type="title"/>
          </p:nvPr>
        </p:nvSpPr>
        <p:spPr>
          <a:xfrm>
            <a:off x="1929876" y="448252"/>
            <a:ext cx="10515600" cy="1325563"/>
          </a:xfrm>
        </p:spPr>
        <p:txBody>
          <a:bodyPr>
            <a:normAutofit/>
          </a:bodyPr>
          <a:lstStyle/>
          <a:p>
            <a:pPr algn="ctr"/>
            <a:r>
              <a:rPr lang="en-IN" sz="4000" b="1" kern="0" dirty="0">
                <a:effectLst/>
                <a:latin typeface="Times New Roman" panose="02020603050405020304" pitchFamily="18" charset="0"/>
                <a:ea typeface="Adobe Garamond Pro"/>
              </a:rPr>
              <a:t>Use of Clone and Link in JIRA</a:t>
            </a:r>
            <a:endParaRPr lang="en-IN" sz="8000" b="1" dirty="0"/>
          </a:p>
        </p:txBody>
      </p:sp>
      <p:sp>
        <p:nvSpPr>
          <p:cNvPr id="3" name="Content Placeholder 2">
            <a:extLst>
              <a:ext uri="{FF2B5EF4-FFF2-40B4-BE49-F238E27FC236}">
                <a16:creationId xmlns:a16="http://schemas.microsoft.com/office/drawing/2014/main" id="{9554548E-6861-5281-7577-5881C08725FD}"/>
              </a:ext>
            </a:extLst>
          </p:cNvPr>
          <p:cNvSpPr>
            <a:spLocks noGrp="1"/>
          </p:cNvSpPr>
          <p:nvPr>
            <p:ph idx="1"/>
          </p:nvPr>
        </p:nvSpPr>
        <p:spPr>
          <a:xfrm>
            <a:off x="838200" y="1411705"/>
            <a:ext cx="10515600" cy="4620879"/>
          </a:xfrm>
        </p:spPr>
        <p:txBody>
          <a:bodyPr>
            <a:normAutofit lnSpcReduction="10000"/>
          </a:bodyPr>
          <a:lstStyle/>
          <a:p>
            <a:pPr marL="0" indent="0" algn="just">
              <a:buNone/>
            </a:pPr>
            <a:r>
              <a:rPr lang="en-US" sz="3200" b="1" i="0" dirty="0">
                <a:effectLst/>
                <a:latin typeface="Times New Roman" panose="02020603050405020304" pitchFamily="18" charset="0"/>
                <a:cs typeface="Times New Roman" panose="02020603050405020304" pitchFamily="18" charset="0"/>
              </a:rPr>
              <a:t>Clone:</a:t>
            </a: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Create Identical Copy:</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Cloning an issue in JIRA allows you to create an identical copy of an existing issue. This can be useful in scenarios where you want to replicate an issue for further testing, troubleshooting, or additional work without affecting the original issue.</a:t>
            </a:r>
          </a:p>
          <a:p>
            <a:pPr marL="0" indent="0" algn="just">
              <a:buNone/>
            </a:pPr>
            <a:r>
              <a:rPr lang="en-US" sz="3200" b="1" i="0" dirty="0">
                <a:effectLst/>
                <a:latin typeface="Times New Roman" panose="02020603050405020304" pitchFamily="18" charset="0"/>
                <a:cs typeface="Times New Roman" panose="02020603050405020304" pitchFamily="18" charset="0"/>
              </a:rPr>
              <a:t>Link:</a:t>
            </a: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Establish Relationships: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Linking issues in JIRA is used to establish relationships between different issues. This allows you to show dependencies, connections, or associations between issues.</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A91B15-37AA-CE22-F17A-4641666A6AC8}"/>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00595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D9C28-F17E-D8EC-E99D-74AF54465626}"/>
              </a:ext>
            </a:extLst>
          </p:cNvPr>
          <p:cNvSpPr>
            <a:spLocks noGrp="1"/>
          </p:cNvSpPr>
          <p:nvPr>
            <p:ph idx="1"/>
          </p:nvPr>
        </p:nvSpPr>
        <p:spPr>
          <a:xfrm>
            <a:off x="838200" y="1386890"/>
            <a:ext cx="10515600" cy="5471110"/>
          </a:xfrm>
        </p:spPr>
        <p:txBody>
          <a:bodyPr>
            <a:normAutofit fontScale="85000" lnSpcReduction="20000"/>
          </a:bodyPr>
          <a:lstStyle/>
          <a:p>
            <a:pPr algn="just"/>
            <a:r>
              <a:rPr lang="en-US" sz="3200" b="1" i="0" dirty="0">
                <a:effectLst/>
                <a:latin typeface="Times New Roman" panose="02020603050405020304" pitchFamily="18" charset="0"/>
                <a:cs typeface="Times New Roman" panose="02020603050405020304" pitchFamily="18" charset="0"/>
              </a:rPr>
              <a:t>How to Clone:</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Navigate to the Issue: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Open the issue you want to clone.</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Access the More Menu:</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Click on the "More" button at the top-right corner of the issue screen.</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Select "Clone":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Choose the "Clone" option from the dropdown menu.</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Configure Clone: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You may be prompted to configure certain fields for the cloned issue. This step depends on your JIRA instance configuration.</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Create Clone: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Click the "Create" button to generate the cloned issue.</a:t>
            </a:r>
          </a:p>
          <a:p>
            <a:pPr algn="just"/>
            <a:r>
              <a:rPr lang="en-US" b="0" i="0" dirty="0">
                <a:effectLst/>
                <a:latin typeface="Times New Roman" panose="02020603050405020304" pitchFamily="18" charset="0"/>
                <a:cs typeface="Times New Roman" panose="02020603050405020304" pitchFamily="18" charset="0"/>
              </a:rPr>
              <a:t>Use Cases:</a:t>
            </a: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Creating a duplicate for testing purposes.</a:t>
            </a: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Replicating issues with similar characteristics.</a:t>
            </a: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Working on different aspects of the same issue simultaneously.</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9B11CD6-3159-1DBA-2D6A-B515361A9611}"/>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51084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CE5D6-13CC-6E17-B244-B8759073692D}"/>
              </a:ext>
            </a:extLst>
          </p:cNvPr>
          <p:cNvSpPr>
            <a:spLocks noGrp="1"/>
          </p:cNvSpPr>
          <p:nvPr>
            <p:ph idx="1"/>
          </p:nvPr>
        </p:nvSpPr>
        <p:spPr>
          <a:xfrm>
            <a:off x="962891" y="1439414"/>
            <a:ext cx="10515600" cy="5679658"/>
          </a:xfrm>
        </p:spPr>
        <p:txBody>
          <a:bodyPr>
            <a:normAutofit fontScale="92500" lnSpcReduction="10000"/>
          </a:bodyPr>
          <a:lstStyle/>
          <a:p>
            <a:pPr algn="just"/>
            <a:r>
              <a:rPr lang="en-US" sz="3000" b="1" i="0" dirty="0">
                <a:effectLst/>
                <a:latin typeface="Times New Roman" panose="02020603050405020304" pitchFamily="18" charset="0"/>
                <a:cs typeface="Times New Roman" panose="02020603050405020304" pitchFamily="18" charset="0"/>
              </a:rPr>
              <a:t>How to Link:</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Navigate to the Issue: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Open the issue you want to link.</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Access the More Menu:</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Click on the "More" button at the top-right corner of the issue screen.</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Select "Link":</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Choose the "Link" option from the dropdown menu.</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Choose Link Type: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Select the type of relationship you want to establish (e.g., "Blocks," "Is blocked by," "Relates to").</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Search for Issue: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Search for and select the issue(s) you want to link to.</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Add Link:</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Confirm the link and add it.</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46FF4A-9AE6-794D-D1EA-A87EEF2E3EDD}"/>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1981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0E51-7F7E-5C1D-B066-6BEF27AC765D}"/>
              </a:ext>
            </a:extLst>
          </p:cNvPr>
          <p:cNvSpPr>
            <a:spLocks noGrp="1"/>
          </p:cNvSpPr>
          <p:nvPr>
            <p:ph type="title"/>
          </p:nvPr>
        </p:nvSpPr>
        <p:spPr>
          <a:xfrm>
            <a:off x="729551" y="1306803"/>
            <a:ext cx="10515600" cy="1046580"/>
          </a:xfrm>
        </p:spPr>
        <p:txBody>
          <a:bodyPr>
            <a:normAutofit fontScale="90000"/>
          </a:bodyPr>
          <a:lstStyle/>
          <a:p>
            <a:pPr algn="ctr"/>
            <a:r>
              <a:rPr lang="en-IN" sz="3600" b="1" kern="0" dirty="0">
                <a:effectLst/>
                <a:latin typeface="Times New Roman" panose="02020603050405020304" pitchFamily="18" charset="0"/>
                <a:ea typeface="Adobe Garamond Pro"/>
              </a:rPr>
              <a:t>Export and import data in Jira with different formats</a:t>
            </a:r>
            <a:endParaRPr lang="en-IN" sz="6000" b="1" dirty="0"/>
          </a:p>
        </p:txBody>
      </p:sp>
      <p:sp>
        <p:nvSpPr>
          <p:cNvPr id="3" name="Content Placeholder 2">
            <a:extLst>
              <a:ext uri="{FF2B5EF4-FFF2-40B4-BE49-F238E27FC236}">
                <a16:creationId xmlns:a16="http://schemas.microsoft.com/office/drawing/2014/main" id="{4224768F-8078-2958-5C71-2BFA3E606F0C}"/>
              </a:ext>
            </a:extLst>
          </p:cNvPr>
          <p:cNvSpPr>
            <a:spLocks noGrp="1"/>
          </p:cNvSpPr>
          <p:nvPr>
            <p:ph idx="1"/>
          </p:nvPr>
        </p:nvSpPr>
        <p:spPr>
          <a:xfrm>
            <a:off x="729551" y="2121932"/>
            <a:ext cx="10515600" cy="4941721"/>
          </a:xfrm>
        </p:spPr>
        <p:txBody>
          <a:bodyPr>
            <a:normAutofit lnSpcReduction="10000"/>
          </a:bodyPr>
          <a:lstStyle/>
          <a:p>
            <a:pPr marL="0" indent="0" algn="just">
              <a:buNone/>
            </a:pPr>
            <a:r>
              <a:rPr lang="en-US" sz="3200" b="1" i="0" dirty="0">
                <a:effectLst/>
                <a:latin typeface="Times New Roman" panose="02020603050405020304" pitchFamily="18" charset="0"/>
                <a:cs typeface="Times New Roman" panose="02020603050405020304" pitchFamily="18" charset="0"/>
              </a:rPr>
              <a:t>Exporting Data:</a:t>
            </a:r>
          </a:p>
          <a:p>
            <a:pPr marL="0" indent="0" algn="just">
              <a:buNone/>
            </a:pPr>
            <a:r>
              <a:rPr lang="en-US" sz="3200" b="0" i="0" dirty="0">
                <a:effectLst/>
                <a:latin typeface="Times New Roman" panose="02020603050405020304" pitchFamily="18" charset="0"/>
                <a:cs typeface="Times New Roman" panose="02020603050405020304" pitchFamily="18" charset="0"/>
              </a:rPr>
              <a:t>1. </a:t>
            </a:r>
            <a:r>
              <a:rPr lang="en-US" sz="3200" b="1" i="0" dirty="0">
                <a:effectLst/>
                <a:latin typeface="Times New Roman" panose="02020603050405020304" pitchFamily="18" charset="0"/>
                <a:cs typeface="Times New Roman" panose="02020603050405020304" pitchFamily="18" charset="0"/>
              </a:rPr>
              <a:t>CSV Export: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Use the search filters to display the issues you want to export.</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"Export" &gt; "CSV (Current fields)" or choose a specific export option.</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The CSV file will be generated and downloaded.</a:t>
            </a: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Use Cases: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Exporting issues for reporting purposes.</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Sharing data with stakeholders in a spreadsheet format.</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ED69E0-B678-DC2F-44FA-791268A7E870}"/>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9504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9D367-8162-8F2A-AD7B-85CE90EA0063}"/>
              </a:ext>
            </a:extLst>
          </p:cNvPr>
          <p:cNvSpPr>
            <a:spLocks noGrp="1"/>
          </p:cNvSpPr>
          <p:nvPr>
            <p:ph idx="1"/>
          </p:nvPr>
        </p:nvSpPr>
        <p:spPr>
          <a:xfrm>
            <a:off x="965078" y="1538254"/>
            <a:ext cx="10515600" cy="5599447"/>
          </a:xfrm>
        </p:spPr>
        <p:txBody>
          <a:bodyPr>
            <a:normAutofit fontScale="92500" lnSpcReduction="20000"/>
          </a:bodyPr>
          <a:lstStyle/>
          <a:p>
            <a:pPr marL="0" indent="0" algn="just">
              <a:buNone/>
            </a:pPr>
            <a:r>
              <a:rPr lang="en-US" sz="3200" b="0" i="0" dirty="0">
                <a:effectLst/>
                <a:latin typeface="Times New Roman" panose="02020603050405020304" pitchFamily="18" charset="0"/>
                <a:cs typeface="Times New Roman" panose="02020603050405020304" pitchFamily="18" charset="0"/>
              </a:rPr>
              <a:t>2. </a:t>
            </a:r>
            <a:r>
              <a:rPr lang="en-US" sz="3200" b="1" i="0" dirty="0">
                <a:effectLst/>
                <a:latin typeface="Times New Roman" panose="02020603050405020304" pitchFamily="18" charset="0"/>
                <a:cs typeface="Times New Roman" panose="02020603050405020304" pitchFamily="18" charset="0"/>
              </a:rPr>
              <a:t>XML Export: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Use the search filters to display the issues you want to export.</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"Export" &gt; "XML" to export the displayed issues in XML format.</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The XML file will be generated and downloaded.</a:t>
            </a:r>
          </a:p>
          <a:p>
            <a:pPr marL="0" indent="0" algn="just">
              <a:buNone/>
            </a:pPr>
            <a:r>
              <a:rPr lang="en-US" sz="3200" b="1" i="0" dirty="0">
                <a:effectLst/>
                <a:latin typeface="Times New Roman" panose="02020603050405020304" pitchFamily="18" charset="0"/>
                <a:cs typeface="Times New Roman" panose="02020603050405020304" pitchFamily="18" charset="0"/>
              </a:rPr>
              <a:t>JSON Export: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Use the search filters to display the issues you want to export.</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"Export" &gt; "JSON" to export the displayed issues in JSON format.</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The JSON file will be generated and downloaded</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A543CF9-48A9-CEFB-CFFC-033B5C958B8A}"/>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89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CEDC-FC66-C75B-8F29-3B6D4F7E55A5}"/>
              </a:ext>
            </a:extLst>
          </p:cNvPr>
          <p:cNvSpPr>
            <a:spLocks noGrp="1"/>
          </p:cNvSpPr>
          <p:nvPr>
            <p:ph type="title"/>
          </p:nvPr>
        </p:nvSpPr>
        <p:spPr>
          <a:xfrm>
            <a:off x="838200" y="365125"/>
            <a:ext cx="10515600" cy="1126791"/>
          </a:xfrm>
        </p:spPr>
        <p:txBody>
          <a:bodyPr/>
          <a:lstStyle/>
          <a:p>
            <a:pPr algn="ctr"/>
            <a:r>
              <a:rPr lang="en-IN" b="1" i="0" dirty="0">
                <a:effectLst/>
                <a:latin typeface="Söhne"/>
              </a:rPr>
              <a:t>Importing Data:</a:t>
            </a:r>
            <a:endParaRPr lang="en-IN" dirty="0"/>
          </a:p>
        </p:txBody>
      </p:sp>
      <p:sp>
        <p:nvSpPr>
          <p:cNvPr id="3" name="Content Placeholder 2">
            <a:extLst>
              <a:ext uri="{FF2B5EF4-FFF2-40B4-BE49-F238E27FC236}">
                <a16:creationId xmlns:a16="http://schemas.microsoft.com/office/drawing/2014/main" id="{C90C6E45-9304-F29D-35A9-456A7311A0CC}"/>
              </a:ext>
            </a:extLst>
          </p:cNvPr>
          <p:cNvSpPr>
            <a:spLocks noGrp="1"/>
          </p:cNvSpPr>
          <p:nvPr>
            <p:ph idx="1"/>
          </p:nvPr>
        </p:nvSpPr>
        <p:spPr>
          <a:xfrm>
            <a:off x="838200" y="1359181"/>
            <a:ext cx="10515600" cy="4685047"/>
          </a:xfrm>
        </p:spPr>
        <p:txBody>
          <a:bodyPr>
            <a:normAutofit/>
          </a:bodyPr>
          <a:lstStyle/>
          <a:p>
            <a:pPr algn="just"/>
            <a:r>
              <a:rPr lang="en-US" sz="3200" b="1" i="0" dirty="0">
                <a:effectLst/>
                <a:latin typeface="Times New Roman" panose="02020603050405020304" pitchFamily="18" charset="0"/>
                <a:cs typeface="Times New Roman" panose="02020603050405020304" pitchFamily="18" charset="0"/>
              </a:rPr>
              <a:t>CSV Import: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"Issues" &gt; "Import Issues from CSV."</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Follow the prompts to map CSV fields to Jira fields.</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Initiate the import process.</a:t>
            </a: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Use Cases: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Bulk importing issues from an external source.</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Migrating data from another system in CSV format.</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6F8FE2-25E9-09C0-0B23-13087006F5BF}"/>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03132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C6E45-9304-F29D-35A9-456A7311A0CC}"/>
              </a:ext>
            </a:extLst>
          </p:cNvPr>
          <p:cNvSpPr>
            <a:spLocks noGrp="1"/>
          </p:cNvSpPr>
          <p:nvPr>
            <p:ph idx="1"/>
          </p:nvPr>
        </p:nvSpPr>
        <p:spPr>
          <a:xfrm>
            <a:off x="838200" y="1679316"/>
            <a:ext cx="10515600" cy="5342774"/>
          </a:xfrm>
        </p:spPr>
        <p:txBody>
          <a:bodyPr>
            <a:normAutofit fontScale="92500" lnSpcReduction="20000"/>
          </a:bodyPr>
          <a:lstStyle/>
          <a:p>
            <a:pPr marL="0" indent="0" algn="just">
              <a:buNone/>
            </a:pPr>
            <a:r>
              <a:rPr lang="en-US" sz="3200" b="1" i="0" dirty="0">
                <a:effectLst/>
                <a:latin typeface="Times New Roman" panose="02020603050405020304" pitchFamily="18" charset="0"/>
                <a:cs typeface="Times New Roman" panose="02020603050405020304" pitchFamily="18" charset="0"/>
              </a:rPr>
              <a:t>XML Import: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"Issues" &gt; "Import Issues from XML."</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Upload the XML file and follow the prompts to map XML fields to Jira fields.</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Initiate the import process.</a:t>
            </a:r>
          </a:p>
          <a:p>
            <a:pPr marL="0" indent="0" algn="just">
              <a:buNone/>
            </a:pPr>
            <a:r>
              <a:rPr lang="en-US" sz="3200" b="1" i="0" dirty="0">
                <a:effectLst/>
                <a:latin typeface="Times New Roman" panose="02020603050405020304" pitchFamily="18" charset="0"/>
                <a:cs typeface="Times New Roman" panose="02020603050405020304" pitchFamily="18" charset="0"/>
              </a:rPr>
              <a:t>JSON Import:</a:t>
            </a:r>
            <a:endParaRPr lang="en-US" sz="3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Steps: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Navigate to the Issues section in Jira.</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Click on "Issues" &gt; "Import Issues from JSON."</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Upload the JSON file and follow the prompts to map JSON fields to Jira fields.</a:t>
            </a:r>
          </a:p>
          <a:p>
            <a:pPr marL="742950" lvl="1" indent="-285750"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Initiate the import process.</a:t>
            </a:r>
          </a:p>
          <a:p>
            <a:pPr algn="just"/>
            <a:endParaRPr lang="en-IN"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F9C1D8-65EB-16D8-BE96-CEE66B98A55E}"/>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478522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1697</TotalTime>
  <Words>699</Words>
  <Application>Microsoft Office PowerPoint</Application>
  <PresentationFormat>Widescreen</PresentationFormat>
  <Paragraphs>93</Paragraphs>
  <Slides>10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Söhne</vt:lpstr>
      <vt:lpstr>Times New Roman</vt:lpstr>
      <vt:lpstr>Office Theme</vt:lpstr>
      <vt:lpstr>CorelDRAW</vt:lpstr>
      <vt:lpstr>PowerPoint Presentation</vt:lpstr>
      <vt:lpstr>SOFTWARE TESTING</vt:lpstr>
      <vt:lpstr>Use of Clone and Link in JIRA</vt:lpstr>
      <vt:lpstr>PowerPoint Presentation</vt:lpstr>
      <vt:lpstr>PowerPoint Presentation</vt:lpstr>
      <vt:lpstr>Export and import data in Jira with different formats</vt:lpstr>
      <vt:lpstr>PowerPoint Presentation</vt:lpstr>
      <vt:lpstr>Importing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29</cp:revision>
  <dcterms:created xsi:type="dcterms:W3CDTF">2023-06-17T17:45:20Z</dcterms:created>
  <dcterms:modified xsi:type="dcterms:W3CDTF">2024-12-26T07:46:20Z</dcterms:modified>
</cp:coreProperties>
</file>