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362" r:id="rId4"/>
    <p:sldId id="373" r:id="rId5"/>
    <p:sldId id="398" r:id="rId6"/>
    <p:sldId id="399" r:id="rId7"/>
    <p:sldId id="400"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561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dirty="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331495" y="1103215"/>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106905" y="2190523"/>
            <a:ext cx="9144000" cy="1755058"/>
          </a:xfrm>
        </p:spPr>
        <p:txBody>
          <a:bodyPr>
            <a:noAutofit/>
          </a:bodyPr>
          <a:lstStyle/>
          <a:p>
            <a:r>
              <a:rPr lang="en-IN" sz="4000" dirty="0"/>
              <a:t>Unit -2</a:t>
            </a:r>
          </a:p>
          <a:p>
            <a:r>
              <a:rPr lang="en-IN" sz="4000" kern="0" dirty="0">
                <a:effectLst/>
                <a:latin typeface="Times New Roman" panose="02020603050405020304" pitchFamily="18" charset="0"/>
                <a:ea typeface="Adobe Garamond Pro"/>
              </a:rPr>
              <a:t>Different approaches to Testing</a:t>
            </a:r>
            <a:endParaRPr lang="en-IN" sz="4000" dirty="0"/>
          </a:p>
        </p:txBody>
      </p:sp>
      <p:pic>
        <p:nvPicPr>
          <p:cNvPr id="4" name="Picture 3">
            <a:extLst>
              <a:ext uri="{FF2B5EF4-FFF2-40B4-BE49-F238E27FC236}">
                <a16:creationId xmlns:a16="http://schemas.microsoft.com/office/drawing/2014/main" id="{432F63C3-390D-1FB3-07DC-AF5C915A865F}"/>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E16A2-B1EA-4D6D-84FD-E1A3BCB4B39D}"/>
              </a:ext>
            </a:extLst>
          </p:cNvPr>
          <p:cNvSpPr>
            <a:spLocks noGrp="1"/>
          </p:cNvSpPr>
          <p:nvPr>
            <p:ph type="title"/>
          </p:nvPr>
        </p:nvSpPr>
        <p:spPr/>
        <p:txBody>
          <a:bodyPr>
            <a:normAutofit/>
          </a:bodyPr>
          <a:lstStyle/>
          <a:p>
            <a:pPr algn="ctr"/>
            <a:r>
              <a:rPr lang="en-IN" sz="4000" b="1" kern="0" dirty="0">
                <a:effectLst/>
                <a:latin typeface="Times New Roman" panose="02020603050405020304" pitchFamily="18" charset="0"/>
                <a:ea typeface="Adobe Garamond Pro"/>
              </a:rPr>
              <a:t>White Box Testing </a:t>
            </a:r>
            <a:endParaRPr lang="en-IN" sz="4000" b="1" dirty="0"/>
          </a:p>
        </p:txBody>
      </p:sp>
      <p:sp>
        <p:nvSpPr>
          <p:cNvPr id="3" name="Content Placeholder 2">
            <a:extLst>
              <a:ext uri="{FF2B5EF4-FFF2-40B4-BE49-F238E27FC236}">
                <a16:creationId xmlns:a16="http://schemas.microsoft.com/office/drawing/2014/main" id="{53C8BA59-9652-4094-87BD-E7FB2F8F73ED}"/>
              </a:ext>
            </a:extLst>
          </p:cNvPr>
          <p:cNvSpPr>
            <a:spLocks noGrp="1"/>
          </p:cNvSpPr>
          <p:nvPr>
            <p:ph idx="1"/>
          </p:nvPr>
        </p:nvSpPr>
        <p:spPr>
          <a:xfrm>
            <a:off x="838200" y="1474839"/>
            <a:ext cx="10515600" cy="4702124"/>
          </a:xfrm>
        </p:spPr>
        <p:txBody>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White box testing, also known as clear box testing, glass box testing, or structural testing, is a software testing method where the internal structure, design, and implementation details of the software being tested are known to the tester. In white box testing, the tester has access to the source code of the application, and the testing is done at the code level.</a:t>
            </a:r>
          </a:p>
          <a:p>
            <a:pPr algn="just"/>
            <a:r>
              <a:rPr lang="en-US" b="0" i="0" dirty="0">
                <a:solidFill>
                  <a:srgbClr val="374151"/>
                </a:solidFill>
                <a:effectLst/>
                <a:latin typeface="Times New Roman" panose="02020603050405020304" pitchFamily="18" charset="0"/>
                <a:cs typeface="Times New Roman" panose="02020603050405020304" pitchFamily="18" charset="0"/>
              </a:rPr>
              <a:t>Key characteristics and aspects of white box testing include:</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Code Coverage:</a:t>
            </a:r>
            <a:r>
              <a:rPr lang="en-US" b="0" i="0" dirty="0">
                <a:solidFill>
                  <a:srgbClr val="374151"/>
                </a:solidFill>
                <a:effectLst/>
                <a:latin typeface="Times New Roman" panose="02020603050405020304" pitchFamily="18" charset="0"/>
                <a:cs typeface="Times New Roman" panose="02020603050405020304" pitchFamily="18" charset="0"/>
              </a:rPr>
              <a:t> White box testing aims to ensure that every line of code is executed at least once during the testing process. This helps in identifying any dead code or code that is not exercised by the test cases.</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E4C5006-5674-66F1-746D-5E7D1826F07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62563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9F144-7B26-D0C6-01F9-315ED72E2C3A}"/>
              </a:ext>
            </a:extLst>
          </p:cNvPr>
          <p:cNvSpPr>
            <a:spLocks noGrp="1"/>
          </p:cNvSpPr>
          <p:nvPr>
            <p:ph idx="1"/>
          </p:nvPr>
        </p:nvSpPr>
        <p:spPr>
          <a:xfrm>
            <a:off x="838200" y="1538254"/>
            <a:ext cx="10515600" cy="5587028"/>
          </a:xfrm>
        </p:spPr>
        <p:txBody>
          <a:bodyPr>
            <a:normAutofit/>
          </a:bodyPr>
          <a:lstStyle/>
          <a:p>
            <a:pPr marL="0" indent="0" algn="just">
              <a:buNone/>
            </a:pPr>
            <a:r>
              <a:rPr lang="en-US" sz="2200" b="1" i="0" dirty="0">
                <a:solidFill>
                  <a:srgbClr val="374151"/>
                </a:solidFill>
                <a:effectLst/>
                <a:latin typeface="Times New Roman" panose="02020603050405020304" pitchFamily="18" charset="0"/>
                <a:cs typeface="Times New Roman" panose="02020603050405020304" pitchFamily="18" charset="0"/>
              </a:rPr>
              <a:t>2. Test Case Design:</a:t>
            </a:r>
            <a:r>
              <a:rPr lang="en-US" sz="2200" b="0" i="0" dirty="0">
                <a:solidFill>
                  <a:srgbClr val="374151"/>
                </a:solidFill>
                <a:effectLst/>
                <a:latin typeface="Times New Roman" panose="02020603050405020304" pitchFamily="18" charset="0"/>
                <a:cs typeface="Times New Roman" panose="02020603050405020304" pitchFamily="18" charset="0"/>
              </a:rPr>
              <a:t> Test cases in white box testing are designed based on the internal logic of the code. Testers use techniques such as control flow testing, data flow testing, and path testing to design test cases that cover different paths and conditions in the code.</a:t>
            </a:r>
          </a:p>
          <a:p>
            <a:pPr marL="0" indent="0" algn="just">
              <a:buNone/>
            </a:pPr>
            <a:r>
              <a:rPr lang="en-US" sz="2200" b="1" i="0" dirty="0">
                <a:solidFill>
                  <a:srgbClr val="374151"/>
                </a:solidFill>
                <a:effectLst/>
                <a:latin typeface="Times New Roman" panose="02020603050405020304" pitchFamily="18" charset="0"/>
                <a:cs typeface="Times New Roman" panose="02020603050405020304" pitchFamily="18" charset="0"/>
              </a:rPr>
              <a:t>3. Focus on Internal Logic:</a:t>
            </a:r>
            <a:r>
              <a:rPr lang="en-US" sz="2200" b="0" i="0" dirty="0">
                <a:solidFill>
                  <a:srgbClr val="374151"/>
                </a:solidFill>
                <a:effectLst/>
                <a:latin typeface="Times New Roman" panose="02020603050405020304" pitchFamily="18" charset="0"/>
                <a:cs typeface="Times New Roman" panose="02020603050405020304" pitchFamily="18" charset="0"/>
              </a:rPr>
              <a:t> The testing process involves evaluating the internal logic, data structures, and algorithms used in the software. This helps in uncovering errors or vulnerabilities that may not be apparent from a user's perspective.</a:t>
            </a:r>
          </a:p>
          <a:p>
            <a:pPr marL="0" indent="0" algn="just">
              <a:buNone/>
            </a:pPr>
            <a:r>
              <a:rPr lang="en-US" sz="2200" b="1" dirty="0">
                <a:solidFill>
                  <a:srgbClr val="374151"/>
                </a:solidFill>
                <a:latin typeface="Times New Roman" panose="02020603050405020304" pitchFamily="18" charset="0"/>
                <a:cs typeface="Times New Roman" panose="02020603050405020304" pitchFamily="18" charset="0"/>
              </a:rPr>
              <a:t>4. </a:t>
            </a:r>
            <a:r>
              <a:rPr lang="en-US" sz="2200" b="1" i="0" dirty="0">
                <a:solidFill>
                  <a:srgbClr val="374151"/>
                </a:solidFill>
                <a:effectLst/>
                <a:latin typeface="Times New Roman" panose="02020603050405020304" pitchFamily="18" charset="0"/>
                <a:cs typeface="Times New Roman" panose="02020603050405020304" pitchFamily="18" charset="0"/>
              </a:rPr>
              <a:t>Unit Testing:</a:t>
            </a:r>
            <a:r>
              <a:rPr lang="en-US" sz="2200" b="0" i="0" dirty="0">
                <a:solidFill>
                  <a:srgbClr val="374151"/>
                </a:solidFill>
                <a:effectLst/>
                <a:latin typeface="Times New Roman" panose="02020603050405020304" pitchFamily="18" charset="0"/>
                <a:cs typeface="Times New Roman" panose="02020603050405020304" pitchFamily="18" charset="0"/>
              </a:rPr>
              <a:t> White box testing is often associated with unit testing, where individual units or components of the software are tested in isolation. This ensures that each part of the software functions as intended.</a:t>
            </a:r>
          </a:p>
          <a:p>
            <a:pPr marL="0" indent="0" algn="just">
              <a:buNone/>
            </a:pPr>
            <a:r>
              <a:rPr lang="en-US" sz="2200" b="1" i="0" dirty="0">
                <a:solidFill>
                  <a:srgbClr val="374151"/>
                </a:solidFill>
                <a:effectLst/>
                <a:latin typeface="Times New Roman" panose="02020603050405020304" pitchFamily="18" charset="0"/>
                <a:cs typeface="Times New Roman" panose="02020603050405020304" pitchFamily="18" charset="0"/>
              </a:rPr>
              <a:t>5. Automation:</a:t>
            </a:r>
            <a:r>
              <a:rPr lang="en-US" sz="2200" b="0" i="0" dirty="0">
                <a:solidFill>
                  <a:srgbClr val="374151"/>
                </a:solidFill>
                <a:effectLst/>
                <a:latin typeface="Times New Roman" panose="02020603050405020304" pitchFamily="18" charset="0"/>
                <a:cs typeface="Times New Roman" panose="02020603050405020304" pitchFamily="18" charset="0"/>
              </a:rPr>
              <a:t> White box testing is well-suited for automation, as it involves the execution of a large number of test cases at the code level. Automated testing tools can be used to facilitate this process.</a:t>
            </a:r>
          </a:p>
          <a:p>
            <a:pPr algn="just"/>
            <a:endParaRPr lang="en-IN" sz="2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6C24C91-991B-7E39-2CC6-6517A8DDF75B}"/>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0333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Box Testing - Software Testing Fundamentals">
            <a:extLst>
              <a:ext uri="{FF2B5EF4-FFF2-40B4-BE49-F238E27FC236}">
                <a16:creationId xmlns:a16="http://schemas.microsoft.com/office/drawing/2014/main" id="{C1B4FB0D-3CD4-AC43-EBBA-C9945021A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150" y="2172975"/>
            <a:ext cx="7074569" cy="349717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1CA2365-B362-847D-0B1E-C58AE7C3ED5A}"/>
              </a:ext>
            </a:extLst>
          </p:cNvPr>
          <p:cNvPicPr>
            <a:picLocks noChangeAspect="1"/>
          </p:cNvPicPr>
          <p:nvPr/>
        </p:nvPicPr>
        <p:blipFill>
          <a:blip r:embed="rId3"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5512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4E5E8-6453-8AC4-972D-E38D1E39FCF4}"/>
              </a:ext>
            </a:extLst>
          </p:cNvPr>
          <p:cNvSpPr>
            <a:spLocks noGrp="1"/>
          </p:cNvSpPr>
          <p:nvPr>
            <p:ph idx="1"/>
          </p:nvPr>
        </p:nvSpPr>
        <p:spPr>
          <a:xfrm>
            <a:off x="838200" y="1402932"/>
            <a:ext cx="10515600" cy="5455068"/>
          </a:xfrm>
        </p:spPr>
        <p:txBody>
          <a:bodyPr>
            <a:normAutofit fontScale="92500" lnSpcReduction="10000"/>
          </a:bodyPr>
          <a:lstStyle/>
          <a:p>
            <a:pPr marL="0" indent="0" algn="ctr">
              <a:buNone/>
            </a:pPr>
            <a:r>
              <a:rPr lang="en-US" sz="3100" b="1" i="0" dirty="0">
                <a:solidFill>
                  <a:srgbClr val="374151"/>
                </a:solidFill>
                <a:effectLst/>
                <a:latin typeface="Times New Roman" panose="02020603050405020304" pitchFamily="18" charset="0"/>
                <a:cs typeface="Times New Roman" panose="02020603050405020304" pitchFamily="18" charset="0"/>
              </a:rPr>
              <a:t>Advantages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Thorough Test Coverage:</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allows for thorough coverage of the internal logic, code paths, and branches of the software.</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2. Early Detection of Defects:</a:t>
            </a:r>
          </a:p>
          <a:p>
            <a:r>
              <a:rPr lang="en-US" b="1" i="0" dirty="0">
                <a:solidFill>
                  <a:srgbClr val="374151"/>
                </a:solidFill>
                <a:effectLst/>
                <a:latin typeface="Times New Roman" panose="02020603050405020304" pitchFamily="18" charset="0"/>
                <a:cs typeface="Times New Roman" panose="02020603050405020304" pitchFamily="18" charset="0"/>
              </a:rPr>
              <a:t>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can help in the early detection of defects during the development phase.</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3. Optimized Code Structure:</a:t>
            </a:r>
          </a:p>
          <a:p>
            <a:r>
              <a:rPr lang="en-US" b="1" i="0" dirty="0">
                <a:solidFill>
                  <a:srgbClr val="374151"/>
                </a:solidFill>
                <a:effectLst/>
                <a:latin typeface="Times New Roman" panose="02020603050405020304" pitchFamily="18" charset="0"/>
                <a:cs typeface="Times New Roman" panose="02020603050405020304" pitchFamily="18" charset="0"/>
              </a:rPr>
              <a:t>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encourages developers to write optimized and efficient code.</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4. Verification of Security Measures:</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is effective for verifying security measures and ensuring that sensitive data is appropriately handled.</a:t>
            </a:r>
          </a:p>
          <a:p>
            <a:pPr marL="0" indent="0" algn="l">
              <a:buNone/>
            </a:pPr>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45CED2F-6BD5-C83E-EA64-4893CA97DF13}"/>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894229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88502-5EED-281D-550D-FBFB76C3E38A}"/>
              </a:ext>
            </a:extLst>
          </p:cNvPr>
          <p:cNvSpPr>
            <a:spLocks noGrp="1"/>
          </p:cNvSpPr>
          <p:nvPr>
            <p:ph idx="1"/>
          </p:nvPr>
        </p:nvSpPr>
        <p:spPr>
          <a:xfrm>
            <a:off x="838200" y="1483142"/>
            <a:ext cx="10515600" cy="5374858"/>
          </a:xfrm>
        </p:spPr>
        <p:txBody>
          <a:bodyPr>
            <a:normAutofit fontScale="92500" lnSpcReduction="10000"/>
          </a:bodyPr>
          <a:lstStyle/>
          <a:p>
            <a:pPr marL="0" indent="0" algn="ctr">
              <a:buNone/>
            </a:pPr>
            <a:r>
              <a:rPr lang="en-US" b="1" i="0" dirty="0">
                <a:solidFill>
                  <a:srgbClr val="374151"/>
                </a:solidFill>
                <a:effectLst/>
                <a:latin typeface="Times New Roman" panose="02020603050405020304" pitchFamily="18" charset="0"/>
                <a:cs typeface="Times New Roman" panose="02020603050405020304" pitchFamily="18" charset="0"/>
              </a:rPr>
              <a:t>Disadvantages</a:t>
            </a:r>
          </a:p>
          <a:p>
            <a:pPr algn="l">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Limited External Perspective:</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Disadvantage: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may have a limited external perspective, focusing primarily on the internal logic of the application.</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2. Dependency on Implementation Knowledge:</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Disadvantage: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relies on testers' knowledge of the internal implementation details.</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3. Time-Consuming:</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Disadvantage: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can be time-consuming, especially for large and complex systems.</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4. Not Always Feasible for Black-Box Components:</a:t>
            </a:r>
            <a:endParaRPr lang="en-US" dirty="0">
              <a:solidFill>
                <a:srgbClr val="374151"/>
              </a:solidFill>
              <a:latin typeface="Times New Roman" panose="02020603050405020304" pitchFamily="18" charset="0"/>
              <a:cs typeface="Times New Roman" panose="02020603050405020304" pitchFamily="18" charset="0"/>
            </a:endParaRPr>
          </a:p>
          <a:p>
            <a:r>
              <a:rPr lang="en-US" b="1" i="0" dirty="0">
                <a:solidFill>
                  <a:srgbClr val="374151"/>
                </a:solidFill>
                <a:effectLst/>
                <a:latin typeface="Times New Roman" panose="02020603050405020304" pitchFamily="18" charset="0"/>
                <a:cs typeface="Times New Roman" panose="02020603050405020304" pitchFamily="18" charset="0"/>
              </a:rPr>
              <a:t>Disadvantage:</a:t>
            </a:r>
            <a:r>
              <a:rPr lang="en-US" b="0" i="0" dirty="0">
                <a:solidFill>
                  <a:srgbClr val="374151"/>
                </a:solidFill>
                <a:effectLst/>
                <a:latin typeface="Times New Roman" panose="02020603050405020304" pitchFamily="18" charset="0"/>
                <a:cs typeface="Times New Roman" panose="02020603050405020304" pitchFamily="18" charset="0"/>
              </a:rPr>
              <a:t> White box testing is not always feasible for components where the source code is not available (e.g., third-party libraries).</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5A3C0C2-7E39-8C95-20AF-5D48EC569909}"/>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464589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1650</TotalTime>
  <Words>537</Words>
  <Application>Microsoft Office PowerPoint</Application>
  <PresentationFormat>Widescreen</PresentationFormat>
  <Paragraphs>39</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White Box Testing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29</cp:revision>
  <dcterms:created xsi:type="dcterms:W3CDTF">2023-06-17T17:45:20Z</dcterms:created>
  <dcterms:modified xsi:type="dcterms:W3CDTF">2024-12-26T07:13:41Z</dcterms:modified>
</cp:coreProperties>
</file>