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47"/>
  </p:notesMasterIdLst>
  <p:handoutMasterIdLst>
    <p:handoutMasterId r:id="rId48"/>
  </p:handoutMasterIdLst>
  <p:sldIdLst>
    <p:sldId id="256" r:id="rId4"/>
    <p:sldId id="257" r:id="rId5"/>
    <p:sldId id="283" r:id="rId6"/>
    <p:sldId id="286" r:id="rId7"/>
    <p:sldId id="287" r:id="rId8"/>
    <p:sldId id="288" r:id="rId9"/>
    <p:sldId id="290" r:id="rId10"/>
    <p:sldId id="292" r:id="rId11"/>
    <p:sldId id="293" r:id="rId12"/>
    <p:sldId id="294" r:id="rId13"/>
    <p:sldId id="271" r:id="rId14"/>
    <p:sldId id="295" r:id="rId15"/>
    <p:sldId id="297" r:id="rId16"/>
    <p:sldId id="296" r:id="rId17"/>
    <p:sldId id="298" r:id="rId18"/>
    <p:sldId id="299" r:id="rId19"/>
    <p:sldId id="300" r:id="rId20"/>
    <p:sldId id="301" r:id="rId21"/>
    <p:sldId id="303" r:id="rId22"/>
    <p:sldId id="304" r:id="rId23"/>
    <p:sldId id="305" r:id="rId24"/>
    <p:sldId id="306" r:id="rId25"/>
    <p:sldId id="307" r:id="rId26"/>
    <p:sldId id="302" r:id="rId27"/>
    <p:sldId id="308" r:id="rId28"/>
    <p:sldId id="309" r:id="rId29"/>
    <p:sldId id="272" r:id="rId30"/>
    <p:sldId id="310" r:id="rId31"/>
    <p:sldId id="314" r:id="rId32"/>
    <p:sldId id="313" r:id="rId33"/>
    <p:sldId id="311" r:id="rId34"/>
    <p:sldId id="315" r:id="rId35"/>
    <p:sldId id="316" r:id="rId36"/>
    <p:sldId id="317" r:id="rId37"/>
    <p:sldId id="318" r:id="rId38"/>
    <p:sldId id="319" r:id="rId39"/>
    <p:sldId id="320" r:id="rId40"/>
    <p:sldId id="322" r:id="rId41"/>
    <p:sldId id="323" r:id="rId42"/>
    <p:sldId id="324" r:id="rId43"/>
    <p:sldId id="325" r:id="rId44"/>
    <p:sldId id="326" r:id="rId45"/>
    <p:sldId id="275" r:id="rId46"/>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3036"/>
    <a:srgbClr val="5284C1"/>
    <a:srgbClr val="B7D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p:restoredTop sz="94660"/>
  </p:normalViewPr>
  <p:slideViewPr>
    <p:cSldViewPr snapToGrid="0" showGuides="1">
      <p:cViewPr>
        <p:scale>
          <a:sx n="71" d="100"/>
          <a:sy n="71" d="100"/>
        </p:scale>
        <p:origin x="696" y="168"/>
      </p:cViewPr>
      <p:guideLst>
        <p:guide orient="horz" pos="2112"/>
        <p:guide pos="3840"/>
      </p:guideLst>
    </p:cSldViewPr>
  </p:slideViewPr>
  <p:notesTextViewPr>
    <p:cViewPr>
      <p:scale>
        <a:sx n="1" d="1"/>
        <a:sy n="1" d="1"/>
      </p:scale>
      <p:origin x="0" y="0"/>
    </p:cViewPr>
  </p:notesTextViewPr>
  <p:sorterViewPr showFormatting="0">
    <p:cViewPr>
      <p:scale>
        <a:sx n="55" d="100"/>
        <a:sy n="55" d="100"/>
      </p:scale>
      <p:origin x="0" y="-34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notesMaster" Target="notesMasters/notesMaster1.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
        <p:nvSpPr>
          <p:cNvPr id="6148"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13036"/>
        </a:solidFill>
        <a:effectLst/>
      </p:bgPr>
    </p:bg>
    <p:spTree>
      <p:nvGrpSpPr>
        <p:cNvPr id="1" name=""/>
        <p:cNvGrpSpPr/>
        <p:nvPr/>
      </p:nvGrpSpPr>
      <p:grpSpPr>
        <a:xfrm>
          <a:off x="0" y="0"/>
          <a:ext cx="0" cy="0"/>
          <a:chOff x="0" y="0"/>
          <a:chExt cx="0" cy="0"/>
        </a:xfrm>
      </p:grpSpPr>
      <p:sp>
        <p:nvSpPr>
          <p:cNvPr id="7" name="等腰三角形 6"/>
          <p:cNvSpPr/>
          <p:nvPr/>
        </p:nvSpPr>
        <p:spPr>
          <a:xfrm>
            <a:off x="7497763" y="2470150"/>
            <a:ext cx="4117975" cy="4387850"/>
          </a:xfrm>
          <a:prstGeom prst="triangle">
            <a:avLst/>
          </a:prstGeom>
          <a:solidFill>
            <a:srgbClr val="5284C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flipV="1">
            <a:off x="7605713" y="615950"/>
            <a:ext cx="4116388" cy="4387850"/>
          </a:xfrm>
          <a:prstGeom prst="triangle">
            <a:avLst/>
          </a:prstGeom>
          <a:solidFill>
            <a:srgbClr val="5284C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7980363" y="0"/>
            <a:ext cx="4211638" cy="5521325"/>
          </a:xfrm>
          <a:custGeom>
            <a:avLst/>
            <a:gdLst>
              <a:gd name="connsiteX0" fmla="*/ 0 w 4211192"/>
              <a:gd name="connsiteY0" fmla="*/ 0 h 5521326"/>
              <a:gd name="connsiteX1" fmla="*/ 4211192 w 4211192"/>
              <a:gd name="connsiteY1" fmla="*/ 0 h 5521326"/>
              <a:gd name="connsiteX2" fmla="*/ 4211192 w 4211192"/>
              <a:gd name="connsiteY2" fmla="*/ 1433581 h 5521326"/>
              <a:gd name="connsiteX3" fmla="*/ 2419731 w 4211192"/>
              <a:gd name="connsiteY3" fmla="*/ 5521326 h 5521326"/>
              <a:gd name="connsiteX4" fmla="*/ 0 w 4211192"/>
              <a:gd name="connsiteY4" fmla="*/ 0 h 5521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192" h="5521326">
                <a:moveTo>
                  <a:pt x="0" y="0"/>
                </a:moveTo>
                <a:lnTo>
                  <a:pt x="4211192" y="0"/>
                </a:lnTo>
                <a:lnTo>
                  <a:pt x="4211192" y="1433581"/>
                </a:lnTo>
                <a:lnTo>
                  <a:pt x="2419731" y="5521326"/>
                </a:lnTo>
                <a:lnTo>
                  <a:pt x="0" y="0"/>
                </a:lnTo>
                <a:close/>
              </a:path>
            </a:pathLst>
          </a:cu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10668000" y="3298825"/>
            <a:ext cx="1524000" cy="3522663"/>
          </a:xfrm>
          <a:custGeom>
            <a:avLst/>
            <a:gdLst>
              <a:gd name="connsiteX0" fmla="*/ 1510428 w 1524002"/>
              <a:gd name="connsiteY0" fmla="*/ 0 h 3523280"/>
              <a:gd name="connsiteX1" fmla="*/ 1524002 w 1524002"/>
              <a:gd name="connsiteY1" fmla="*/ 31663 h 3523280"/>
              <a:gd name="connsiteX2" fmla="*/ 1524002 w 1524002"/>
              <a:gd name="connsiteY2" fmla="*/ 3523280 h 3523280"/>
              <a:gd name="connsiteX3" fmla="*/ 0 w 1524002"/>
              <a:gd name="connsiteY3" fmla="*/ 3523280 h 3523280"/>
              <a:gd name="connsiteX4" fmla="*/ 1510428 w 1524002"/>
              <a:gd name="connsiteY4" fmla="*/ 0 h 352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2" h="3523280">
                <a:moveTo>
                  <a:pt x="1510428" y="0"/>
                </a:moveTo>
                <a:lnTo>
                  <a:pt x="1524002" y="31663"/>
                </a:lnTo>
                <a:lnTo>
                  <a:pt x="1524002" y="3523280"/>
                </a:lnTo>
                <a:lnTo>
                  <a:pt x="0" y="3523280"/>
                </a:lnTo>
                <a:lnTo>
                  <a:pt x="15104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flipV="1">
            <a:off x="7994650" y="1336675"/>
            <a:ext cx="4210050" cy="5521325"/>
          </a:xfrm>
          <a:custGeom>
            <a:avLst/>
            <a:gdLst>
              <a:gd name="connsiteX0" fmla="*/ 0 w 4211192"/>
              <a:gd name="connsiteY0" fmla="*/ 0 h 5521326"/>
              <a:gd name="connsiteX1" fmla="*/ 4211192 w 4211192"/>
              <a:gd name="connsiteY1" fmla="*/ 0 h 5521326"/>
              <a:gd name="connsiteX2" fmla="*/ 4211192 w 4211192"/>
              <a:gd name="connsiteY2" fmla="*/ 1433581 h 5521326"/>
              <a:gd name="connsiteX3" fmla="*/ 2419731 w 4211192"/>
              <a:gd name="connsiteY3" fmla="*/ 5521326 h 5521326"/>
              <a:gd name="connsiteX4" fmla="*/ 0 w 4211192"/>
              <a:gd name="connsiteY4" fmla="*/ 0 h 5521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192" h="5521326">
                <a:moveTo>
                  <a:pt x="0" y="0"/>
                </a:moveTo>
                <a:lnTo>
                  <a:pt x="4211192" y="0"/>
                </a:lnTo>
                <a:lnTo>
                  <a:pt x="4211192" y="1433581"/>
                </a:lnTo>
                <a:lnTo>
                  <a:pt x="2419731" y="5521326"/>
                </a:lnTo>
                <a:lnTo>
                  <a:pt x="0" y="0"/>
                </a:lnTo>
                <a:close/>
              </a:path>
            </a:pathLst>
          </a:cu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flipH="1">
            <a:off x="9356725" y="0"/>
            <a:ext cx="2841625" cy="4972050"/>
          </a:xfrm>
          <a:custGeom>
            <a:avLst/>
            <a:gdLst>
              <a:gd name="connsiteX0" fmla="*/ 2840735 w 2840735"/>
              <a:gd name="connsiteY0" fmla="*/ 0 h 4972050"/>
              <a:gd name="connsiteX1" fmla="*/ 0 w 2840735"/>
              <a:gd name="connsiteY1" fmla="*/ 0 h 4972050"/>
              <a:gd name="connsiteX2" fmla="*/ 0 w 2840735"/>
              <a:gd name="connsiteY2" fmla="*/ 3888920 h 4972050"/>
              <a:gd name="connsiteX3" fmla="*/ 508141 w 2840735"/>
              <a:gd name="connsiteY3" fmla="*/ 4972050 h 4972050"/>
              <a:gd name="connsiteX4" fmla="*/ 2840735 w 2840735"/>
              <a:gd name="connsiteY4" fmla="*/ 0 h 4972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0735" h="4972050">
                <a:moveTo>
                  <a:pt x="2840735" y="0"/>
                </a:moveTo>
                <a:lnTo>
                  <a:pt x="0" y="0"/>
                </a:lnTo>
                <a:lnTo>
                  <a:pt x="0" y="3888920"/>
                </a:lnTo>
                <a:lnTo>
                  <a:pt x="508141" y="4972050"/>
                </a:lnTo>
                <a:lnTo>
                  <a:pt x="2840735" y="0"/>
                </a:lnTo>
                <a:close/>
              </a:path>
            </a:pathLst>
          </a:cu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任意多边形 12"/>
          <p:cNvSpPr/>
          <p:nvPr/>
        </p:nvSpPr>
        <p:spPr>
          <a:xfrm>
            <a:off x="10277475" y="2379663"/>
            <a:ext cx="1920875" cy="4478338"/>
          </a:xfrm>
          <a:custGeom>
            <a:avLst/>
            <a:gdLst>
              <a:gd name="connsiteX0" fmla="*/ 1919818 w 1919818"/>
              <a:gd name="connsiteY0" fmla="*/ 0 h 4478239"/>
              <a:gd name="connsiteX1" fmla="*/ 1919818 w 1919818"/>
              <a:gd name="connsiteY1" fmla="*/ 4478239 h 4478239"/>
              <a:gd name="connsiteX2" fmla="*/ 0 w 1919818"/>
              <a:gd name="connsiteY2" fmla="*/ 4478239 h 4478239"/>
              <a:gd name="connsiteX3" fmla="*/ 1919818 w 1919818"/>
              <a:gd name="connsiteY3" fmla="*/ 0 h 4478239"/>
            </a:gdLst>
            <a:ahLst/>
            <a:cxnLst>
              <a:cxn ang="0">
                <a:pos x="connsiteX0" y="connsiteY0"/>
              </a:cxn>
              <a:cxn ang="0">
                <a:pos x="connsiteX1" y="connsiteY1"/>
              </a:cxn>
              <a:cxn ang="0">
                <a:pos x="connsiteX2" y="connsiteY2"/>
              </a:cxn>
              <a:cxn ang="0">
                <a:pos x="connsiteX3" y="connsiteY3"/>
              </a:cxn>
            </a:cxnLst>
            <a:rect l="l" t="t" r="r" b="b"/>
            <a:pathLst>
              <a:path w="1919818" h="4478239">
                <a:moveTo>
                  <a:pt x="1919818" y="0"/>
                </a:moveTo>
                <a:lnTo>
                  <a:pt x="1919818" y="4478239"/>
                </a:lnTo>
                <a:lnTo>
                  <a:pt x="0" y="4478239"/>
                </a:lnTo>
                <a:lnTo>
                  <a:pt x="1919818" y="0"/>
                </a:lnTo>
                <a:close/>
              </a:path>
            </a:pathLst>
          </a:cu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圆角矩形 13"/>
          <p:cNvSpPr/>
          <p:nvPr/>
        </p:nvSpPr>
        <p:spPr>
          <a:xfrm>
            <a:off x="838200" y="2992438"/>
            <a:ext cx="2057400" cy="77311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2908935" y="1575435"/>
            <a:ext cx="6935470" cy="2387600"/>
          </a:xfrm>
        </p:spPr>
        <p:txBody>
          <a:bodyPr anchor="b">
            <a:noAutofit/>
          </a:bodyPr>
          <a:lstStyle>
            <a:lvl1pPr algn="l">
              <a:defRPr sz="6600">
                <a:solidFill>
                  <a:srgbClr val="00B0F0"/>
                </a:solidFill>
              </a:defRPr>
            </a:lvl1pPr>
          </a:lstStyle>
          <a:p>
            <a:pPr fontAlgn="auto"/>
            <a:r>
              <a:rPr lang="zh-CN" altLang="en-US" strike="noStrike" noProof="1" dirty="0" smtClean="0"/>
              <a:t>Click to edit Master title style</a:t>
            </a:r>
            <a:endParaRPr lang="zh-CN" altLang="en-US" strike="noStrike" noProof="1" dirty="0" smtClean="0"/>
          </a:p>
        </p:txBody>
      </p:sp>
      <p:sp>
        <p:nvSpPr>
          <p:cNvPr id="3" name="副标题 2"/>
          <p:cNvSpPr>
            <a:spLocks noGrp="1"/>
          </p:cNvSpPr>
          <p:nvPr>
            <p:ph type="subTitle" idx="1" hasCustomPrompt="1"/>
          </p:nvPr>
        </p:nvSpPr>
        <p:spPr>
          <a:xfrm>
            <a:off x="734291" y="3875078"/>
            <a:ext cx="7419109" cy="1655762"/>
          </a:xfrm>
        </p:spPr>
        <p:txBody>
          <a:bodyPr>
            <a:normAutofit/>
          </a:bodyPr>
          <a:lstStyle>
            <a:lvl1pPr marL="0" indent="0" algn="l">
              <a:buNone/>
              <a:defRPr sz="1400">
                <a:solidFill>
                  <a:srgbClr val="00B0F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title style</a:t>
            </a:r>
            <a:endParaRPr lang="zh-CN" altLang="en-US" strike="noStrike" noProof="1" smtClean="0"/>
          </a:p>
        </p:txBody>
      </p:sp>
      <p:sp>
        <p:nvSpPr>
          <p:cNvPr id="1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6"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7"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rgbClr val="313036"/>
        </a:solidFill>
        <a:effectLst/>
      </p:bgPr>
    </p:bg>
    <p:spTree>
      <p:nvGrpSpPr>
        <p:cNvPr id="1" name=""/>
        <p:cNvGrpSpPr/>
        <p:nvPr/>
      </p:nvGrpSpPr>
      <p:grpSpPr>
        <a:xfrm>
          <a:off x="0" y="0"/>
          <a:ext cx="0" cy="0"/>
          <a:chOff x="0" y="0"/>
          <a:chExt cx="0" cy="0"/>
        </a:xfrm>
      </p:grpSpPr>
      <p:sp>
        <p:nvSpPr>
          <p:cNvPr id="7" name="直角三角形 6"/>
          <p:cNvSpPr/>
          <p:nvPr/>
        </p:nvSpPr>
        <p:spPr>
          <a:xfrm>
            <a:off x="0" y="1550988"/>
            <a:ext cx="5056188" cy="5308600"/>
          </a:xfrm>
          <a:prstGeom prst="rtTriangle">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直角三角形 7"/>
          <p:cNvSpPr/>
          <p:nvPr/>
        </p:nvSpPr>
        <p:spPr>
          <a:xfrm>
            <a:off x="0" y="4187825"/>
            <a:ext cx="2433638" cy="2676525"/>
          </a:xfrm>
          <a:prstGeom prst="rtTriangle">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0" y="0"/>
            <a:ext cx="1403350" cy="4249738"/>
          </a:xfrm>
          <a:custGeom>
            <a:avLst/>
            <a:gdLst>
              <a:gd name="connsiteX0" fmla="*/ 0 w 1403028"/>
              <a:gd name="connsiteY0" fmla="*/ 0 h 4249228"/>
              <a:gd name="connsiteX1" fmla="*/ 1403028 w 1403028"/>
              <a:gd name="connsiteY1" fmla="*/ 0 h 4249228"/>
              <a:gd name="connsiteX2" fmla="*/ 47010 w 1403028"/>
              <a:gd name="connsiteY2" fmla="*/ 4249228 h 4249228"/>
              <a:gd name="connsiteX3" fmla="*/ 0 w 1403028"/>
              <a:gd name="connsiteY3" fmla="*/ 4202313 h 4249228"/>
              <a:gd name="connsiteX4" fmla="*/ 0 w 1403028"/>
              <a:gd name="connsiteY4" fmla="*/ 0 h 4249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028" h="4249228">
                <a:moveTo>
                  <a:pt x="0" y="0"/>
                </a:moveTo>
                <a:lnTo>
                  <a:pt x="1403028" y="0"/>
                </a:lnTo>
                <a:lnTo>
                  <a:pt x="47010" y="4249228"/>
                </a:lnTo>
                <a:lnTo>
                  <a:pt x="0" y="4202313"/>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0" y="0"/>
            <a:ext cx="3098800" cy="5732463"/>
          </a:xfrm>
          <a:custGeom>
            <a:avLst/>
            <a:gdLst>
              <a:gd name="connsiteX0" fmla="*/ 0 w 3098474"/>
              <a:gd name="connsiteY0" fmla="*/ 0 h 5733086"/>
              <a:gd name="connsiteX1" fmla="*/ 3098474 w 3098474"/>
              <a:gd name="connsiteY1" fmla="*/ 0 h 5733086"/>
              <a:gd name="connsiteX2" fmla="*/ 1404462 w 3098474"/>
              <a:gd name="connsiteY2" fmla="*/ 5733086 h 5733086"/>
              <a:gd name="connsiteX3" fmla="*/ 0 w 3098474"/>
              <a:gd name="connsiteY3" fmla="*/ 4219309 h 5733086"/>
              <a:gd name="connsiteX4" fmla="*/ 0 w 3098474"/>
              <a:gd name="connsiteY4" fmla="*/ 0 h 5733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8474" h="5733086">
                <a:moveTo>
                  <a:pt x="0" y="0"/>
                </a:moveTo>
                <a:lnTo>
                  <a:pt x="3098474" y="0"/>
                </a:lnTo>
                <a:lnTo>
                  <a:pt x="1404462" y="5733086"/>
                </a:lnTo>
                <a:lnTo>
                  <a:pt x="0" y="4219309"/>
                </a:lnTo>
                <a:lnTo>
                  <a:pt x="0" y="0"/>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a:off x="0" y="-4762"/>
            <a:ext cx="2300288" cy="4740275"/>
          </a:xfrm>
          <a:custGeom>
            <a:avLst/>
            <a:gdLst>
              <a:gd name="connsiteX0" fmla="*/ 0 w 2300416"/>
              <a:gd name="connsiteY0" fmla="*/ 0 h 4740048"/>
              <a:gd name="connsiteX1" fmla="*/ 2300416 w 2300416"/>
              <a:gd name="connsiteY1" fmla="*/ 0 h 4740048"/>
              <a:gd name="connsiteX2" fmla="*/ 471912 w 2300416"/>
              <a:gd name="connsiteY2" fmla="*/ 4740048 h 4740048"/>
              <a:gd name="connsiteX3" fmla="*/ 0 w 2300416"/>
              <a:gd name="connsiteY3" fmla="*/ 4266872 h 4740048"/>
              <a:gd name="connsiteX4" fmla="*/ 0 w 2300416"/>
              <a:gd name="connsiteY4" fmla="*/ 0 h 4740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0416" h="4740048">
                <a:moveTo>
                  <a:pt x="0" y="0"/>
                </a:moveTo>
                <a:lnTo>
                  <a:pt x="2300416" y="0"/>
                </a:lnTo>
                <a:lnTo>
                  <a:pt x="471912" y="4740048"/>
                </a:lnTo>
                <a:lnTo>
                  <a:pt x="0" y="4266872"/>
                </a:lnTo>
                <a:lnTo>
                  <a:pt x="0" y="0"/>
                </a:lnTo>
                <a:close/>
              </a:path>
            </a:pathLst>
          </a:custGeom>
          <a:solidFill>
            <a:srgbClr val="5284C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3408773" y="904081"/>
            <a:ext cx="5998464" cy="2852737"/>
          </a:xfrm>
        </p:spPr>
        <p:txBody>
          <a:bodyPr anchor="b"/>
          <a:lstStyle>
            <a:lvl1pPr>
              <a:defRPr sz="6000">
                <a:solidFill>
                  <a:srgbClr val="00B0F0"/>
                </a:solidFill>
              </a:defRPr>
            </a:lvl1pPr>
          </a:lstStyle>
          <a:p>
            <a:pPr fontAlgn="auto"/>
            <a:r>
              <a:rPr lang="zh-CN" altLang="en-US" strike="noStrike" noProof="1" dirty="0" smtClean="0"/>
              <a:t>Click to edit Master title style</a:t>
            </a:r>
            <a:endParaRPr lang="zh-CN" altLang="en-US" strike="noStrike" noProof="1" dirty="0" smtClean="0"/>
          </a:p>
        </p:txBody>
      </p:sp>
      <p:sp>
        <p:nvSpPr>
          <p:cNvPr id="3" name="文本占位符 2"/>
          <p:cNvSpPr>
            <a:spLocks noGrp="1"/>
          </p:cNvSpPr>
          <p:nvPr>
            <p:ph type="body" idx="1" hasCustomPrompt="1"/>
          </p:nvPr>
        </p:nvSpPr>
        <p:spPr>
          <a:xfrm>
            <a:off x="3408772" y="3783806"/>
            <a:ext cx="5998465" cy="1500187"/>
          </a:xfrm>
        </p:spPr>
        <p:txBody>
          <a:bodyPr>
            <a:normAutofit/>
          </a:bodyPr>
          <a:lstStyle>
            <a:lvl1pPr marL="0" indent="0">
              <a:buNone/>
              <a:defRPr sz="1400">
                <a:solidFill>
                  <a:srgbClr val="00B0F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Click to edit Master title style</a:t>
            </a:r>
            <a:endParaRPr lang="zh-CN" altLang="en-US" strike="noStrike" noProof="1" smtClean="0"/>
          </a:p>
        </p:txBody>
      </p:sp>
      <p:sp>
        <p:nvSpPr>
          <p:cNvPr id="1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13036"/>
        </a:solidFill>
        <a:effectLst/>
      </p:bgPr>
    </p:bg>
    <p:spTree>
      <p:nvGrpSpPr>
        <p:cNvPr id="1" name=""/>
        <p:cNvGrpSpPr/>
        <p:nvPr/>
      </p:nvGrpSpPr>
      <p:grpSpPr>
        <a:xfrm>
          <a:off x="0" y="0"/>
          <a:ext cx="0" cy="0"/>
          <a:chOff x="0" y="0"/>
          <a:chExt cx="0" cy="0"/>
        </a:xfrm>
      </p:grpSpPr>
      <p:cxnSp>
        <p:nvCxnSpPr>
          <p:cNvPr id="7" name="直接连接符 6"/>
          <p:cNvCxnSpPr/>
          <p:nvPr/>
        </p:nvCxnSpPr>
        <p:spPr>
          <a:xfrm>
            <a:off x="0" y="6200775"/>
            <a:ext cx="12192000" cy="0"/>
          </a:xfrm>
          <a:prstGeom prst="line">
            <a:avLst/>
          </a:prstGeom>
          <a:ln w="3175">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lvl1pPr algn="ctr">
              <a:defRPr>
                <a:solidFill>
                  <a:schemeClr val="bg1">
                    <a:lumMod val="95000"/>
                  </a:schemeClr>
                </a:solidFill>
              </a:defRPr>
            </a:lvl1pPr>
          </a:lstStyle>
          <a:p>
            <a:pPr fontAlgn="auto"/>
            <a:r>
              <a:rPr lang="zh-CN" altLang="en-US" strike="noStrike" noProof="1" smtClean="0"/>
              <a:t>Click to edit Master title style</a:t>
            </a:r>
            <a:endParaRPr lang="zh-CN" altLang="en-US" strike="noStrike" noProof="1" smtClean="0"/>
          </a:p>
        </p:txBody>
      </p:sp>
      <p:sp>
        <p:nvSpPr>
          <p:cNvPr id="8"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13036"/>
        </a:solidFill>
        <a:effectLst/>
      </p:bgPr>
    </p:bg>
    <p:spTree>
      <p:nvGrpSpPr>
        <p:cNvPr id="1" name=""/>
        <p:cNvGrpSpPr/>
        <p:nvPr/>
      </p:nvGrpSpPr>
      <p:grpSpPr>
        <a:xfrm>
          <a:off x="0" y="0"/>
          <a:ext cx="0" cy="0"/>
          <a:chOff x="0" y="0"/>
          <a:chExt cx="0" cy="0"/>
        </a:xfrm>
      </p:grpSpPr>
      <p:sp>
        <p:nvSpPr>
          <p:cNvPr id="7" name="等腰三角形 6"/>
          <p:cNvSpPr/>
          <p:nvPr/>
        </p:nvSpPr>
        <p:spPr>
          <a:xfrm>
            <a:off x="7497763" y="2470150"/>
            <a:ext cx="4117975" cy="4387850"/>
          </a:xfrm>
          <a:prstGeom prst="triangle">
            <a:avLst/>
          </a:prstGeom>
          <a:solidFill>
            <a:srgbClr val="5284C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flipV="1">
            <a:off x="7605713" y="615950"/>
            <a:ext cx="4116388" cy="4387850"/>
          </a:xfrm>
          <a:prstGeom prst="triangle">
            <a:avLst/>
          </a:prstGeom>
          <a:solidFill>
            <a:srgbClr val="5284C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7980363" y="0"/>
            <a:ext cx="4211638" cy="5521325"/>
          </a:xfrm>
          <a:custGeom>
            <a:avLst/>
            <a:gdLst>
              <a:gd name="connsiteX0" fmla="*/ 0 w 4211192"/>
              <a:gd name="connsiteY0" fmla="*/ 0 h 5521326"/>
              <a:gd name="connsiteX1" fmla="*/ 4211192 w 4211192"/>
              <a:gd name="connsiteY1" fmla="*/ 0 h 5521326"/>
              <a:gd name="connsiteX2" fmla="*/ 4211192 w 4211192"/>
              <a:gd name="connsiteY2" fmla="*/ 1433581 h 5521326"/>
              <a:gd name="connsiteX3" fmla="*/ 2419731 w 4211192"/>
              <a:gd name="connsiteY3" fmla="*/ 5521326 h 5521326"/>
              <a:gd name="connsiteX4" fmla="*/ 0 w 4211192"/>
              <a:gd name="connsiteY4" fmla="*/ 0 h 5521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192" h="5521326">
                <a:moveTo>
                  <a:pt x="0" y="0"/>
                </a:moveTo>
                <a:lnTo>
                  <a:pt x="4211192" y="0"/>
                </a:lnTo>
                <a:lnTo>
                  <a:pt x="4211192" y="1433581"/>
                </a:lnTo>
                <a:lnTo>
                  <a:pt x="2419731" y="5521326"/>
                </a:lnTo>
                <a:lnTo>
                  <a:pt x="0" y="0"/>
                </a:lnTo>
                <a:close/>
              </a:path>
            </a:pathLst>
          </a:cu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10668000" y="3298825"/>
            <a:ext cx="1524000" cy="3522663"/>
          </a:xfrm>
          <a:custGeom>
            <a:avLst/>
            <a:gdLst>
              <a:gd name="connsiteX0" fmla="*/ 1510428 w 1524002"/>
              <a:gd name="connsiteY0" fmla="*/ 0 h 3523280"/>
              <a:gd name="connsiteX1" fmla="*/ 1524002 w 1524002"/>
              <a:gd name="connsiteY1" fmla="*/ 31663 h 3523280"/>
              <a:gd name="connsiteX2" fmla="*/ 1524002 w 1524002"/>
              <a:gd name="connsiteY2" fmla="*/ 3523280 h 3523280"/>
              <a:gd name="connsiteX3" fmla="*/ 0 w 1524002"/>
              <a:gd name="connsiteY3" fmla="*/ 3523280 h 3523280"/>
              <a:gd name="connsiteX4" fmla="*/ 1510428 w 1524002"/>
              <a:gd name="connsiteY4" fmla="*/ 0 h 352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2" h="3523280">
                <a:moveTo>
                  <a:pt x="1510428" y="0"/>
                </a:moveTo>
                <a:lnTo>
                  <a:pt x="1524002" y="31663"/>
                </a:lnTo>
                <a:lnTo>
                  <a:pt x="1524002" y="3523280"/>
                </a:lnTo>
                <a:lnTo>
                  <a:pt x="0" y="3523280"/>
                </a:lnTo>
                <a:lnTo>
                  <a:pt x="15104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flipV="1">
            <a:off x="7994650" y="1336675"/>
            <a:ext cx="4210050" cy="5521325"/>
          </a:xfrm>
          <a:custGeom>
            <a:avLst/>
            <a:gdLst>
              <a:gd name="connsiteX0" fmla="*/ 0 w 4211192"/>
              <a:gd name="connsiteY0" fmla="*/ 0 h 5521326"/>
              <a:gd name="connsiteX1" fmla="*/ 4211192 w 4211192"/>
              <a:gd name="connsiteY1" fmla="*/ 0 h 5521326"/>
              <a:gd name="connsiteX2" fmla="*/ 4211192 w 4211192"/>
              <a:gd name="connsiteY2" fmla="*/ 1433581 h 5521326"/>
              <a:gd name="connsiteX3" fmla="*/ 2419731 w 4211192"/>
              <a:gd name="connsiteY3" fmla="*/ 5521326 h 5521326"/>
              <a:gd name="connsiteX4" fmla="*/ 0 w 4211192"/>
              <a:gd name="connsiteY4" fmla="*/ 0 h 5521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192" h="5521326">
                <a:moveTo>
                  <a:pt x="0" y="0"/>
                </a:moveTo>
                <a:lnTo>
                  <a:pt x="4211192" y="0"/>
                </a:lnTo>
                <a:lnTo>
                  <a:pt x="4211192" y="1433581"/>
                </a:lnTo>
                <a:lnTo>
                  <a:pt x="2419731" y="5521326"/>
                </a:lnTo>
                <a:lnTo>
                  <a:pt x="0" y="0"/>
                </a:lnTo>
                <a:close/>
              </a:path>
            </a:pathLst>
          </a:cu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flipH="1">
            <a:off x="9356725" y="0"/>
            <a:ext cx="2841625" cy="4972050"/>
          </a:xfrm>
          <a:custGeom>
            <a:avLst/>
            <a:gdLst>
              <a:gd name="connsiteX0" fmla="*/ 2840735 w 2840735"/>
              <a:gd name="connsiteY0" fmla="*/ 0 h 4972050"/>
              <a:gd name="connsiteX1" fmla="*/ 0 w 2840735"/>
              <a:gd name="connsiteY1" fmla="*/ 0 h 4972050"/>
              <a:gd name="connsiteX2" fmla="*/ 0 w 2840735"/>
              <a:gd name="connsiteY2" fmla="*/ 3888920 h 4972050"/>
              <a:gd name="connsiteX3" fmla="*/ 508141 w 2840735"/>
              <a:gd name="connsiteY3" fmla="*/ 4972050 h 4972050"/>
              <a:gd name="connsiteX4" fmla="*/ 2840735 w 2840735"/>
              <a:gd name="connsiteY4" fmla="*/ 0 h 4972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0735" h="4972050">
                <a:moveTo>
                  <a:pt x="2840735" y="0"/>
                </a:moveTo>
                <a:lnTo>
                  <a:pt x="0" y="0"/>
                </a:lnTo>
                <a:lnTo>
                  <a:pt x="0" y="3888920"/>
                </a:lnTo>
                <a:lnTo>
                  <a:pt x="508141" y="4972050"/>
                </a:lnTo>
                <a:lnTo>
                  <a:pt x="2840735" y="0"/>
                </a:lnTo>
                <a:close/>
              </a:path>
            </a:pathLst>
          </a:cu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任意多边形 12"/>
          <p:cNvSpPr/>
          <p:nvPr/>
        </p:nvSpPr>
        <p:spPr>
          <a:xfrm>
            <a:off x="10277475" y="2379663"/>
            <a:ext cx="1920875" cy="4478338"/>
          </a:xfrm>
          <a:custGeom>
            <a:avLst/>
            <a:gdLst>
              <a:gd name="connsiteX0" fmla="*/ 1919818 w 1919818"/>
              <a:gd name="connsiteY0" fmla="*/ 0 h 4478239"/>
              <a:gd name="connsiteX1" fmla="*/ 1919818 w 1919818"/>
              <a:gd name="connsiteY1" fmla="*/ 4478239 h 4478239"/>
              <a:gd name="connsiteX2" fmla="*/ 0 w 1919818"/>
              <a:gd name="connsiteY2" fmla="*/ 4478239 h 4478239"/>
              <a:gd name="connsiteX3" fmla="*/ 1919818 w 1919818"/>
              <a:gd name="connsiteY3" fmla="*/ 0 h 4478239"/>
            </a:gdLst>
            <a:ahLst/>
            <a:cxnLst>
              <a:cxn ang="0">
                <a:pos x="connsiteX0" y="connsiteY0"/>
              </a:cxn>
              <a:cxn ang="0">
                <a:pos x="connsiteX1" y="connsiteY1"/>
              </a:cxn>
              <a:cxn ang="0">
                <a:pos x="connsiteX2" y="connsiteY2"/>
              </a:cxn>
              <a:cxn ang="0">
                <a:pos x="connsiteX3" y="connsiteY3"/>
              </a:cxn>
            </a:cxnLst>
            <a:rect l="l" t="t" r="r" b="b"/>
            <a:pathLst>
              <a:path w="1919818" h="4478239">
                <a:moveTo>
                  <a:pt x="1919818" y="0"/>
                </a:moveTo>
                <a:lnTo>
                  <a:pt x="1919818" y="4478239"/>
                </a:lnTo>
                <a:lnTo>
                  <a:pt x="0" y="4478239"/>
                </a:lnTo>
                <a:lnTo>
                  <a:pt x="1919818" y="0"/>
                </a:lnTo>
                <a:close/>
              </a:path>
            </a:pathLst>
          </a:cu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圆角矩形 13"/>
          <p:cNvSpPr/>
          <p:nvPr/>
        </p:nvSpPr>
        <p:spPr>
          <a:xfrm>
            <a:off x="838200" y="2992438"/>
            <a:ext cx="2057400" cy="77311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2908935" y="1575435"/>
            <a:ext cx="6935470" cy="2387600"/>
          </a:xfrm>
        </p:spPr>
        <p:txBody>
          <a:bodyPr anchor="b">
            <a:noAutofit/>
          </a:bodyPr>
          <a:lstStyle>
            <a:lvl1pPr algn="l">
              <a:defRPr sz="6600">
                <a:solidFill>
                  <a:srgbClr val="00B0F0"/>
                </a:solidFill>
              </a:defRPr>
            </a:lvl1pPr>
          </a:lstStyle>
          <a:p>
            <a:pPr fontAlgn="auto"/>
            <a:r>
              <a:rPr lang="zh-CN" altLang="en-US" strike="noStrike" noProof="1" dirty="0" smtClean="0"/>
              <a:t>Click to edit Master title style</a:t>
            </a:r>
            <a:endParaRPr lang="zh-CN" altLang="en-US" strike="noStrike" noProof="1" dirty="0" smtClean="0"/>
          </a:p>
        </p:txBody>
      </p:sp>
      <p:sp>
        <p:nvSpPr>
          <p:cNvPr id="3" name="副标题 2"/>
          <p:cNvSpPr>
            <a:spLocks noGrp="1"/>
          </p:cNvSpPr>
          <p:nvPr>
            <p:ph type="subTitle" idx="1" hasCustomPrompt="1"/>
          </p:nvPr>
        </p:nvSpPr>
        <p:spPr>
          <a:xfrm>
            <a:off x="734291" y="3875078"/>
            <a:ext cx="7419109" cy="1655762"/>
          </a:xfrm>
        </p:spPr>
        <p:txBody>
          <a:bodyPr>
            <a:normAutofit/>
          </a:bodyPr>
          <a:lstStyle>
            <a:lvl1pPr marL="0" indent="0" algn="l">
              <a:buNone/>
              <a:defRPr sz="1400">
                <a:solidFill>
                  <a:srgbClr val="00B0F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title style</a:t>
            </a:r>
            <a:endParaRPr lang="zh-CN" altLang="en-US" strike="noStrike" noProof="1" smtClean="0"/>
          </a:p>
        </p:txBody>
      </p:sp>
      <p:sp>
        <p:nvSpPr>
          <p:cNvPr id="1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6"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7"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rgbClr val="313036"/>
        </a:solidFill>
        <a:effectLst/>
      </p:bgPr>
    </p:bg>
    <p:spTree>
      <p:nvGrpSpPr>
        <p:cNvPr id="1" name=""/>
        <p:cNvGrpSpPr/>
        <p:nvPr/>
      </p:nvGrpSpPr>
      <p:grpSpPr>
        <a:xfrm>
          <a:off x="0" y="0"/>
          <a:ext cx="0" cy="0"/>
          <a:chOff x="0" y="0"/>
          <a:chExt cx="0" cy="0"/>
        </a:xfrm>
      </p:grpSpPr>
      <p:sp>
        <p:nvSpPr>
          <p:cNvPr id="7" name="直角三角形 6"/>
          <p:cNvSpPr/>
          <p:nvPr/>
        </p:nvSpPr>
        <p:spPr>
          <a:xfrm>
            <a:off x="0" y="1550988"/>
            <a:ext cx="5056188" cy="5308600"/>
          </a:xfrm>
          <a:prstGeom prst="rtTriangle">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直角三角形 7"/>
          <p:cNvSpPr/>
          <p:nvPr/>
        </p:nvSpPr>
        <p:spPr>
          <a:xfrm>
            <a:off x="0" y="4187825"/>
            <a:ext cx="2433638" cy="2676525"/>
          </a:xfrm>
          <a:prstGeom prst="rtTriangle">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0" y="0"/>
            <a:ext cx="1403350" cy="4249738"/>
          </a:xfrm>
          <a:custGeom>
            <a:avLst/>
            <a:gdLst>
              <a:gd name="connsiteX0" fmla="*/ 0 w 1403028"/>
              <a:gd name="connsiteY0" fmla="*/ 0 h 4249228"/>
              <a:gd name="connsiteX1" fmla="*/ 1403028 w 1403028"/>
              <a:gd name="connsiteY1" fmla="*/ 0 h 4249228"/>
              <a:gd name="connsiteX2" fmla="*/ 47010 w 1403028"/>
              <a:gd name="connsiteY2" fmla="*/ 4249228 h 4249228"/>
              <a:gd name="connsiteX3" fmla="*/ 0 w 1403028"/>
              <a:gd name="connsiteY3" fmla="*/ 4202313 h 4249228"/>
              <a:gd name="connsiteX4" fmla="*/ 0 w 1403028"/>
              <a:gd name="connsiteY4" fmla="*/ 0 h 4249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028" h="4249228">
                <a:moveTo>
                  <a:pt x="0" y="0"/>
                </a:moveTo>
                <a:lnTo>
                  <a:pt x="1403028" y="0"/>
                </a:lnTo>
                <a:lnTo>
                  <a:pt x="47010" y="4249228"/>
                </a:lnTo>
                <a:lnTo>
                  <a:pt x="0" y="4202313"/>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0" y="0"/>
            <a:ext cx="3098800" cy="5732463"/>
          </a:xfrm>
          <a:custGeom>
            <a:avLst/>
            <a:gdLst>
              <a:gd name="connsiteX0" fmla="*/ 0 w 3098474"/>
              <a:gd name="connsiteY0" fmla="*/ 0 h 5733086"/>
              <a:gd name="connsiteX1" fmla="*/ 3098474 w 3098474"/>
              <a:gd name="connsiteY1" fmla="*/ 0 h 5733086"/>
              <a:gd name="connsiteX2" fmla="*/ 1404462 w 3098474"/>
              <a:gd name="connsiteY2" fmla="*/ 5733086 h 5733086"/>
              <a:gd name="connsiteX3" fmla="*/ 0 w 3098474"/>
              <a:gd name="connsiteY3" fmla="*/ 4219309 h 5733086"/>
              <a:gd name="connsiteX4" fmla="*/ 0 w 3098474"/>
              <a:gd name="connsiteY4" fmla="*/ 0 h 5733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8474" h="5733086">
                <a:moveTo>
                  <a:pt x="0" y="0"/>
                </a:moveTo>
                <a:lnTo>
                  <a:pt x="3098474" y="0"/>
                </a:lnTo>
                <a:lnTo>
                  <a:pt x="1404462" y="5733086"/>
                </a:lnTo>
                <a:lnTo>
                  <a:pt x="0" y="4219309"/>
                </a:lnTo>
                <a:lnTo>
                  <a:pt x="0" y="0"/>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a:off x="0" y="-4762"/>
            <a:ext cx="2300288" cy="4740275"/>
          </a:xfrm>
          <a:custGeom>
            <a:avLst/>
            <a:gdLst>
              <a:gd name="connsiteX0" fmla="*/ 0 w 2300416"/>
              <a:gd name="connsiteY0" fmla="*/ 0 h 4740048"/>
              <a:gd name="connsiteX1" fmla="*/ 2300416 w 2300416"/>
              <a:gd name="connsiteY1" fmla="*/ 0 h 4740048"/>
              <a:gd name="connsiteX2" fmla="*/ 471912 w 2300416"/>
              <a:gd name="connsiteY2" fmla="*/ 4740048 h 4740048"/>
              <a:gd name="connsiteX3" fmla="*/ 0 w 2300416"/>
              <a:gd name="connsiteY3" fmla="*/ 4266872 h 4740048"/>
              <a:gd name="connsiteX4" fmla="*/ 0 w 2300416"/>
              <a:gd name="connsiteY4" fmla="*/ 0 h 4740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0416" h="4740048">
                <a:moveTo>
                  <a:pt x="0" y="0"/>
                </a:moveTo>
                <a:lnTo>
                  <a:pt x="2300416" y="0"/>
                </a:lnTo>
                <a:lnTo>
                  <a:pt x="471912" y="4740048"/>
                </a:lnTo>
                <a:lnTo>
                  <a:pt x="0" y="4266872"/>
                </a:lnTo>
                <a:lnTo>
                  <a:pt x="0" y="0"/>
                </a:lnTo>
                <a:close/>
              </a:path>
            </a:pathLst>
          </a:custGeom>
          <a:solidFill>
            <a:srgbClr val="5284C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3408773" y="904081"/>
            <a:ext cx="5998464" cy="2852737"/>
          </a:xfrm>
        </p:spPr>
        <p:txBody>
          <a:bodyPr anchor="b"/>
          <a:lstStyle>
            <a:lvl1pPr>
              <a:defRPr sz="6000">
                <a:solidFill>
                  <a:srgbClr val="00B0F0"/>
                </a:solidFill>
              </a:defRPr>
            </a:lvl1pPr>
          </a:lstStyle>
          <a:p>
            <a:pPr fontAlgn="auto"/>
            <a:r>
              <a:rPr lang="zh-CN" altLang="en-US" strike="noStrike" noProof="1" dirty="0" smtClean="0"/>
              <a:t>Click to edit Master title style</a:t>
            </a:r>
            <a:endParaRPr lang="zh-CN" altLang="en-US" strike="noStrike" noProof="1" dirty="0" smtClean="0"/>
          </a:p>
        </p:txBody>
      </p:sp>
      <p:sp>
        <p:nvSpPr>
          <p:cNvPr id="3" name="文本占位符 2"/>
          <p:cNvSpPr>
            <a:spLocks noGrp="1"/>
          </p:cNvSpPr>
          <p:nvPr>
            <p:ph type="body" idx="1" hasCustomPrompt="1"/>
          </p:nvPr>
        </p:nvSpPr>
        <p:spPr>
          <a:xfrm>
            <a:off x="3408772" y="3783806"/>
            <a:ext cx="5998465" cy="1500187"/>
          </a:xfrm>
        </p:spPr>
        <p:txBody>
          <a:bodyPr>
            <a:normAutofit/>
          </a:bodyPr>
          <a:lstStyle>
            <a:lvl1pPr marL="0" indent="0">
              <a:buNone/>
              <a:defRPr sz="1400">
                <a:solidFill>
                  <a:srgbClr val="00B0F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Click to edit Master title style</a:t>
            </a:r>
            <a:endParaRPr lang="zh-CN" altLang="en-US" strike="noStrike" noProof="1" smtClean="0"/>
          </a:p>
        </p:txBody>
      </p:sp>
      <p:sp>
        <p:nvSpPr>
          <p:cNvPr id="1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13036"/>
        </a:solidFill>
        <a:effectLst/>
      </p:bgPr>
    </p:bg>
    <p:spTree>
      <p:nvGrpSpPr>
        <p:cNvPr id="1" name=""/>
        <p:cNvGrpSpPr/>
        <p:nvPr/>
      </p:nvGrpSpPr>
      <p:grpSpPr>
        <a:xfrm>
          <a:off x="0" y="0"/>
          <a:ext cx="0" cy="0"/>
          <a:chOff x="0" y="0"/>
          <a:chExt cx="0" cy="0"/>
        </a:xfrm>
      </p:grpSpPr>
      <p:cxnSp>
        <p:nvCxnSpPr>
          <p:cNvPr id="7" name="直接连接符 6"/>
          <p:cNvCxnSpPr/>
          <p:nvPr/>
        </p:nvCxnSpPr>
        <p:spPr>
          <a:xfrm>
            <a:off x="0" y="6200775"/>
            <a:ext cx="12192000" cy="0"/>
          </a:xfrm>
          <a:prstGeom prst="line">
            <a:avLst/>
          </a:prstGeom>
          <a:ln w="3175">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lvl1pPr algn="ctr">
              <a:defRPr>
                <a:solidFill>
                  <a:schemeClr val="bg1">
                    <a:lumMod val="95000"/>
                  </a:schemeClr>
                </a:solidFill>
              </a:defRPr>
            </a:lvl1pPr>
          </a:lstStyle>
          <a:p>
            <a:pPr fontAlgn="auto"/>
            <a:r>
              <a:rPr lang="zh-CN" altLang="en-US" strike="noStrike" noProof="1" smtClean="0"/>
              <a:t>Click to edit Master title style</a:t>
            </a:r>
            <a:endParaRPr lang="zh-CN" altLang="en-US" strike="noStrike" noProof="1" smtClean="0"/>
          </a:p>
        </p:txBody>
      </p:sp>
      <p:sp>
        <p:nvSpPr>
          <p:cNvPr id="8"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a:t>
            </a:r>
            <a:r>
              <a:rPr lang="zh-CN" altLang="zh-CN" dirty="0"/>
              <a:t>text</a:t>
            </a:r>
            <a:r>
              <a:rPr lang="zh-CN" altLang="en-US" dirty="0"/>
              <a: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a:t>
            </a:r>
            <a:r>
              <a:rPr lang="zh-CN" altLang="zh-CN" dirty="0"/>
              <a:t>text</a:t>
            </a:r>
            <a:r>
              <a:rPr lang="zh-CN" altLang="en-US" dirty="0"/>
              <a: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7.jpeg"/><Relationship Id="rId1" Type="http://schemas.openxmlformats.org/officeDocument/2006/relationships/image" Target="../media/image16.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jpe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908300" y="1574800"/>
            <a:ext cx="6817360" cy="2387600"/>
          </a:xfr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000" b="0" i="0" u="none" strike="noStrike" kern="1200" cap="none" spc="0" normalizeH="0" baseline="0" noProof="0" dirty="0" smtClean="0">
                <a:ln>
                  <a:noFill/>
                </a:ln>
                <a:solidFill>
                  <a:schemeClr val="bg1">
                    <a:lumMod val="95000"/>
                  </a:schemeClr>
                </a:solidFill>
                <a:effectLst/>
                <a:uLnTx/>
                <a:uFillTx/>
                <a:latin typeface="Arial Black" panose="020B0A04020102020204" charset="0"/>
                <a:ea typeface="+mj-ea"/>
                <a:cs typeface="Arial Black" panose="020B0A04020102020204" charset="0"/>
              </a:rPr>
              <a:t> </a:t>
            </a:r>
            <a:br>
              <a:rPr kumimoji="0" lang="en-US" altLang="zh-CN" sz="4000" b="0" i="0" u="none" strike="noStrike" kern="1200" cap="none" spc="0" normalizeH="0" baseline="0" noProof="0" dirty="0" smtClean="0">
                <a:ln>
                  <a:noFill/>
                </a:ln>
                <a:solidFill>
                  <a:schemeClr val="bg1">
                    <a:lumMod val="95000"/>
                  </a:schemeClr>
                </a:solidFill>
                <a:effectLst/>
                <a:uLnTx/>
                <a:uFillTx/>
                <a:latin typeface="Arial Black" panose="020B0A04020102020204" charset="0"/>
                <a:ea typeface="+mj-ea"/>
                <a:cs typeface="Arial Black" panose="020B0A04020102020204" charset="0"/>
              </a:rPr>
            </a:br>
            <a:r>
              <a:rPr kumimoji="0" lang="en-US" altLang="zh-CN" sz="4000" b="0" i="0" u="none" strike="noStrike" kern="1200" cap="none" spc="0" normalizeH="0" baseline="0" noProof="0" dirty="0" smtClean="0">
                <a:ln>
                  <a:noFill/>
                </a:ln>
                <a:solidFill>
                  <a:schemeClr val="bg1">
                    <a:lumMod val="95000"/>
                  </a:schemeClr>
                </a:solidFill>
                <a:effectLst/>
                <a:uLnTx/>
                <a:uFillTx/>
                <a:latin typeface="Arial Black" panose="020B0A04020102020204" charset="0"/>
                <a:ea typeface="+mj-ea"/>
                <a:cs typeface="Arial Black" panose="020B0A04020102020204" charset="0"/>
              </a:rPr>
              <a:t>RANGKUMAN MATERI</a:t>
            </a:r>
            <a:endParaRPr kumimoji="0" lang="en-US" altLang="zh-CN" sz="4000" b="0" i="0" u="none" strike="noStrike" kern="1200" cap="none" spc="0" normalizeH="0" baseline="0" noProof="0" dirty="0">
              <a:ln>
                <a:noFill/>
              </a:ln>
              <a:solidFill>
                <a:schemeClr val="bg1">
                  <a:lumMod val="95000"/>
                </a:schemeClr>
              </a:solidFill>
              <a:effectLst/>
              <a:uLnTx/>
              <a:uFillTx/>
              <a:latin typeface="Arial Black" panose="020B0A04020102020204" charset="0"/>
              <a:ea typeface="+mj-ea"/>
              <a:cs typeface="Arial Black" panose="020B0A04020102020204" charset="0"/>
            </a:endParaRPr>
          </a:p>
        </p:txBody>
      </p:sp>
      <p:sp>
        <p:nvSpPr>
          <p:cNvPr id="3" name="副标题 2"/>
          <p:cNvSpPr>
            <a:spLocks noGrp="1"/>
          </p:cNvSpPr>
          <p:nvPr>
            <p:ph type="subTitle" idx="1" hasCustomPrompt="1"/>
          </p:nvPr>
        </p:nvSpPr>
        <p:spPr>
          <a:xfrm>
            <a:off x="735013" y="3875088"/>
            <a:ext cx="7418388" cy="1655763"/>
          </a:xfrm>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bg1">
                    <a:lumMod val="95000"/>
                  </a:schemeClr>
                </a:solidFill>
                <a:effectLst/>
                <a:uLnTx/>
                <a:uFillTx/>
                <a:latin typeface="Arial Black" panose="020B0A04020102020204" charset="0"/>
                <a:ea typeface="+mn-ea"/>
                <a:cs typeface="Arial Black" panose="020B0A04020102020204" charset="0"/>
              </a:rPr>
              <a:t>Nama : Devan Ferrel</a:t>
            </a:r>
            <a:endParaRPr kumimoji="0" lang="en-US" altLang="zh-CN" sz="2000" b="0" i="0" u="none" strike="noStrike" kern="1200" cap="none" spc="0" normalizeH="0" baseline="0" noProof="0" dirty="0">
              <a:ln>
                <a:noFill/>
              </a:ln>
              <a:solidFill>
                <a:schemeClr val="bg1">
                  <a:lumMod val="95000"/>
                </a:schemeClr>
              </a:solidFill>
              <a:effectLst/>
              <a:uLnTx/>
              <a:uFillTx/>
              <a:latin typeface="Arial Black" panose="020B0A04020102020204" charset="0"/>
              <a:ea typeface="+mn-ea"/>
              <a:cs typeface="Arial Black" panose="020B0A0402010202020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bg1">
                    <a:lumMod val="95000"/>
                  </a:schemeClr>
                </a:solidFill>
                <a:effectLst/>
                <a:uLnTx/>
                <a:uFillTx/>
                <a:latin typeface="Arial Black" panose="020B0A04020102020204" charset="0"/>
                <a:ea typeface="+mn-ea"/>
                <a:cs typeface="Arial Black" panose="020B0A04020102020204" charset="0"/>
              </a:rPr>
              <a:t>NIM : 225150600111031</a:t>
            </a:r>
            <a:endParaRPr kumimoji="0" lang="en-US" altLang="zh-CN" sz="2000" b="0" i="0" u="none" strike="noStrike" kern="1200" cap="none" spc="0" normalizeH="0" baseline="0" noProof="0" dirty="0">
              <a:ln>
                <a:noFill/>
              </a:ln>
              <a:solidFill>
                <a:schemeClr val="bg1">
                  <a:lumMod val="95000"/>
                </a:schemeClr>
              </a:solidFill>
              <a:effectLst/>
              <a:uLnTx/>
              <a:uFillTx/>
              <a:latin typeface="Arial Black" panose="020B0A04020102020204" charset="0"/>
              <a:ea typeface="+mn-ea"/>
              <a:cs typeface="Arial Black" panose="020B0A04020102020204" charset="0"/>
            </a:endParaRPr>
          </a:p>
        </p:txBody>
      </p:sp>
      <p:sp>
        <p:nvSpPr>
          <p:cNvPr id="5" name="矩形 4"/>
          <p:cNvSpPr/>
          <p:nvPr/>
        </p:nvSpPr>
        <p:spPr>
          <a:xfrm>
            <a:off x="757238" y="2366963"/>
            <a:ext cx="2541905" cy="5835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bg1"/>
                </a:solidFill>
                <a:effectLst/>
                <a:uLnTx/>
                <a:uFillTx/>
                <a:latin typeface="+mj-lt"/>
                <a:ea typeface="+mn-ea"/>
                <a:cs typeface="+mn-cs"/>
                <a:sym typeface="+mn-ea"/>
              </a:rPr>
              <a:t>Satistika Dasar</a:t>
            </a:r>
            <a:endParaRPr kumimoji="0" lang="zh-CN" altLang="en-US" sz="3200" b="1" i="0" u="none" strike="noStrike" kern="1200" cap="none" spc="0" normalizeH="0" baseline="0" noProof="0" dirty="0">
              <a:ln>
                <a:noFill/>
              </a:ln>
              <a:solidFill>
                <a:schemeClr val="bg1"/>
              </a:solidFill>
              <a:effectLst/>
              <a:uLnTx/>
              <a:uFillTx/>
              <a:latin typeface="+mj-lt"/>
              <a:ea typeface="+mn-ea"/>
              <a:cs typeface="+mn-cs"/>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ext Box 10"/>
          <p:cNvSpPr txBox="1"/>
          <p:nvPr/>
        </p:nvSpPr>
        <p:spPr>
          <a:xfrm>
            <a:off x="288925" y="450215"/>
            <a:ext cx="11614785" cy="4130675"/>
          </a:xfrm>
          <a:prstGeom prst="rect">
            <a:avLst/>
          </a:prstGeom>
          <a:noFill/>
        </p:spPr>
        <p:txBody>
          <a:bodyPr wrap="square" rtlCol="0" anchor="t">
            <a:spAutoFit/>
          </a:bodyPr>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Macam - Macam Variabel </a:t>
            </a:r>
            <a:endParaRPr lang="en-US" sz="2200">
              <a:solidFill>
                <a:schemeClr val="bg1"/>
              </a:solidFill>
            </a:endParaRPr>
          </a:p>
          <a:p>
            <a:pPr marL="914400" marR="0" lvl="1"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defRPr/>
            </a:pPr>
            <a:r>
              <a:rPr lang="en-US" sz="2200">
                <a:solidFill>
                  <a:schemeClr val="bg1"/>
                </a:solidFill>
              </a:rPr>
              <a:t>Independen  : variabel yang mempengaruhi atau yang menjadi sebab perubahan atau timbul variabel dependen. Disebut juga sebagai stimulus, prediktor.</a:t>
            </a:r>
            <a:endParaRPr lang="en-US" sz="2200">
              <a:solidFill>
                <a:schemeClr val="bg1"/>
              </a:solidFill>
            </a:endParaRPr>
          </a:p>
          <a:p>
            <a:pPr marL="914400" marR="0" lvl="1"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defRPr/>
            </a:pPr>
            <a:r>
              <a:rPr lang="en-US" sz="2200">
                <a:solidFill>
                  <a:schemeClr val="bg1"/>
                </a:solidFill>
              </a:rPr>
              <a:t>Dependen : varaibel yang dipengaruhi atua yang menjadi akibat. Disebut juga sebagai output, konsekuen.</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Contoh penjelasan : </a:t>
            </a:r>
            <a:br>
              <a:rPr lang="en-US" sz="2200">
                <a:solidFill>
                  <a:schemeClr val="bg1"/>
                </a:solidFill>
              </a:rPr>
            </a:br>
            <a:r>
              <a:rPr lang="en-US" sz="2200">
                <a:solidFill>
                  <a:schemeClr val="bg1"/>
                </a:solidFill>
              </a:rPr>
              <a:t>Variabel independen seperti jumlah waktu bermain, tingkat keahlian seseorang dan jenis senjata yang digunakan dalam permainan counter strike global offensive dapat mempengaruhi variabel dependen seperti jumlah kemenangan, jumlah kill dan skor akhir. Semakin tinggi tingkat keahlian, jumlah waktu bermain dan jenis senjata yang digunakan bagus maka kemungkinan untuk memenangkan game dan mendapatkan jumlah kill banyak semakin tinggi, dan begitu juga sebaliknya.</a:t>
            </a:r>
            <a:endParaRPr lang="en-US" sz="220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3408363" y="903288"/>
            <a:ext cx="5999163" cy="2852738"/>
          </a:xfrm>
        </p:spPr>
        <p:txBody>
          <a:bodyPr vert="horz" lIns="91440" tIns="45720" rIns="91440" bIns="45720" rtlCol="0" anchor="b">
            <a:normAutofit/>
          </a:bodyPr>
          <a:lstStyle/>
          <a:p>
            <a:pPr marL="0" marR="0" lvl="0" indent="0" algn="just" defTabSz="914400" rtl="0" eaLnBrk="1" fontAlgn="auto" latinLnBrk="0" hangingPunct="1">
              <a:lnSpc>
                <a:spcPct val="90000"/>
              </a:lnSpc>
              <a:spcBef>
                <a:spcPct val="0"/>
              </a:spcBef>
              <a:spcAft>
                <a:spcPts val="0"/>
              </a:spcAft>
              <a:buClrTx/>
              <a:buSzTx/>
              <a:buFontTx/>
              <a:buNone/>
              <a:defRPr/>
            </a:pPr>
            <a:r>
              <a:rPr kumimoji="0" lang="en-US" altLang="zh-CN" sz="6000" b="0" i="0" u="none" strike="noStrike" kern="1200" cap="none" spc="0" normalizeH="0" baseline="0" noProof="0" dirty="0">
                <a:ln>
                  <a:noFill/>
                </a:ln>
                <a:solidFill>
                  <a:schemeClr val="bg1">
                    <a:lumMod val="95000"/>
                  </a:schemeClr>
                </a:solidFill>
                <a:effectLst/>
                <a:uLnTx/>
                <a:uFillTx/>
                <a:latin typeface="+mj-lt"/>
                <a:ea typeface="+mj-ea"/>
                <a:cs typeface="+mj-cs"/>
              </a:rPr>
              <a:t>DATA STATISTIKA</a:t>
            </a:r>
            <a:endParaRPr kumimoji="0" lang="en-US" altLang="zh-CN" sz="60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5" name="文本占位符 4"/>
          <p:cNvSpPr>
            <a:spLocks noGrp="1"/>
          </p:cNvSpPr>
          <p:nvPr>
            <p:ph type="body" idx="1" hasCustomPrompt="1"/>
          </p:nvPr>
        </p:nvSpPr>
        <p:spPr>
          <a:xfrm>
            <a:off x="3408363" y="3783013"/>
            <a:ext cx="5999163" cy="1500188"/>
          </a:xfrm>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ext Box 10"/>
          <p:cNvSpPr txBox="1"/>
          <p:nvPr/>
        </p:nvSpPr>
        <p:spPr>
          <a:xfrm>
            <a:off x="288925" y="450215"/>
            <a:ext cx="11614785" cy="5765800"/>
          </a:xfrm>
          <a:prstGeom prst="rect">
            <a:avLst/>
          </a:prstGeom>
          <a:noFill/>
        </p:spPr>
        <p:txBody>
          <a:bodyPr wrap="square" rtlCol="0" anchor="t">
            <a:spAutoFit/>
          </a:bodyPr>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Pengertian Data :</a:t>
            </a:r>
            <a:endParaRPr lang="en-US" sz="2200">
              <a:solidFill>
                <a:schemeClr val="bg1"/>
              </a:solidFill>
            </a:endParaRPr>
          </a:p>
          <a:p>
            <a:pPr marL="800100" marR="0" lvl="1"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200">
                <a:solidFill>
                  <a:schemeClr val="bg1"/>
                </a:solidFill>
              </a:rPr>
              <a:t>Kumpulan informasi atau keterengan tentang suatu hal yang berasal dari hasil pengamatan atau perkiraan sementara</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Pengumpulan Data :</a:t>
            </a:r>
            <a:endParaRPr lang="en-US" sz="2200">
              <a:solidFill>
                <a:schemeClr val="bg1"/>
              </a:solidFill>
            </a:endParaRPr>
          </a:p>
          <a:p>
            <a:pPr marL="800100" marR="0" lvl="1"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200">
                <a:solidFill>
                  <a:schemeClr val="bg1"/>
                </a:solidFill>
              </a:rPr>
              <a:t>Proses pencatatan peristiwa dair sebagian atau seluruh elemen populasi</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Pengolahan Data : </a:t>
            </a:r>
            <a:endParaRPr lang="en-US" sz="2200">
              <a:solidFill>
                <a:schemeClr val="bg1"/>
              </a:solidFill>
            </a:endParaRPr>
          </a:p>
          <a:p>
            <a:pPr marL="800100" marR="0" lvl="1"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200">
                <a:solidFill>
                  <a:schemeClr val="bg1"/>
                </a:solidFill>
              </a:rPr>
              <a:t>Proses untuk memperoleh data ringkasan dari data mentah dengan menggunakan cara atau rumus tertentu</a:t>
            </a:r>
            <a:endParaRPr lang="en-US" sz="2200">
              <a:solidFill>
                <a:schemeClr val="bg1"/>
              </a:solidFill>
            </a:endParaRPr>
          </a:p>
          <a:p>
            <a:pPr marL="800100" marR="0" lvl="1"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200">
                <a:solidFill>
                  <a:schemeClr val="bg1"/>
                </a:solidFill>
              </a:rPr>
              <a:t>Jenis berdasarkan cara pengumpulan : </a:t>
            </a:r>
            <a:endParaRPr lang="en-US" sz="2200">
              <a:solidFill>
                <a:schemeClr val="bg1"/>
              </a:solidFill>
            </a:endParaRPr>
          </a:p>
          <a:p>
            <a:pPr marL="1257300" marR="0" lvl="2"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200">
                <a:solidFill>
                  <a:schemeClr val="bg1"/>
                </a:solidFill>
              </a:rPr>
              <a:t>Pengamatan : terjun dan melihat langsung ke lapangan</a:t>
            </a:r>
            <a:endParaRPr lang="en-US" sz="2200">
              <a:solidFill>
                <a:schemeClr val="bg1"/>
              </a:solidFill>
            </a:endParaRPr>
          </a:p>
          <a:p>
            <a:pPr marL="1257300" marR="0" lvl="2"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200">
                <a:solidFill>
                  <a:schemeClr val="bg1"/>
                </a:solidFill>
              </a:rPr>
              <a:t>Penelusuran Literatur : menggunakan sebagian atau seluruh data yang telah ada</a:t>
            </a:r>
            <a:endParaRPr lang="en-US" sz="2200">
              <a:solidFill>
                <a:schemeClr val="bg1"/>
              </a:solidFill>
            </a:endParaRPr>
          </a:p>
          <a:p>
            <a:pPr marL="1257300" marR="0" lvl="2"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200">
                <a:solidFill>
                  <a:schemeClr val="bg1"/>
                </a:solidFill>
              </a:rPr>
              <a:t>Penggunaan Kuisioner : menggunakan daftar pertanyaan terhadap objek yang diteliti</a:t>
            </a:r>
            <a:endParaRPr lang="en-US" sz="2200">
              <a:solidFill>
                <a:schemeClr val="bg1"/>
              </a:solidFill>
            </a:endParaRPr>
          </a:p>
          <a:p>
            <a:pPr marL="1257300" marR="0" lvl="2"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200">
                <a:solidFill>
                  <a:schemeClr val="bg1"/>
                </a:solidFill>
              </a:rPr>
              <a:t>Wawancara : langsung mengadakan tanya jawab kepada objek yang diteliti</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endParaRPr lang="en-US" sz="220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ext Box 10"/>
          <p:cNvSpPr txBox="1"/>
          <p:nvPr/>
        </p:nvSpPr>
        <p:spPr>
          <a:xfrm>
            <a:off x="288925" y="450215"/>
            <a:ext cx="11614785" cy="2431415"/>
          </a:xfrm>
          <a:prstGeom prst="rect">
            <a:avLst/>
          </a:prstGeom>
          <a:noFill/>
        </p:spPr>
        <p:txBody>
          <a:bodyPr wrap="square" rtlCol="0" anchor="t">
            <a:spAutoFit/>
          </a:bodyPr>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Pengolahan Data : </a:t>
            </a:r>
            <a:endParaRPr lang="en-US" sz="2200">
              <a:solidFill>
                <a:schemeClr val="bg1"/>
              </a:solidFill>
            </a:endParaRPr>
          </a:p>
          <a:p>
            <a:pPr marL="800100" marR="0" lvl="1"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200">
                <a:solidFill>
                  <a:schemeClr val="bg1"/>
                </a:solidFill>
              </a:rPr>
              <a:t>Jenis berdasarkan banyaknya data yang diambil : </a:t>
            </a:r>
            <a:endParaRPr lang="en-US" sz="2200">
              <a:solidFill>
                <a:schemeClr val="bg1"/>
              </a:solidFill>
            </a:endParaRPr>
          </a:p>
          <a:p>
            <a:pPr marL="1257300" marR="0" lvl="2"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200">
                <a:solidFill>
                  <a:schemeClr val="bg1"/>
                </a:solidFill>
              </a:rPr>
              <a:t>Sensus : mengambil elemen secara keseluruhan</a:t>
            </a:r>
            <a:endParaRPr lang="en-US" sz="2200">
              <a:solidFill>
                <a:schemeClr val="bg1"/>
              </a:solidFill>
            </a:endParaRPr>
          </a:p>
          <a:p>
            <a:pPr marL="1257300" marR="0" lvl="2"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200">
                <a:solidFill>
                  <a:schemeClr val="bg1"/>
                </a:solidFill>
              </a:rPr>
              <a:t>Sampling : mengambil sebagian dari elemen</a:t>
            </a:r>
            <a:endParaRPr lang="en-US" sz="2200">
              <a:solidFill>
                <a:schemeClr val="bg1"/>
              </a:solidFill>
            </a:endParaRPr>
          </a:p>
          <a:p>
            <a:pPr marR="0" lvl="2"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Contoh : </a:t>
            </a:r>
            <a:br>
              <a:rPr lang="en-US" sz="2200">
                <a:solidFill>
                  <a:schemeClr val="bg1"/>
                </a:solidFill>
              </a:rPr>
            </a:br>
            <a:r>
              <a:rPr lang="en-US" sz="2200">
                <a:solidFill>
                  <a:schemeClr val="bg1"/>
                </a:solidFill>
              </a:rPr>
              <a:t>Populasi Kelas PTI-C, Sampling dari prodi PTI,TIF,SI,TI,TEKKOM.</a:t>
            </a:r>
            <a:endParaRPr lang="en-US" sz="220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ext Box 10"/>
          <p:cNvSpPr txBox="1"/>
          <p:nvPr/>
        </p:nvSpPr>
        <p:spPr>
          <a:xfrm>
            <a:off x="288925" y="450215"/>
            <a:ext cx="11614785" cy="2431415"/>
          </a:xfrm>
          <a:prstGeom prst="rect">
            <a:avLst/>
          </a:prstGeom>
          <a:noFill/>
        </p:spPr>
        <p:txBody>
          <a:bodyPr wrap="square" rtlCol="0" anchor="t">
            <a:spAutoFit/>
          </a:bodyPr>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Penyajain Data : </a:t>
            </a:r>
            <a:endParaRPr lang="en-US" sz="2200">
              <a:solidFill>
                <a:schemeClr val="bg1"/>
              </a:solidFill>
            </a:endParaRPr>
          </a:p>
          <a:p>
            <a:pPr marL="800100" marR="0" lvl="1"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200">
                <a:solidFill>
                  <a:schemeClr val="bg1"/>
                </a:solidFill>
              </a:rPr>
              <a:t>Bertujuan agar data mudah dibaca dan dimengerti</a:t>
            </a:r>
            <a:endParaRPr lang="en-US" sz="2200">
              <a:solidFill>
                <a:schemeClr val="bg1"/>
              </a:solidFill>
            </a:endParaRPr>
          </a:p>
          <a:p>
            <a:pPr marL="800100" marR="0" lvl="1"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200">
                <a:solidFill>
                  <a:schemeClr val="bg1"/>
                </a:solidFill>
              </a:rPr>
              <a:t>Fungsinya adalah untuk menunjukkan perkembangan suatu keadaan atau mengadakan perbandingan pada suatu waktu.</a:t>
            </a:r>
            <a:endParaRPr lang="en-US" sz="2200">
              <a:solidFill>
                <a:schemeClr val="bg1"/>
              </a:solidFill>
            </a:endParaRPr>
          </a:p>
          <a:p>
            <a:pPr marL="800100" marR="0" lvl="1"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200">
                <a:solidFill>
                  <a:schemeClr val="bg1"/>
                </a:solidFill>
              </a:rPr>
              <a:t>Bentuk Tabel : Frekuensi, Klasifikasi, Kontigensi, Korelasi</a:t>
            </a:r>
            <a:endParaRPr lang="en-US" sz="2200">
              <a:solidFill>
                <a:schemeClr val="bg1"/>
              </a:solidFill>
            </a:endParaRPr>
          </a:p>
          <a:p>
            <a:pPr marL="800100" marR="0" lvl="1"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200">
                <a:solidFill>
                  <a:schemeClr val="bg1"/>
                </a:solidFill>
              </a:rPr>
              <a:t>Bentuk Grafik : Batang, Garis, Lingkaran, Kartogram</a:t>
            </a:r>
            <a:endParaRPr lang="en-US" sz="220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ext Box 10"/>
          <p:cNvSpPr txBox="1"/>
          <p:nvPr/>
        </p:nvSpPr>
        <p:spPr>
          <a:xfrm>
            <a:off x="288925" y="450215"/>
            <a:ext cx="11614785" cy="2431415"/>
          </a:xfrm>
          <a:prstGeom prst="rect">
            <a:avLst/>
          </a:prstGeom>
          <a:noFill/>
        </p:spPr>
        <p:txBody>
          <a:bodyPr wrap="square" rtlCol="0" anchor="t">
            <a:spAutoFit/>
          </a:bodyPr>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Penyajian Data : </a:t>
            </a:r>
            <a:endParaRPr lang="en-US" sz="2200">
              <a:solidFill>
                <a:schemeClr val="bg1"/>
              </a:solidFill>
            </a:endParaRPr>
          </a:p>
          <a:p>
            <a:pPr marL="800100" marR="0" lvl="1"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200">
                <a:solidFill>
                  <a:schemeClr val="bg1"/>
                </a:solidFill>
              </a:rPr>
              <a:t>Bertujuan agar data mudah dibaca dan dimengerti</a:t>
            </a:r>
            <a:endParaRPr lang="en-US" sz="2200">
              <a:solidFill>
                <a:schemeClr val="bg1"/>
              </a:solidFill>
            </a:endParaRPr>
          </a:p>
          <a:p>
            <a:pPr marL="800100" marR="0" lvl="1"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200">
                <a:solidFill>
                  <a:schemeClr val="bg1"/>
                </a:solidFill>
              </a:rPr>
              <a:t>Fungsinya adalah untuk menunjukkan perkembangan suatu keadaan atau mengadakan perbandingan pada suatu waktu.</a:t>
            </a:r>
            <a:endParaRPr lang="en-US" sz="2200">
              <a:solidFill>
                <a:schemeClr val="bg1"/>
              </a:solidFill>
            </a:endParaRPr>
          </a:p>
          <a:p>
            <a:pPr marL="800100" marR="0" lvl="1"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200">
                <a:solidFill>
                  <a:schemeClr val="bg1"/>
                </a:solidFill>
              </a:rPr>
              <a:t>Bentuk Tabel : Frekuensi, Klasifikasi, Kontigensi, Korelasi</a:t>
            </a:r>
            <a:endParaRPr lang="en-US" sz="2200">
              <a:solidFill>
                <a:schemeClr val="bg1"/>
              </a:solidFill>
            </a:endParaRPr>
          </a:p>
          <a:p>
            <a:pPr marL="800100" marR="0" lvl="1"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200">
                <a:solidFill>
                  <a:schemeClr val="bg1"/>
                </a:solidFill>
              </a:rPr>
              <a:t>Bentuk Grafik : Batang, Garis, Lingkaran, Kartogram</a:t>
            </a:r>
            <a:endParaRPr lang="en-US" sz="220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Tabel Frekuensi</a:t>
            </a:r>
            <a:endParaRPr lang="en-US"/>
          </a:p>
        </p:txBody>
      </p:sp>
      <p:pic>
        <p:nvPicPr>
          <p:cNvPr id="103" name="Picture 102"/>
          <p:cNvPicPr/>
          <p:nvPr/>
        </p:nvPicPr>
        <p:blipFill>
          <a:blip r:embed="rId1"/>
          <a:stretch>
            <a:fillRect/>
          </a:stretch>
        </p:blipFill>
        <p:spPr>
          <a:xfrm>
            <a:off x="669925" y="1690688"/>
            <a:ext cx="3749040" cy="3324225"/>
          </a:xfrm>
          <a:prstGeom prst="rect">
            <a:avLst/>
          </a:prstGeom>
          <a:noFill/>
          <a:ln w="9525">
            <a:noFill/>
          </a:ln>
        </p:spPr>
      </p:pic>
      <p:sp>
        <p:nvSpPr>
          <p:cNvPr id="3" name="Text Box 2"/>
          <p:cNvSpPr txBox="1"/>
          <p:nvPr/>
        </p:nvSpPr>
        <p:spPr>
          <a:xfrm>
            <a:off x="4941570" y="1691005"/>
            <a:ext cx="4907915" cy="1004570"/>
          </a:xfrm>
          <a:prstGeom prst="rect">
            <a:avLst/>
          </a:prstGeom>
          <a:noFill/>
        </p:spPr>
        <p:txBody>
          <a:bodyPr wrap="square" rtlCol="0" anchor="t">
            <a:spAutoFit/>
          </a:bodyPr>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Tabel yang menunjukkan atau memuat banyaknya kejadian atau frekuensi dari suatu kejadian</a:t>
            </a:r>
            <a:endParaRPr lang="en-US" sz="220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Tabel Klasifikasi</a:t>
            </a:r>
            <a:endParaRPr lang="en-US"/>
          </a:p>
        </p:txBody>
      </p:sp>
      <p:sp>
        <p:nvSpPr>
          <p:cNvPr id="3" name="Text Box 2"/>
          <p:cNvSpPr txBox="1"/>
          <p:nvPr/>
        </p:nvSpPr>
        <p:spPr>
          <a:xfrm>
            <a:off x="4941570" y="1691005"/>
            <a:ext cx="4907915" cy="700405"/>
          </a:xfrm>
          <a:prstGeom prst="rect">
            <a:avLst/>
          </a:prstGeom>
          <a:noFill/>
        </p:spPr>
        <p:txBody>
          <a:bodyPr wrap="square" rtlCol="0" anchor="t">
            <a:spAutoFit/>
          </a:bodyPr>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Tabel yang menunjukkan atau memuat kelompok data</a:t>
            </a:r>
            <a:endParaRPr lang="en-US" sz="2200">
              <a:solidFill>
                <a:schemeClr val="bg1"/>
              </a:solidFill>
            </a:endParaRPr>
          </a:p>
        </p:txBody>
      </p:sp>
      <p:pic>
        <p:nvPicPr>
          <p:cNvPr id="104" name="Picture 103"/>
          <p:cNvPicPr/>
          <p:nvPr/>
        </p:nvPicPr>
        <p:blipFill>
          <a:blip r:embed="rId1"/>
          <a:stretch>
            <a:fillRect/>
          </a:stretch>
        </p:blipFill>
        <p:spPr>
          <a:xfrm>
            <a:off x="838517" y="1690688"/>
            <a:ext cx="4431665" cy="332422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Tabel Kontigensi</a:t>
            </a:r>
            <a:endParaRPr lang="en-US"/>
          </a:p>
        </p:txBody>
      </p:sp>
      <p:sp>
        <p:nvSpPr>
          <p:cNvPr id="3" name="Text Box 2"/>
          <p:cNvSpPr txBox="1"/>
          <p:nvPr/>
        </p:nvSpPr>
        <p:spPr>
          <a:xfrm>
            <a:off x="4941570" y="1691005"/>
            <a:ext cx="4907915" cy="1565910"/>
          </a:xfrm>
          <a:prstGeom prst="rect">
            <a:avLst/>
          </a:prstGeom>
          <a:noFill/>
        </p:spPr>
        <p:txBody>
          <a:bodyPr wrap="square" rtlCol="0" anchor="t">
            <a:spAutoFit/>
          </a:bodyPr>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Tabel yang menunjukkan atau memuat data sesuai rinciannya</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endParaRPr lang="en-US" sz="2200">
              <a:solidFill>
                <a:schemeClr val="bg1"/>
              </a:solidFill>
            </a:endParaRPr>
          </a:p>
        </p:txBody>
      </p:sp>
      <p:pic>
        <p:nvPicPr>
          <p:cNvPr id="105" name="Picture 104"/>
          <p:cNvPicPr/>
          <p:nvPr/>
        </p:nvPicPr>
        <p:blipFill>
          <a:blip r:embed="rId1"/>
          <a:stretch>
            <a:fillRect/>
          </a:stretch>
        </p:blipFill>
        <p:spPr>
          <a:xfrm>
            <a:off x="510222" y="1766888"/>
            <a:ext cx="4431665" cy="332422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Tabel Korelasi</a:t>
            </a:r>
            <a:endParaRPr lang="en-US"/>
          </a:p>
        </p:txBody>
      </p:sp>
      <p:sp>
        <p:nvSpPr>
          <p:cNvPr id="3" name="Text Box 2"/>
          <p:cNvSpPr txBox="1"/>
          <p:nvPr/>
        </p:nvSpPr>
        <p:spPr>
          <a:xfrm>
            <a:off x="4941570" y="1691005"/>
            <a:ext cx="4907915" cy="1565910"/>
          </a:xfrm>
          <a:prstGeom prst="rect">
            <a:avLst/>
          </a:prstGeom>
          <a:noFill/>
        </p:spPr>
        <p:txBody>
          <a:bodyPr wrap="square" rtlCol="0" anchor="t">
            <a:spAutoFit/>
          </a:bodyPr>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Tabel yang menunjukkan adanya korelasi antara data yang disajikan</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endParaRPr lang="en-US" sz="2200">
              <a:solidFill>
                <a:schemeClr val="bg1"/>
              </a:solidFill>
            </a:endParaRPr>
          </a:p>
        </p:txBody>
      </p:sp>
      <p:pic>
        <p:nvPicPr>
          <p:cNvPr id="107" name="Picture 106"/>
          <p:cNvPicPr/>
          <p:nvPr/>
        </p:nvPicPr>
        <p:blipFill>
          <a:blip r:embed="rId1"/>
          <a:stretch>
            <a:fillRect/>
          </a:stretch>
        </p:blipFill>
        <p:spPr>
          <a:xfrm>
            <a:off x="316865" y="1691005"/>
            <a:ext cx="4902200" cy="326644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3408363" y="903288"/>
            <a:ext cx="5999163" cy="2852738"/>
          </a:xfrm>
        </p:spPr>
        <p:txBody>
          <a:bodyPr vert="horz" lIns="91440" tIns="45720" rIns="91440" bIns="45720" rtlCol="0" anchor="b">
            <a:normAutofit/>
          </a:bodyPr>
          <a:lstStyle/>
          <a:p>
            <a:pPr marL="0" marR="0" lvl="0" indent="0" algn="just" defTabSz="914400" rtl="0" eaLnBrk="1" fontAlgn="auto" latinLnBrk="0" hangingPunct="1">
              <a:lnSpc>
                <a:spcPct val="90000"/>
              </a:lnSpc>
              <a:spcBef>
                <a:spcPct val="0"/>
              </a:spcBef>
              <a:spcAft>
                <a:spcPts val="0"/>
              </a:spcAft>
              <a:buClrTx/>
              <a:buSzTx/>
              <a:buFontTx/>
              <a:buNone/>
              <a:defRPr/>
            </a:pPr>
            <a:r>
              <a:rPr kumimoji="0" lang="en-US" altLang="zh-CN" sz="5400" b="0" i="0" u="none" strike="noStrike" kern="1200" cap="none" spc="0" normalizeH="0" baseline="0" noProof="0" dirty="0">
                <a:ln>
                  <a:noFill/>
                </a:ln>
                <a:solidFill>
                  <a:schemeClr val="bg1">
                    <a:lumMod val="95000"/>
                  </a:schemeClr>
                </a:solidFill>
                <a:effectLst/>
                <a:uLnTx/>
                <a:uFillTx/>
                <a:latin typeface="+mj-lt"/>
                <a:ea typeface="+mj-ea"/>
                <a:cs typeface="+mj-cs"/>
              </a:rPr>
              <a:t>KONSEP STATISTIKA</a:t>
            </a:r>
            <a:endParaRPr kumimoji="0" lang="en-US" altLang="zh-CN" sz="54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Grafik Piktogram</a:t>
            </a:r>
            <a:endParaRPr lang="en-US"/>
          </a:p>
        </p:txBody>
      </p:sp>
      <p:sp>
        <p:nvSpPr>
          <p:cNvPr id="3" name="Text Box 2"/>
          <p:cNvSpPr txBox="1"/>
          <p:nvPr/>
        </p:nvSpPr>
        <p:spPr>
          <a:xfrm>
            <a:off x="4941570" y="1691005"/>
            <a:ext cx="4907915" cy="1004570"/>
          </a:xfrm>
          <a:prstGeom prst="rect">
            <a:avLst/>
          </a:prstGeom>
          <a:noFill/>
        </p:spPr>
        <p:txBody>
          <a:bodyPr wrap="square" rtlCol="0" anchor="t">
            <a:spAutoFit/>
          </a:bodyPr>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Grafik data yang menggunakan gambar atau lembang dari data itu sendiri dengan skla tertentu</a:t>
            </a:r>
            <a:endParaRPr lang="en-US" sz="2200">
              <a:solidFill>
                <a:schemeClr val="bg1"/>
              </a:solidFill>
            </a:endParaRPr>
          </a:p>
        </p:txBody>
      </p:sp>
      <p:pic>
        <p:nvPicPr>
          <p:cNvPr id="108" name="Picture 107"/>
          <p:cNvPicPr/>
          <p:nvPr/>
        </p:nvPicPr>
        <p:blipFill>
          <a:blip r:embed="rId1"/>
          <a:stretch>
            <a:fillRect/>
          </a:stretch>
        </p:blipFill>
        <p:spPr>
          <a:xfrm>
            <a:off x="144145" y="1691005"/>
            <a:ext cx="5140960" cy="375729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Grafik Batang</a:t>
            </a:r>
            <a:endParaRPr lang="en-US"/>
          </a:p>
        </p:txBody>
      </p:sp>
      <p:sp>
        <p:nvSpPr>
          <p:cNvPr id="3" name="Text Box 2"/>
          <p:cNvSpPr txBox="1"/>
          <p:nvPr/>
        </p:nvSpPr>
        <p:spPr>
          <a:xfrm>
            <a:off x="5533390" y="1776095"/>
            <a:ext cx="4907915" cy="1309370"/>
          </a:xfrm>
          <a:prstGeom prst="rect">
            <a:avLst/>
          </a:prstGeom>
          <a:noFill/>
        </p:spPr>
        <p:txBody>
          <a:bodyPr wrap="square" rtlCol="0" anchor="t">
            <a:spAutoFit/>
          </a:bodyPr>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Grafik berbentuk persegi panjang yang lebarnya sama dan dilengkapi dengan skala atau ukuran sesuai dengan data yang bersangkutan</a:t>
            </a:r>
            <a:endParaRPr lang="en-US" sz="2200">
              <a:solidFill>
                <a:schemeClr val="bg1"/>
              </a:solidFill>
            </a:endParaRPr>
          </a:p>
        </p:txBody>
      </p:sp>
      <p:pic>
        <p:nvPicPr>
          <p:cNvPr id="113" name="Picture 112"/>
          <p:cNvPicPr/>
          <p:nvPr/>
        </p:nvPicPr>
        <p:blipFill>
          <a:blip r:embed="rId1"/>
          <a:stretch>
            <a:fillRect/>
          </a:stretch>
        </p:blipFill>
        <p:spPr>
          <a:xfrm>
            <a:off x="96838" y="1780858"/>
            <a:ext cx="5876925" cy="329628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Grafik Garis</a:t>
            </a:r>
            <a:endParaRPr lang="en-US"/>
          </a:p>
        </p:txBody>
      </p:sp>
      <p:sp>
        <p:nvSpPr>
          <p:cNvPr id="3" name="Text Box 2"/>
          <p:cNvSpPr txBox="1"/>
          <p:nvPr/>
        </p:nvSpPr>
        <p:spPr>
          <a:xfrm>
            <a:off x="5533390" y="1776095"/>
            <a:ext cx="4907915" cy="1309370"/>
          </a:xfrm>
          <a:prstGeom prst="rect">
            <a:avLst/>
          </a:prstGeom>
          <a:noFill/>
        </p:spPr>
        <p:txBody>
          <a:bodyPr wrap="square" rtlCol="0" anchor="t">
            <a:spAutoFit/>
          </a:bodyPr>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Grafik  data berupa garis, diperoleh dari beberapa ruas garis yang menghubungkan titik-titik pada bidang bilangan</a:t>
            </a:r>
            <a:endParaRPr lang="en-US" sz="2200">
              <a:solidFill>
                <a:schemeClr val="bg1"/>
              </a:solidFill>
            </a:endParaRPr>
          </a:p>
        </p:txBody>
      </p:sp>
      <p:pic>
        <p:nvPicPr>
          <p:cNvPr id="111" name="Picture 110"/>
          <p:cNvPicPr/>
          <p:nvPr/>
        </p:nvPicPr>
        <p:blipFill>
          <a:blip r:embed="rId1"/>
          <a:stretch>
            <a:fillRect/>
          </a:stretch>
        </p:blipFill>
        <p:spPr>
          <a:xfrm>
            <a:off x="115253" y="1561148"/>
            <a:ext cx="5876925" cy="330517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Grafik Lingkaran</a:t>
            </a:r>
            <a:endParaRPr lang="en-US"/>
          </a:p>
        </p:txBody>
      </p:sp>
      <p:sp>
        <p:nvSpPr>
          <p:cNvPr id="3" name="Text Box 2"/>
          <p:cNvSpPr txBox="1"/>
          <p:nvPr/>
        </p:nvSpPr>
        <p:spPr>
          <a:xfrm>
            <a:off x="5533390" y="1776095"/>
            <a:ext cx="4907915" cy="1004570"/>
          </a:xfrm>
          <a:prstGeom prst="rect">
            <a:avLst/>
          </a:prstGeom>
          <a:noFill/>
        </p:spPr>
        <p:txBody>
          <a:bodyPr wrap="square" rtlCol="0" anchor="t">
            <a:spAutoFit/>
          </a:bodyPr>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Grafik  data berupa lingkaran, yang telah dibagi menjadi juring-juring sesuai dengan data tersebut</a:t>
            </a:r>
            <a:endParaRPr lang="en-US" sz="2200">
              <a:solidFill>
                <a:schemeClr val="bg1"/>
              </a:solidFill>
            </a:endParaRPr>
          </a:p>
        </p:txBody>
      </p:sp>
      <p:pic>
        <p:nvPicPr>
          <p:cNvPr id="112" name="Picture 111"/>
          <p:cNvPicPr/>
          <p:nvPr/>
        </p:nvPicPr>
        <p:blipFill>
          <a:blip r:embed="rId1"/>
          <a:stretch>
            <a:fillRect/>
          </a:stretch>
        </p:blipFill>
        <p:spPr>
          <a:xfrm>
            <a:off x="837248" y="1775778"/>
            <a:ext cx="4695825" cy="301942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Kartogram</a:t>
            </a:r>
            <a:endParaRPr lang="en-US"/>
          </a:p>
        </p:txBody>
      </p:sp>
      <p:sp>
        <p:nvSpPr>
          <p:cNvPr id="3" name="Text Box 2"/>
          <p:cNvSpPr txBox="1"/>
          <p:nvPr/>
        </p:nvSpPr>
        <p:spPr>
          <a:xfrm>
            <a:off x="5533390" y="1776095"/>
            <a:ext cx="4907915" cy="1309370"/>
          </a:xfrm>
          <a:prstGeom prst="rect">
            <a:avLst/>
          </a:prstGeom>
          <a:noFill/>
        </p:spPr>
        <p:txBody>
          <a:bodyPr wrap="square" rtlCol="0" anchor="t">
            <a:spAutoFit/>
          </a:bodyPr>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Grafik data berupa peta yang menunjukkan kepadatan penduduk, curah hujan, hasil pertanian dan sebagainya.</a:t>
            </a:r>
            <a:endParaRPr lang="en-US" sz="2200">
              <a:solidFill>
                <a:schemeClr val="bg1"/>
              </a:solidFill>
            </a:endParaRPr>
          </a:p>
        </p:txBody>
      </p:sp>
      <p:pic>
        <p:nvPicPr>
          <p:cNvPr id="114" name="Picture 113"/>
          <p:cNvPicPr/>
          <p:nvPr/>
        </p:nvPicPr>
        <p:blipFill>
          <a:blip r:embed="rId1"/>
          <a:stretch>
            <a:fillRect/>
          </a:stretch>
        </p:blipFill>
        <p:spPr>
          <a:xfrm>
            <a:off x="380048" y="1947863"/>
            <a:ext cx="5153025" cy="296227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ext Box 10"/>
          <p:cNvSpPr txBox="1"/>
          <p:nvPr/>
        </p:nvSpPr>
        <p:spPr>
          <a:xfrm>
            <a:off x="288925" y="450215"/>
            <a:ext cx="11614785" cy="5589905"/>
          </a:xfrm>
          <a:prstGeom prst="rect">
            <a:avLst/>
          </a:prstGeom>
          <a:noFill/>
        </p:spPr>
        <p:txBody>
          <a:bodyPr wrap="square" rtlCol="0" anchor="t">
            <a:spAutoFit/>
          </a:bodyPr>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Pembagian Data : </a:t>
            </a:r>
            <a:endParaRPr lang="en-US" sz="2200">
              <a:solidFill>
                <a:schemeClr val="bg1"/>
              </a:solidFill>
            </a:endParaRPr>
          </a:p>
          <a:p>
            <a:pPr marL="914400" marR="0" lvl="1"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defRPr/>
            </a:pPr>
            <a:r>
              <a:rPr lang="en-US" sz="2200">
                <a:solidFill>
                  <a:schemeClr val="bg1"/>
                </a:solidFill>
              </a:rPr>
              <a:t>Susunan</a:t>
            </a:r>
            <a:endParaRPr lang="en-US" sz="2200">
              <a:solidFill>
                <a:schemeClr val="bg1"/>
              </a:solidFill>
            </a:endParaRPr>
          </a:p>
          <a:p>
            <a:pPr marL="1371600" marR="0" lvl="2"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defRPr/>
            </a:pPr>
            <a:r>
              <a:rPr lang="en-US" sz="2200">
                <a:solidFill>
                  <a:schemeClr val="bg1"/>
                </a:solidFill>
              </a:rPr>
              <a:t>Acak/Tunggal : belum tersusun atau dikelompokkan ke dalam kelas interval</a:t>
            </a:r>
            <a:endParaRPr lang="en-US" sz="2200">
              <a:solidFill>
                <a:schemeClr val="bg1"/>
              </a:solidFill>
            </a:endParaRPr>
          </a:p>
          <a:p>
            <a:pPr marL="1371600" marR="0" lvl="2"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defRPr/>
            </a:pPr>
            <a:r>
              <a:rPr lang="en-US" sz="2200">
                <a:solidFill>
                  <a:schemeClr val="bg1"/>
                </a:solidFill>
              </a:rPr>
              <a:t>Berkelompok : sudah tersususn atau dikelompokkan ke dalam kelas interval</a:t>
            </a:r>
            <a:endParaRPr lang="en-US" sz="2200">
              <a:solidFill>
                <a:schemeClr val="bg1"/>
              </a:solidFill>
            </a:endParaRPr>
          </a:p>
          <a:p>
            <a:pPr marL="914400" marR="0" lvl="1"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defRPr/>
            </a:pPr>
            <a:r>
              <a:rPr lang="en-US" sz="2200">
                <a:solidFill>
                  <a:schemeClr val="bg1"/>
                </a:solidFill>
                <a:sym typeface="+mn-ea"/>
              </a:rPr>
              <a:t>Sifat</a:t>
            </a:r>
            <a:endParaRPr lang="en-US" sz="2200">
              <a:solidFill>
                <a:schemeClr val="bg1"/>
              </a:solidFill>
            </a:endParaRPr>
          </a:p>
          <a:p>
            <a:pPr marL="1371600" marR="0" lvl="2"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defRPr/>
            </a:pPr>
            <a:r>
              <a:rPr lang="en-US" sz="2200">
                <a:solidFill>
                  <a:schemeClr val="bg1"/>
                </a:solidFill>
                <a:sym typeface="+mn-ea"/>
              </a:rPr>
              <a:t>Kualitatif: tidak berbentuk bilangan</a:t>
            </a:r>
            <a:endParaRPr lang="en-US" sz="2200">
              <a:solidFill>
                <a:schemeClr val="bg1"/>
              </a:solidFill>
            </a:endParaRPr>
          </a:p>
          <a:p>
            <a:pPr marL="1371600" marR="0" lvl="2"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defRPr/>
            </a:pPr>
            <a:r>
              <a:rPr lang="en-US" sz="2200">
                <a:solidFill>
                  <a:schemeClr val="bg1"/>
                </a:solidFill>
                <a:sym typeface="+mn-ea"/>
              </a:rPr>
              <a:t>Kuantitatif: berbentuk bilangan</a:t>
            </a:r>
            <a:endParaRPr lang="en-US" sz="2200">
              <a:solidFill>
                <a:schemeClr val="bg1"/>
              </a:solidFill>
            </a:endParaRPr>
          </a:p>
          <a:p>
            <a:pPr marL="914400" marR="0" lvl="1"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defRPr/>
            </a:pPr>
            <a:r>
              <a:rPr lang="en-US" sz="2200">
                <a:solidFill>
                  <a:schemeClr val="bg1"/>
                </a:solidFill>
                <a:sym typeface="+mn-ea"/>
              </a:rPr>
              <a:t>Sumber Pengambilan</a:t>
            </a:r>
            <a:endParaRPr lang="en-US" sz="2200">
              <a:solidFill>
                <a:schemeClr val="bg1"/>
              </a:solidFill>
            </a:endParaRPr>
          </a:p>
          <a:p>
            <a:pPr marL="1371600" marR="0" lvl="2"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defRPr/>
            </a:pPr>
            <a:r>
              <a:rPr lang="en-US" sz="2200">
                <a:solidFill>
                  <a:schemeClr val="bg1"/>
                </a:solidFill>
              </a:rPr>
              <a:t>Primer : diperoleh oleh orang yang melakukan penelitian</a:t>
            </a:r>
            <a:endParaRPr lang="en-US" sz="2200">
              <a:solidFill>
                <a:schemeClr val="bg1"/>
              </a:solidFill>
            </a:endParaRPr>
          </a:p>
          <a:p>
            <a:pPr marL="1371600" marR="0" lvl="2"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defRPr/>
            </a:pPr>
            <a:r>
              <a:rPr lang="en-US" sz="2200">
                <a:solidFill>
                  <a:schemeClr val="bg1"/>
                </a:solidFill>
              </a:rPr>
              <a:t>Sekunder : diperobleh dari sumber yang telah ada</a:t>
            </a:r>
            <a:endParaRPr lang="en-US" sz="2200">
              <a:solidFill>
                <a:schemeClr val="bg1"/>
              </a:solidFill>
            </a:endParaRPr>
          </a:p>
          <a:p>
            <a:pPr marR="0" lvl="2" algn="l" defTabSz="914400" rtl="0" eaLnBrk="1" fontAlgn="auto" latinLnBrk="0" hangingPunct="1">
              <a:lnSpc>
                <a:spcPct val="90000"/>
              </a:lnSpc>
              <a:spcBef>
                <a:spcPts val="1000"/>
              </a:spcBef>
              <a:spcAft>
                <a:spcPts val="0"/>
              </a:spcAft>
              <a:buClrTx/>
              <a:buSzTx/>
              <a:buFont typeface="Arial" panose="020B0604020202020204" pitchFamily="34" charset="0"/>
              <a:defRPr/>
            </a:pPr>
            <a:endParaRPr lang="en-US" sz="2200">
              <a:solidFill>
                <a:schemeClr val="bg1"/>
              </a:solidFill>
            </a:endParaRPr>
          </a:p>
          <a:p>
            <a:pPr marR="0" lvl="2" algn="l" defTabSz="914400" rtl="0" eaLnBrk="1" fontAlgn="auto" latinLnBrk="0" hangingPunct="1">
              <a:lnSpc>
                <a:spcPct val="90000"/>
              </a:lnSpc>
              <a:spcBef>
                <a:spcPts val="1000"/>
              </a:spcBef>
              <a:spcAft>
                <a:spcPts val="0"/>
              </a:spcAft>
              <a:buClrTx/>
              <a:buSzTx/>
              <a:buFont typeface="Arial" panose="020B0604020202020204" pitchFamily="34" charset="0"/>
              <a:defRPr/>
            </a:pPr>
            <a:endParaRPr lang="en-US" sz="2200">
              <a:solidFill>
                <a:schemeClr val="bg1"/>
              </a:solidFill>
            </a:endParaRPr>
          </a:p>
          <a:p>
            <a:pPr marL="800100" marR="0" lvl="1"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lang="en-US" sz="220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ext Box 10"/>
          <p:cNvSpPr txBox="1"/>
          <p:nvPr/>
        </p:nvSpPr>
        <p:spPr>
          <a:xfrm>
            <a:off x="288925" y="450215"/>
            <a:ext cx="11614785" cy="6503670"/>
          </a:xfrm>
          <a:prstGeom prst="rect">
            <a:avLst/>
          </a:prstGeom>
          <a:noFill/>
        </p:spPr>
        <p:txBody>
          <a:bodyPr wrap="square" rtlCol="0" anchor="t">
            <a:spAutoFit/>
          </a:bodyPr>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Pembagian Data : </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4.	Waktu Pengumpulan</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	1. Deret berkala : terkumpul dari waktu ke waktu untuk memberikan gambaran 		 	perkembangan suatu kegiatan.</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	2. Silang : terkumpul pada suatu waktu tertentu</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	3. Panel : gabungan antara silang dan deret</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5. Skala Pengukuran</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	1. Nominal : diberikan pada objek yang tidak menggambar kedudukan objek. Contoh : map, 	senjata, tim, mode permainan</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	2. Ordinal : disusun menurut besar atau nilainya. Contoh : Rank, Tingkat Senjata.</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	3. Interval : diurut berdasarkan suatu atribut atau interval yang terdefinisi. Contoh : skor iq, 	suhu, waktu</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	4. Rasio : data yang memiliki titik nol yang jelas. Contoh : berat badan, tinggi bedan.</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endParaRPr lang="en-US" sz="2200">
              <a:solidFill>
                <a:schemeClr val="bg1"/>
              </a:solidFill>
            </a:endParaRPr>
          </a:p>
          <a:p>
            <a:pPr marR="0" lvl="2" algn="l" defTabSz="914400" rtl="0" eaLnBrk="1" fontAlgn="auto" latinLnBrk="0" hangingPunct="1">
              <a:lnSpc>
                <a:spcPct val="90000"/>
              </a:lnSpc>
              <a:spcBef>
                <a:spcPts val="1000"/>
              </a:spcBef>
              <a:spcAft>
                <a:spcPts val="0"/>
              </a:spcAft>
              <a:buClrTx/>
              <a:buSzTx/>
              <a:buFont typeface="Arial" panose="020B0604020202020204" pitchFamily="34" charset="0"/>
              <a:defRPr/>
            </a:pPr>
            <a:endParaRPr lang="en-US" sz="2200">
              <a:solidFill>
                <a:schemeClr val="bg1"/>
              </a:solidFill>
            </a:endParaRPr>
          </a:p>
          <a:p>
            <a:pPr marL="800100" marR="0" lvl="1"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lang="en-US" sz="220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2903220" y="903605"/>
            <a:ext cx="8785860" cy="2853055"/>
          </a:xfrm>
        </p:spPr>
        <p:txBody>
          <a:bodyPr vert="horz" lIns="91440" tIns="45720" rIns="91440" bIns="45720" rtlCol="0" anchor="b">
            <a:normAutofit/>
          </a:bodyPr>
          <a:lstStyle/>
          <a:p>
            <a:pPr marL="0" marR="0" lvl="0" indent="0" algn="just" defTabSz="914400" rtl="0" eaLnBrk="1" fontAlgn="auto" latinLnBrk="0" hangingPunct="1">
              <a:lnSpc>
                <a:spcPct val="90000"/>
              </a:lnSpc>
              <a:spcBef>
                <a:spcPct val="0"/>
              </a:spcBef>
              <a:spcAft>
                <a:spcPts val="0"/>
              </a:spcAft>
              <a:buClrTx/>
              <a:buSzTx/>
              <a:buFontTx/>
              <a:buNone/>
              <a:defRPr/>
            </a:pPr>
            <a:r>
              <a:rPr kumimoji="0" lang="en-US" altLang="zh-CN" sz="6000" b="0" i="0" u="none" strike="noStrike" kern="1200" cap="none" spc="0" normalizeH="0" baseline="0" noProof="0" dirty="0">
                <a:ln>
                  <a:noFill/>
                </a:ln>
                <a:solidFill>
                  <a:schemeClr val="bg1">
                    <a:lumMod val="95000"/>
                  </a:schemeClr>
                </a:solidFill>
                <a:effectLst/>
                <a:uLnTx/>
                <a:uFillTx/>
                <a:latin typeface="+mj-lt"/>
                <a:ea typeface="+mj-ea"/>
                <a:cs typeface="+mj-cs"/>
              </a:rPr>
              <a:t>DISTRIBUSI FREKUENSI DAN UKURAN PEMUSATAN</a:t>
            </a:r>
            <a:endParaRPr kumimoji="0" lang="en-US" altLang="zh-CN" sz="60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5" name="文本占位符 4"/>
          <p:cNvSpPr>
            <a:spLocks noGrp="1"/>
          </p:cNvSpPr>
          <p:nvPr>
            <p:ph type="body" idx="1" hasCustomPrompt="1"/>
          </p:nvPr>
        </p:nvSpPr>
        <p:spPr>
          <a:xfrm>
            <a:off x="3408363" y="3783013"/>
            <a:ext cx="5999163" cy="1500188"/>
          </a:xfrm>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ext Box 10"/>
          <p:cNvSpPr txBox="1"/>
          <p:nvPr/>
        </p:nvSpPr>
        <p:spPr>
          <a:xfrm>
            <a:off x="288925" y="450215"/>
            <a:ext cx="11614785" cy="4291330"/>
          </a:xfrm>
          <a:prstGeom prst="rect">
            <a:avLst/>
          </a:prstGeom>
          <a:noFill/>
        </p:spPr>
        <p:txBody>
          <a:bodyPr wrap="square" rtlCol="0" anchor="t">
            <a:spAutoFit/>
          </a:bodyPr>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Definisi Ukuran Pemusatan Data </a:t>
            </a:r>
            <a:endParaRPr lang="en-US" sz="2200">
              <a:solidFill>
                <a:schemeClr val="bg1"/>
              </a:solidFill>
            </a:endParaRPr>
          </a:p>
          <a:p>
            <a:pPr marL="800100" marR="0" lvl="1"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200">
                <a:solidFill>
                  <a:schemeClr val="bg1"/>
                </a:solidFill>
              </a:rPr>
              <a:t>Suatu ukuran yang menggambarkan pusat dari kumpulan data yang bisa mewakilinya.</a:t>
            </a:r>
            <a:endParaRPr lang="en-US" sz="2200">
              <a:solidFill>
                <a:schemeClr val="bg1"/>
              </a:solidFill>
            </a:endParaRPr>
          </a:p>
          <a:p>
            <a:pPr marL="800100" marR="0" lvl="1" indent="-342900" algn="l" defTabSz="914400" rtl="0" eaLnBrk="1" fontAlgn="auto" latinLnBrk="0" hangingPunct="1">
              <a:lnSpc>
                <a:spcPct val="90000"/>
              </a:lnSpc>
              <a:spcBef>
                <a:spcPts val="1000"/>
              </a:spcBef>
              <a:spcAft>
                <a:spcPts val="0"/>
              </a:spcAft>
              <a:buClrTx/>
              <a:buSzTx/>
              <a:defRPr/>
            </a:pP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Mean, Median, Modus sama-sama merupakan ukuran pemusatan </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data yang termasuk kedalam analisis statistika deskriptif.</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Data Tunggal : data yang belum tersusun atau dikelompokkan ke dalam kelas-kelas interval.</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Data Berkelompok : data yang telah digolongkan dalam distribusi frekuensi.</a:t>
            </a:r>
            <a:endParaRPr lang="en-US" sz="2200">
              <a:solidFill>
                <a:schemeClr val="bg1"/>
              </a:solidFill>
            </a:endParaRPr>
          </a:p>
          <a:p>
            <a:pPr marR="0" lvl="2" algn="l" defTabSz="914400" rtl="0" eaLnBrk="1" fontAlgn="auto" latinLnBrk="0" hangingPunct="1">
              <a:lnSpc>
                <a:spcPct val="90000"/>
              </a:lnSpc>
              <a:spcBef>
                <a:spcPts val="1000"/>
              </a:spcBef>
              <a:spcAft>
                <a:spcPts val="0"/>
              </a:spcAft>
              <a:buClrTx/>
              <a:buSzTx/>
              <a:buFont typeface="Arial" panose="020B0604020202020204" pitchFamily="34" charset="0"/>
              <a:defRPr/>
            </a:pPr>
            <a:endParaRPr lang="en-US" sz="2200">
              <a:solidFill>
                <a:schemeClr val="bg1"/>
              </a:solidFill>
            </a:endParaRPr>
          </a:p>
          <a:p>
            <a:pPr marL="800100" marR="0" lvl="1"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lang="en-US" sz="2200">
              <a:solidFill>
                <a:schemeClr val="bg1"/>
              </a:solidFill>
            </a:endParaRPr>
          </a:p>
        </p:txBody>
      </p:sp>
      <p:pic>
        <p:nvPicPr>
          <p:cNvPr id="115" name="Picture 114"/>
          <p:cNvPicPr/>
          <p:nvPr/>
        </p:nvPicPr>
        <p:blipFill>
          <a:blip r:embed="rId1"/>
          <a:stretch>
            <a:fillRect/>
          </a:stretch>
        </p:blipFill>
        <p:spPr>
          <a:xfrm>
            <a:off x="731520" y="3939540"/>
            <a:ext cx="4028440" cy="2240915"/>
          </a:xfrm>
          <a:prstGeom prst="rect">
            <a:avLst/>
          </a:prstGeom>
          <a:noFill/>
          <a:ln w="9525">
            <a:noFill/>
          </a:ln>
        </p:spPr>
      </p:pic>
      <p:pic>
        <p:nvPicPr>
          <p:cNvPr id="116" name="Picture 115"/>
          <p:cNvPicPr/>
          <p:nvPr/>
        </p:nvPicPr>
        <p:blipFill>
          <a:blip r:embed="rId2"/>
          <a:stretch>
            <a:fillRect/>
          </a:stretch>
        </p:blipFill>
        <p:spPr>
          <a:xfrm>
            <a:off x="5403215" y="3939540"/>
            <a:ext cx="2771140" cy="2240280"/>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11" name="Text Box 10"/>
              <p:cNvSpPr txBox="1"/>
              <p:nvPr/>
            </p:nvSpPr>
            <p:spPr>
              <a:xfrm>
                <a:off x="288925" y="450215"/>
                <a:ext cx="11614785" cy="5203825"/>
              </a:xfrm>
              <a:prstGeom prst="rect">
                <a:avLst/>
              </a:prstGeom>
              <a:noFill/>
            </p:spPr>
            <p:txBody>
              <a:bodyPr wrap="square" rtlCol="0" anchor="t">
                <a:spAutoFit/>
              </a:bodyPr>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Mean : perhitungan rata-rata dari jumlah nilai seluruh data dibagi dengan banyaknya data.</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Bisa dilakukan baik untuk data tunggal maupun data kelompok.</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Mean Data Tunggal :</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 </a:t>
                </a:r>
                <a:br>
                  <a:rPr lang="en-US" sz="2200">
                    <a:solidFill>
                      <a:schemeClr val="bg1"/>
                    </a:solidFill>
                  </a:rPr>
                </a:br>
                <a:r>
                  <a:rPr lang="en-US" sz="2200">
                    <a:solidFill>
                      <a:schemeClr val="bg1"/>
                    </a:solidFill>
                  </a:rPr>
                  <a:t>Rumus = </a:t>
                </a:r>
                <a14:m>
                  <m:oMath xmlns:m="http://schemas.openxmlformats.org/officeDocument/2006/math">
                    <m:r>
                      <a:rPr lang="en-US" sz="2200" i="1">
                        <a:solidFill>
                          <a:schemeClr val="bg1"/>
                        </a:solidFill>
                        <a:latin typeface="Cambria Math" panose="02040503050406030204" charset="0"/>
                        <a:cs typeface="Cambria Math" panose="02040503050406030204" charset="0"/>
                      </a:rPr>
                      <m:t>𝑋</m:t>
                    </m:r>
                    <m:r>
                      <a:rPr lang="en-US" sz="2200" i="1">
                        <a:solidFill>
                          <a:schemeClr val="bg1"/>
                        </a:solidFill>
                        <a:latin typeface="Cambria Math" panose="02040503050406030204" charset="0"/>
                        <a:cs typeface="Cambria Math" panose="02040503050406030204" charset="0"/>
                      </a:rPr>
                      <m:t> = </m:t>
                    </m:r>
                    <m:f>
                      <m:fPr>
                        <m:ctrlPr>
                          <a:rPr lang="en-US" sz="2200" i="1">
                            <a:solidFill>
                              <a:schemeClr val="bg1"/>
                            </a:solidFill>
                            <a:latin typeface="Cambria Math" panose="02040503050406030204" charset="0"/>
                            <a:cs typeface="Cambria Math" panose="02040503050406030204" charset="0"/>
                          </a:rPr>
                        </m:ctrlPr>
                      </m:fPr>
                      <m:num>
                        <m:r>
                          <a:rPr lang="en-US" sz="2200" i="1">
                            <a:solidFill>
                              <a:schemeClr val="bg1"/>
                            </a:solidFill>
                            <a:latin typeface="Cambria Math" panose="02040503050406030204" charset="0"/>
                            <a:cs typeface="Cambria Math" panose="02040503050406030204" charset="0"/>
                          </a:rPr>
                          <m:t>𝛴</m:t>
                        </m:r>
                        <m:r>
                          <a:rPr lang="en-US" sz="2200" i="1">
                            <a:solidFill>
                              <a:schemeClr val="bg1"/>
                            </a:solidFill>
                            <a:latin typeface="Cambria Math" panose="02040503050406030204" charset="0"/>
                            <a:cs typeface="Cambria Math" panose="02040503050406030204" charset="0"/>
                          </a:rPr>
                          <m:t>𝑋𝑖</m:t>
                        </m:r>
                      </m:num>
                      <m:den>
                        <m:r>
                          <a:rPr lang="en-US" sz="2200" i="1">
                            <a:solidFill>
                              <a:schemeClr val="bg1"/>
                            </a:solidFill>
                            <a:latin typeface="Cambria Math" panose="02040503050406030204" charset="0"/>
                            <a:cs typeface="Cambria Math" panose="02040503050406030204" charset="0"/>
                          </a:rPr>
                          <m:t>𝑛</m:t>
                        </m:r>
                      </m:den>
                    </m:f>
                  </m:oMath>
                </a14:m>
                <a:endParaRPr lang="en-US" sz="2200" i="1">
                  <a:solidFill>
                    <a:schemeClr val="bg1"/>
                  </a:solidFill>
                  <a:latin typeface="Cambria Math" panose="02040503050406030204" charset="0"/>
                  <a:cs typeface="Cambria Math" panose="02040503050406030204" charset="0"/>
                </a:endParaRPr>
              </a:p>
              <a:p>
                <a:pPr marR="0" lvl="1" algn="l" defTabSz="914400" rtl="0" eaLnBrk="1" fontAlgn="auto" latinLnBrk="0" hangingPunct="1">
                  <a:lnSpc>
                    <a:spcPct val="90000"/>
                  </a:lnSpc>
                  <a:spcBef>
                    <a:spcPts val="1000"/>
                  </a:spcBef>
                  <a:spcAft>
                    <a:spcPts val="0"/>
                  </a:spcAft>
                  <a:buClrTx/>
                  <a:buSzTx/>
                  <a:defRPr/>
                </a:pPr>
                <a:endParaRPr lang="en-US" sz="2200" i="1">
                  <a:solidFill>
                    <a:schemeClr val="bg1"/>
                  </a:solidFill>
                  <a:latin typeface="Cambria Math" panose="02040503050406030204" charset="0"/>
                  <a:cs typeface="Cambria Math" panose="02040503050406030204" charset="0"/>
                </a:endParaRPr>
              </a:p>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sym typeface="+mn-ea"/>
                  </a:rPr>
                  <a:t>Mean Data Tunggal :</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sym typeface="+mn-ea"/>
                  </a:rPr>
                  <a:t> </a:t>
                </a:r>
                <a:br>
                  <a:rPr lang="en-US" sz="2200">
                    <a:solidFill>
                      <a:schemeClr val="bg1"/>
                    </a:solidFill>
                    <a:sym typeface="+mn-ea"/>
                  </a:rPr>
                </a:br>
                <a:r>
                  <a:rPr lang="en-US" sz="2200">
                    <a:solidFill>
                      <a:schemeClr val="bg1"/>
                    </a:solidFill>
                    <a:sym typeface="+mn-ea"/>
                  </a:rPr>
                  <a:t>Rumus = </a:t>
                </a:r>
                <a14:m>
                  <m:oMath xmlns:m="http://schemas.openxmlformats.org/officeDocument/2006/math">
                    <m:r>
                      <a:rPr lang="en-US" sz="2200" i="1">
                        <a:solidFill>
                          <a:schemeClr val="bg1"/>
                        </a:solidFill>
                        <a:latin typeface="Cambria Math" panose="02040503050406030204" charset="0"/>
                        <a:cs typeface="Cambria Math" panose="02040503050406030204" charset="0"/>
                      </a:rPr>
                      <m:t>𝑋</m:t>
                    </m:r>
                    <m:r>
                      <a:rPr lang="en-US" sz="2200" i="1">
                        <a:solidFill>
                          <a:schemeClr val="bg1"/>
                        </a:solidFill>
                        <a:latin typeface="Cambria Math" panose="02040503050406030204" charset="0"/>
                        <a:cs typeface="Cambria Math" panose="02040503050406030204" charset="0"/>
                      </a:rPr>
                      <m:t> = </m:t>
                    </m:r>
                    <m:f>
                      <m:fPr>
                        <m:ctrlPr>
                          <a:rPr lang="en-US" sz="2200" i="1">
                            <a:solidFill>
                              <a:schemeClr val="bg1"/>
                            </a:solidFill>
                            <a:latin typeface="Cambria Math" panose="02040503050406030204" charset="0"/>
                            <a:cs typeface="Cambria Math" panose="02040503050406030204" charset="0"/>
                          </a:rPr>
                        </m:ctrlPr>
                      </m:fPr>
                      <m:num>
                        <m:r>
                          <a:rPr lang="en-US" sz="2200" i="1">
                            <a:solidFill>
                              <a:schemeClr val="bg1"/>
                            </a:solidFill>
                            <a:latin typeface="Cambria Math" panose="02040503050406030204" charset="0"/>
                            <a:cs typeface="Cambria Math" panose="02040503050406030204" charset="0"/>
                          </a:rPr>
                          <m:t>𝛴</m:t>
                        </m:r>
                        <m:r>
                          <a:rPr lang="en-US" sz="2200" i="1">
                            <a:solidFill>
                              <a:schemeClr val="bg1"/>
                            </a:solidFill>
                            <a:latin typeface="Cambria Math" panose="02040503050406030204" charset="0"/>
                            <a:cs typeface="Cambria Math" panose="02040503050406030204" charset="0"/>
                          </a:rPr>
                          <m:t>𝑓𝑖</m:t>
                        </m:r>
                        <m:r>
                          <a:rPr lang="en-US" sz="2200" i="1">
                            <a:solidFill>
                              <a:schemeClr val="bg1"/>
                            </a:solidFill>
                            <a:latin typeface="Cambria Math" panose="02040503050406030204" charset="0"/>
                            <a:cs typeface="Cambria Math" panose="02040503050406030204" charset="0"/>
                          </a:rPr>
                          <m:t>𝑋𝑖</m:t>
                        </m:r>
                      </m:num>
                      <m:den>
                        <m:r>
                          <a:rPr lang="en-US" sz="2200" i="1">
                            <a:solidFill>
                              <a:schemeClr val="bg1"/>
                            </a:solidFill>
                            <a:latin typeface="Cambria Math" panose="02040503050406030204" charset="0"/>
                            <a:cs typeface="Cambria Math" panose="02040503050406030204" charset="0"/>
                          </a:rPr>
                          <m:t>𝛴</m:t>
                        </m:r>
                        <m:r>
                          <a:rPr lang="en-US" sz="2200" i="1">
                            <a:solidFill>
                              <a:schemeClr val="bg1"/>
                            </a:solidFill>
                            <a:latin typeface="Cambria Math" panose="02040503050406030204" charset="0"/>
                            <a:cs typeface="Cambria Math" panose="02040503050406030204" charset="0"/>
                          </a:rPr>
                          <m:t>𝑓𝑖</m:t>
                        </m:r>
                      </m:den>
                    </m:f>
                  </m:oMath>
                </a14:m>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endParaRPr lang="en-US" sz="2200">
                  <a:solidFill>
                    <a:schemeClr val="bg1"/>
                  </a:solidFill>
                </a:endParaRPr>
              </a:p>
              <a:p>
                <a:pPr marR="0" lvl="2" algn="l" defTabSz="914400" rtl="0" eaLnBrk="1" fontAlgn="auto" latinLnBrk="0" hangingPunct="1">
                  <a:lnSpc>
                    <a:spcPct val="90000"/>
                  </a:lnSpc>
                  <a:spcBef>
                    <a:spcPts val="1000"/>
                  </a:spcBef>
                  <a:spcAft>
                    <a:spcPts val="0"/>
                  </a:spcAft>
                  <a:buClrTx/>
                  <a:buSzTx/>
                  <a:buFont typeface="Arial" panose="020B0604020202020204" pitchFamily="34" charset="0"/>
                  <a:defRPr/>
                </a:pPr>
                <a:endParaRPr lang="en-US" sz="2200">
                  <a:solidFill>
                    <a:schemeClr val="bg1"/>
                  </a:solidFill>
                </a:endParaRPr>
              </a:p>
              <a:p>
                <a:pPr marL="800100" marR="0" lvl="1"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lang="en-US" sz="2200">
                  <a:solidFill>
                    <a:schemeClr val="bg1"/>
                  </a:solidFill>
                </a:endParaRPr>
              </a:p>
            </p:txBody>
          </p:sp>
        </mc:Choice>
        <mc:Fallback>
          <p:sp>
            <p:nvSpPr>
              <p:cNvPr id="11" name="Text Box 10"/>
              <p:cNvSpPr txBox="1">
                <a:spLocks noRot="1" noChangeAspect="1" noMove="1" noResize="1" noEditPoints="1" noAdjustHandles="1" noChangeArrowheads="1" noChangeShapeType="1" noTextEdit="1"/>
              </p:cNvSpPr>
              <p:nvPr/>
            </p:nvSpPr>
            <p:spPr>
              <a:xfrm>
                <a:off x="288925" y="450215"/>
                <a:ext cx="11614785" cy="5203825"/>
              </a:xfrm>
              <a:prstGeom prst="rect">
                <a:avLst/>
              </a:prstGeom>
              <a:blipFill rotWithShape="1">
                <a:blip r:embed="rId1"/>
                <a:stretch>
                  <a:fillRect/>
                </a:stretch>
              </a:blipFill>
            </p:spPr>
            <p:txBody>
              <a:bodyPr/>
              <a:lstStyle/>
              <a:p>
                <a:r>
                  <a:rPr lang="en-US" altLang="en-US">
                    <a:noFill/>
                  </a:rPr>
                  <a:t> </a:t>
                </a:r>
              </a:p>
            </p:txBody>
          </p:sp>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ext Box 10"/>
          <p:cNvSpPr txBox="1"/>
          <p:nvPr/>
        </p:nvSpPr>
        <p:spPr>
          <a:xfrm>
            <a:off x="288925" y="709930"/>
            <a:ext cx="11614785" cy="3954780"/>
          </a:xfrm>
          <a:prstGeom prst="rect">
            <a:avLst/>
          </a:prstGeom>
          <a:noFill/>
        </p:spPr>
        <p:txBody>
          <a:bodyPr wrap="square" rtlCol="0" anchor="t">
            <a:spAutoFit/>
          </a:bodyPr>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sz="2200">
                <a:solidFill>
                  <a:schemeClr val="bg1"/>
                </a:solidFill>
              </a:rPr>
              <a:t>Pengertian Statistika </a:t>
            </a:r>
            <a:endParaRPr lang="en-US" sz="2200">
              <a:solidFill>
                <a:schemeClr val="bg1"/>
              </a:solidFill>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200">
                <a:solidFill>
                  <a:schemeClr val="bg1"/>
                </a:solidFill>
              </a:rPr>
              <a:t>Ilmu yang mengumpulkan, mengolah, menganalisis, menafsirkan data dan menarik  kesimpulan dari data yang berbentuk angka</a:t>
            </a:r>
            <a:endParaRPr lang="en-US" sz="2200">
              <a:solidFill>
                <a:schemeClr val="bg1"/>
              </a:solidFill>
            </a:endParaRPr>
          </a:p>
          <a:p>
            <a:pPr marR="0" lvl="0"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Pengertian Menurut Para Ahli</a:t>
            </a:r>
            <a:endParaRPr lang="en-US" sz="2200">
              <a:solidFill>
                <a:schemeClr val="bg1"/>
              </a:solidFill>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200">
                <a:solidFill>
                  <a:schemeClr val="bg1"/>
                </a:solidFill>
              </a:rPr>
              <a:t>Menurut Anderson dan Bancroft, statistika merupakan ilmu serta seni dalam mengembangkan metode yang paling efektif untuk mengumpulkan, mentabulasi dan menafsirkan data kuantitatif sehingga kesalahan dalam kesimpulan dan estimasi dapat diperkirakan menggunakan penalaran induktif berdasarkan probabilitas matematika.</a:t>
            </a:r>
            <a:endParaRPr lang="en-US" sz="2200">
              <a:solidFill>
                <a:schemeClr val="bg1"/>
              </a:solidFill>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200">
                <a:solidFill>
                  <a:schemeClr val="bg1"/>
                </a:solidFill>
              </a:rPr>
              <a:t>Menurut Prof. Dr. Sudajana, M.A., M.Sc., statistika merupakan pengetahuan yang berhubungan dengan metode pengumpulan data, pengolahan data, analisisnya serta penarikan kesimpulan berdasarkan kumpulan data serta penganalisisan yang dilaksanakan.</a:t>
            </a:r>
            <a:endParaRPr lang="en-US" sz="220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ext Box 10"/>
          <p:cNvSpPr txBox="1"/>
          <p:nvPr/>
        </p:nvSpPr>
        <p:spPr>
          <a:xfrm>
            <a:off x="288925" y="450215"/>
            <a:ext cx="11614785" cy="3169285"/>
          </a:xfrm>
          <a:prstGeom prst="rect">
            <a:avLst/>
          </a:prstGeom>
          <a:noFill/>
        </p:spPr>
        <p:txBody>
          <a:bodyPr wrap="square" rtlCol="0" anchor="t">
            <a:spAutoFit/>
          </a:bodyPr>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Latihan Soal : </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1. Dalam sebuah kelas mata kuliah pemrograman dasar PTI-C, asisten praktikum menilai hasil dari keseluruhan tugas, utp dan uap siswa dan terdapat nilai berikut : 92,98,83,75,76,77,80,86,37. Berapakah rata-ratanya?</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2. Perhatikan tabel berikut : </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                                                         Berapakah rata-ratanya?</a:t>
            </a:r>
            <a:endParaRPr lang="en-US" sz="2200">
              <a:solidFill>
                <a:schemeClr val="bg1"/>
              </a:solidFill>
            </a:endParaRPr>
          </a:p>
          <a:p>
            <a:pPr marL="800100" marR="0" lvl="1"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lang="en-US" sz="2200">
              <a:solidFill>
                <a:schemeClr val="bg1"/>
              </a:solidFill>
            </a:endParaRPr>
          </a:p>
        </p:txBody>
      </p:sp>
      <mc:AlternateContent xmlns:mc="http://schemas.openxmlformats.org/markup-compatibility/2006" xmlns:a14="http://schemas.microsoft.com/office/drawing/2010/main">
        <mc:Choice Requires="a14">
          <p:graphicFrame>
            <p:nvGraphicFramePr>
              <p:cNvPr id="2" name="Table 1"/>
              <p:cNvGraphicFramePr/>
              <p:nvPr/>
            </p:nvGraphicFramePr>
            <p:xfrm>
              <a:off x="558800" y="2667000"/>
              <a:ext cx="3712845" cy="3048000"/>
            </p:xfrm>
            <a:graphic>
              <a:graphicData uri="http://schemas.openxmlformats.org/drawingml/2006/table">
                <a:tbl>
                  <a:tblPr firstRow="1" bandRow="1">
                    <a:tableStyleId>{5C22544A-7EE6-4342-B048-85BDC9FD1C3A}</a:tableStyleId>
                  </a:tblPr>
                  <a:tblGrid>
                    <a:gridCol w="1840865"/>
                    <a:gridCol w="1871980"/>
                  </a:tblGrid>
                  <a:tr h="381000">
                    <a:tc>
                      <a:txBody>
                        <a:bodyPr/>
                        <a:p>
                          <a:pPr algn="ctr">
                            <a:buNone/>
                          </a:pPr>
                          <a:r>
                            <a:rPr lang="en-US"/>
                            <a:t>Nilai</a:t>
                          </a:r>
                          <a:endParaRPr lang="en-US"/>
                        </a:p>
                      </a:txBody>
                      <a:tcPr/>
                    </a:tc>
                    <a:tc>
                      <a:txBody>
                        <a:bodyPr/>
                        <a:p>
                          <a:pPr>
                            <a:buNone/>
                          </a:pPr>
                          <a14:m>
                            <m:oMathPara xmlns:m="http://schemas.openxmlformats.org/officeDocument/2006/math">
                              <m:oMathParaPr>
                                <m:jc m:val="centerGroup"/>
                              </m:oMathParaPr>
                              <m:oMath xmlns:m="http://schemas.openxmlformats.org/officeDocument/2006/math">
                                <m:r>
                                  <a:rPr lang="en-US" i="1">
                                    <a:latin typeface="Cambria Math" panose="02040503050406030204" charset="0"/>
                                    <a:cs typeface="Cambria Math" panose="02040503050406030204" charset="0"/>
                                  </a:rPr>
                                  <m:t>𝒇𝒊</m:t>
                                </m:r>
                              </m:oMath>
                            </m:oMathPara>
                          </a14:m>
                          <a:endParaRPr lang="en-US"/>
                        </a:p>
                      </a:txBody>
                      <a:tcPr/>
                    </a:tc>
                  </a:tr>
                  <a:tr h="381000">
                    <a:tc>
                      <a:txBody>
                        <a:bodyPr/>
                        <a:p>
                          <a:pPr algn="ctr">
                            <a:buNone/>
                          </a:pPr>
                          <a:r>
                            <a:rPr lang="en-US"/>
                            <a:t>17 - 30 </a:t>
                          </a:r>
                          <a:endParaRPr lang="en-US"/>
                        </a:p>
                      </a:txBody>
                      <a:tcPr/>
                    </a:tc>
                    <a:tc>
                      <a:txBody>
                        <a:bodyPr/>
                        <a:p>
                          <a:pPr algn="ctr">
                            <a:buNone/>
                          </a:pPr>
                          <a:r>
                            <a:rPr lang="en-US"/>
                            <a:t>1</a:t>
                          </a:r>
                          <a:endParaRPr lang="en-US"/>
                        </a:p>
                      </a:txBody>
                      <a:tcPr/>
                    </a:tc>
                  </a:tr>
                  <a:tr h="381000">
                    <a:tc>
                      <a:txBody>
                        <a:bodyPr/>
                        <a:p>
                          <a:pPr algn="ctr">
                            <a:buNone/>
                          </a:pPr>
                          <a:r>
                            <a:rPr lang="en-US"/>
                            <a:t>31 - 44</a:t>
                          </a:r>
                          <a:endParaRPr lang="en-US"/>
                        </a:p>
                      </a:txBody>
                      <a:tcPr/>
                    </a:tc>
                    <a:tc>
                      <a:txBody>
                        <a:bodyPr/>
                        <a:p>
                          <a:pPr algn="ctr">
                            <a:buNone/>
                          </a:pPr>
                          <a:r>
                            <a:rPr lang="en-US"/>
                            <a:t>1</a:t>
                          </a:r>
                          <a:endParaRPr lang="en-US"/>
                        </a:p>
                      </a:txBody>
                      <a:tcPr/>
                    </a:tc>
                  </a:tr>
                  <a:tr h="381000">
                    <a:tc>
                      <a:txBody>
                        <a:bodyPr/>
                        <a:p>
                          <a:pPr algn="ctr">
                            <a:buNone/>
                          </a:pPr>
                          <a:r>
                            <a:rPr lang="en-US"/>
                            <a:t>45 - 58</a:t>
                          </a:r>
                          <a:endParaRPr lang="en-US"/>
                        </a:p>
                      </a:txBody>
                      <a:tcPr/>
                    </a:tc>
                    <a:tc>
                      <a:txBody>
                        <a:bodyPr/>
                        <a:p>
                          <a:pPr algn="ctr">
                            <a:buNone/>
                          </a:pPr>
                          <a:r>
                            <a:rPr lang="en-US"/>
                            <a:t>0</a:t>
                          </a:r>
                          <a:endParaRPr lang="en-US"/>
                        </a:p>
                      </a:txBody>
                      <a:tcPr/>
                    </a:tc>
                  </a:tr>
                  <a:tr h="381000">
                    <a:tc>
                      <a:txBody>
                        <a:bodyPr/>
                        <a:p>
                          <a:pPr algn="ctr">
                            <a:buNone/>
                          </a:pPr>
                          <a:r>
                            <a:rPr lang="en-US"/>
                            <a:t>59 - 72</a:t>
                          </a:r>
                          <a:endParaRPr lang="en-US"/>
                        </a:p>
                      </a:txBody>
                      <a:tcPr/>
                    </a:tc>
                    <a:tc>
                      <a:txBody>
                        <a:bodyPr/>
                        <a:p>
                          <a:pPr algn="ctr">
                            <a:buNone/>
                          </a:pPr>
                          <a:r>
                            <a:rPr lang="en-US"/>
                            <a:t>10</a:t>
                          </a:r>
                          <a:endParaRPr lang="en-US"/>
                        </a:p>
                      </a:txBody>
                      <a:tcPr/>
                    </a:tc>
                  </a:tr>
                  <a:tr h="381000">
                    <a:tc>
                      <a:txBody>
                        <a:bodyPr/>
                        <a:p>
                          <a:pPr algn="ctr">
                            <a:buNone/>
                          </a:pPr>
                          <a:r>
                            <a:rPr lang="en-US"/>
                            <a:t>73 - 86</a:t>
                          </a:r>
                          <a:endParaRPr lang="en-US"/>
                        </a:p>
                      </a:txBody>
                      <a:tcPr/>
                    </a:tc>
                    <a:tc>
                      <a:txBody>
                        <a:bodyPr/>
                        <a:p>
                          <a:pPr algn="ctr">
                            <a:buNone/>
                          </a:pPr>
                          <a:r>
                            <a:rPr lang="en-US"/>
                            <a:t>24</a:t>
                          </a:r>
                          <a:endParaRPr lang="en-US"/>
                        </a:p>
                      </a:txBody>
                      <a:tcPr/>
                    </a:tc>
                  </a:tr>
                  <a:tr h="381000">
                    <a:tc>
                      <a:txBody>
                        <a:bodyPr/>
                        <a:p>
                          <a:pPr algn="ctr">
                            <a:buNone/>
                          </a:pPr>
                          <a:r>
                            <a:rPr lang="en-US"/>
                            <a:t>87 - 100</a:t>
                          </a:r>
                          <a:endParaRPr lang="en-US"/>
                        </a:p>
                      </a:txBody>
                      <a:tcPr/>
                    </a:tc>
                    <a:tc>
                      <a:txBody>
                        <a:bodyPr/>
                        <a:p>
                          <a:pPr algn="ctr">
                            <a:buNone/>
                          </a:pPr>
                          <a:r>
                            <a:rPr lang="en-US"/>
                            <a:t>2</a:t>
                          </a:r>
                          <a:endParaRPr lang="en-US"/>
                        </a:p>
                      </a:txBody>
                      <a:tcPr/>
                    </a:tc>
                  </a:tr>
                  <a:tr h="381000">
                    <a:tc>
                      <a:txBody>
                        <a:bodyPr/>
                        <a:p>
                          <a:pPr>
                            <a:buNone/>
                          </a:pPr>
                          <a:endParaRPr lang="en-US"/>
                        </a:p>
                      </a:txBody>
                      <a:tcPr/>
                    </a:tc>
                    <a:tc>
                      <a:txBody>
                        <a:bodyPr/>
                        <a:p>
                          <a:pPr>
                            <a:buNone/>
                          </a:pPr>
                          <a:endParaRPr lang="en-US"/>
                        </a:p>
                      </a:txBody>
                      <a:tcPr/>
                    </a:tc>
                  </a:tr>
                </a:tbl>
              </a:graphicData>
            </a:graphic>
          </p:graphicFrame>
        </mc:Choice>
        <mc:Fallback xmlns="">
          <p:graphicFrame>
            <p:nvGraphicFramePr>
              <p:cNvPr id="2" name="Table 1"/>
              <p:cNvGraphicFramePr/>
              <p:nvPr/>
            </p:nvGraphicFramePr>
            <p:xfrm>
              <a:off x="558800" y="2667000"/>
              <a:ext cx="3712845" cy="3048000"/>
            </p:xfrm>
            <a:graphic>
              <a:graphicData uri="http://schemas.openxmlformats.org/drawingml/2006/table">
                <a:tbl>
                  <a:tblPr firstRow="1" bandRow="1">
                    <a:tableStyleId>{5C22544A-7EE6-4342-B048-85BDC9FD1C3A}</a:tableStyleId>
                  </a:tblPr>
                  <a:tblGrid>
                    <a:gridCol w="1840865"/>
                    <a:gridCol w="1871980"/>
                  </a:tblGrid>
                  <a:tr h="381000">
                    <a:tc>
                      <a:txBody>
                        <a:bodyPr/>
                        <a:p>
                          <a:pPr algn="ctr">
                            <a:buNone/>
                          </a:pPr>
                          <a:r>
                            <a:rPr lang="en-US"/>
                            <a:t>Nilai</a:t>
                          </a:r>
                          <a:endParaRPr lang="en-US"/>
                        </a:p>
                      </a:txBody>
                      <a:tcPr/>
                    </a:tc>
                    <a:tc>
                      <a:txBody>
                        <a:bodyPr/>
                        <a:lstStyle/>
                        <a:p>
                          <a:endParaRPr lang="en-US"/>
                        </a:p>
                      </a:txBody>
                      <a:tcPr>
                        <a:blipFill>
                          <a:blip r:embed="rId1"/>
                        </a:blipFill>
                      </a:tcPr>
                    </a:tc>
                  </a:tr>
                  <a:tr h="381000">
                    <a:tc>
                      <a:txBody>
                        <a:bodyPr/>
                        <a:p>
                          <a:pPr algn="ctr">
                            <a:buNone/>
                          </a:pPr>
                          <a:r>
                            <a:rPr lang="en-US"/>
                            <a:t>17 - 30 </a:t>
                          </a:r>
                          <a:endParaRPr lang="en-US"/>
                        </a:p>
                      </a:txBody>
                      <a:tcPr/>
                    </a:tc>
                    <a:tc>
                      <a:txBody>
                        <a:bodyPr/>
                        <a:p>
                          <a:pPr algn="ctr">
                            <a:buNone/>
                          </a:pPr>
                          <a:r>
                            <a:rPr lang="en-US"/>
                            <a:t>1</a:t>
                          </a:r>
                          <a:endParaRPr lang="en-US"/>
                        </a:p>
                      </a:txBody>
                      <a:tcPr/>
                    </a:tc>
                  </a:tr>
                  <a:tr h="381000">
                    <a:tc>
                      <a:txBody>
                        <a:bodyPr/>
                        <a:p>
                          <a:pPr algn="ctr">
                            <a:buNone/>
                          </a:pPr>
                          <a:r>
                            <a:rPr lang="en-US"/>
                            <a:t>31 - 44</a:t>
                          </a:r>
                          <a:endParaRPr lang="en-US"/>
                        </a:p>
                      </a:txBody>
                      <a:tcPr/>
                    </a:tc>
                    <a:tc>
                      <a:txBody>
                        <a:bodyPr/>
                        <a:p>
                          <a:pPr algn="ctr">
                            <a:buNone/>
                          </a:pPr>
                          <a:r>
                            <a:rPr lang="en-US"/>
                            <a:t>1</a:t>
                          </a:r>
                          <a:endParaRPr lang="en-US"/>
                        </a:p>
                      </a:txBody>
                      <a:tcPr/>
                    </a:tc>
                  </a:tr>
                  <a:tr h="381000">
                    <a:tc>
                      <a:txBody>
                        <a:bodyPr/>
                        <a:p>
                          <a:pPr algn="ctr">
                            <a:buNone/>
                          </a:pPr>
                          <a:r>
                            <a:rPr lang="en-US"/>
                            <a:t>45 - 58</a:t>
                          </a:r>
                          <a:endParaRPr lang="en-US"/>
                        </a:p>
                      </a:txBody>
                      <a:tcPr/>
                    </a:tc>
                    <a:tc>
                      <a:txBody>
                        <a:bodyPr/>
                        <a:p>
                          <a:pPr algn="ctr">
                            <a:buNone/>
                          </a:pPr>
                          <a:r>
                            <a:rPr lang="en-US"/>
                            <a:t>0</a:t>
                          </a:r>
                          <a:endParaRPr lang="en-US"/>
                        </a:p>
                      </a:txBody>
                      <a:tcPr/>
                    </a:tc>
                  </a:tr>
                  <a:tr h="381000">
                    <a:tc>
                      <a:txBody>
                        <a:bodyPr/>
                        <a:p>
                          <a:pPr algn="ctr">
                            <a:buNone/>
                          </a:pPr>
                          <a:r>
                            <a:rPr lang="en-US"/>
                            <a:t>59 - 72</a:t>
                          </a:r>
                          <a:endParaRPr lang="en-US"/>
                        </a:p>
                      </a:txBody>
                      <a:tcPr/>
                    </a:tc>
                    <a:tc>
                      <a:txBody>
                        <a:bodyPr/>
                        <a:p>
                          <a:pPr algn="ctr">
                            <a:buNone/>
                          </a:pPr>
                          <a:r>
                            <a:rPr lang="en-US"/>
                            <a:t>10</a:t>
                          </a:r>
                          <a:endParaRPr lang="en-US"/>
                        </a:p>
                      </a:txBody>
                      <a:tcPr/>
                    </a:tc>
                  </a:tr>
                  <a:tr h="381000">
                    <a:tc>
                      <a:txBody>
                        <a:bodyPr/>
                        <a:p>
                          <a:pPr algn="ctr">
                            <a:buNone/>
                          </a:pPr>
                          <a:r>
                            <a:rPr lang="en-US"/>
                            <a:t>73 - 86</a:t>
                          </a:r>
                          <a:endParaRPr lang="en-US"/>
                        </a:p>
                      </a:txBody>
                      <a:tcPr/>
                    </a:tc>
                    <a:tc>
                      <a:txBody>
                        <a:bodyPr/>
                        <a:p>
                          <a:pPr algn="ctr">
                            <a:buNone/>
                          </a:pPr>
                          <a:r>
                            <a:rPr lang="en-US"/>
                            <a:t>24</a:t>
                          </a:r>
                          <a:endParaRPr lang="en-US"/>
                        </a:p>
                      </a:txBody>
                      <a:tcPr/>
                    </a:tc>
                  </a:tr>
                  <a:tr h="381000">
                    <a:tc>
                      <a:txBody>
                        <a:bodyPr/>
                        <a:p>
                          <a:pPr algn="ctr">
                            <a:buNone/>
                          </a:pPr>
                          <a:r>
                            <a:rPr lang="en-US"/>
                            <a:t>87 - 100</a:t>
                          </a:r>
                          <a:endParaRPr lang="en-US"/>
                        </a:p>
                      </a:txBody>
                      <a:tcPr/>
                    </a:tc>
                    <a:tc>
                      <a:txBody>
                        <a:bodyPr/>
                        <a:p>
                          <a:pPr algn="ctr">
                            <a:buNone/>
                          </a:pPr>
                          <a:r>
                            <a:rPr lang="en-US"/>
                            <a:t>2</a:t>
                          </a:r>
                          <a:endParaRPr lang="en-US"/>
                        </a:p>
                      </a:txBody>
                      <a:tcPr/>
                    </a:tc>
                  </a:tr>
                  <a:tr h="381000">
                    <a:tc>
                      <a:txBody>
                        <a:bodyPr/>
                        <a:p>
                          <a:pPr>
                            <a:buNone/>
                          </a:pPr>
                          <a:endParaRPr lang="en-US"/>
                        </a:p>
                      </a:txBody>
                      <a:tcPr/>
                    </a:tc>
                    <a:tc>
                      <a:txBody>
                        <a:bodyPr/>
                        <a:p>
                          <a:pPr>
                            <a:buNone/>
                          </a:pPr>
                          <a:endParaRPr lang="en-US"/>
                        </a:p>
                      </a:txBody>
                      <a:tcPr/>
                    </a:tc>
                  </a:tr>
                </a:tbl>
              </a:graphicData>
            </a:graphic>
          </p:graphicFrame>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100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100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100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100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100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100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11" name="Text Box 10"/>
              <p:cNvSpPr txBox="1"/>
              <p:nvPr/>
            </p:nvSpPr>
            <p:spPr>
              <a:xfrm>
                <a:off x="288290" y="260985"/>
                <a:ext cx="11614785" cy="6336030"/>
              </a:xfrm>
              <a:prstGeom prst="rect">
                <a:avLst/>
              </a:prstGeom>
              <a:noFill/>
            </p:spPr>
            <p:txBody>
              <a:bodyPr wrap="square" rtlCol="0" anchor="t">
                <a:spAutoFit/>
              </a:bodyPr>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Median : nilai yang persis berada di tengah jika suatu angkatan data diurutkan dari nilai terkecil / terendah sampai terbesar / tertinggi atau sebaliknya. Perhitungan median dalam data tunggal dan data kelompok juga tentunya berbeda.</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Median Data Tunggal : </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1. Urutkan kelompok nilai dan cari yang mana berada pada tengah, jika jumlah kelompok ada genap, jumlahkan 2 nilai tengah dan bagi 2</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Median Data Berkelompok : </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defRPr/>
                </a:pPr>
                <a:r>
                  <a:rPr lang="en-US" sz="2200">
                    <a:solidFill>
                      <a:schemeClr val="bg1"/>
                    </a:solidFill>
                  </a:rPr>
                  <a:t>1.   Tentukan kelas median dengan persaaman : </a:t>
                </a:r>
                <a14:m>
                  <m:oMath xmlns:m="http://schemas.openxmlformats.org/officeDocument/2006/math">
                    <m:r>
                      <a:rPr lang="en-US" sz="2200" i="1">
                        <a:solidFill>
                          <a:schemeClr val="bg1"/>
                        </a:solidFill>
                        <a:latin typeface="Cambria Math" panose="02040503050406030204" charset="0"/>
                        <a:cs typeface="Cambria Math" panose="02040503050406030204" charset="0"/>
                      </a:rPr>
                      <m:t>𝑀𝑒</m:t>
                    </m:r>
                    <m:r>
                      <a:rPr lang="en-US" sz="2200" i="1">
                        <a:solidFill>
                          <a:schemeClr val="bg1"/>
                        </a:solidFill>
                        <a:latin typeface="Cambria Math" panose="02040503050406030204" charset="0"/>
                        <a:cs typeface="Cambria Math" panose="02040503050406030204" charset="0"/>
                      </a:rPr>
                      <m:t> = </m:t>
                    </m:r>
                    <m:sSub>
                      <m:sSubPr>
                        <m:ctrlPr>
                          <a:rPr lang="en-US" sz="2200" i="1">
                            <a:solidFill>
                              <a:schemeClr val="bg1"/>
                            </a:solidFill>
                            <a:latin typeface="Cambria Math" panose="02040503050406030204" charset="0"/>
                            <a:cs typeface="Cambria Math" panose="02040503050406030204" charset="0"/>
                          </a:rPr>
                        </m:ctrlPr>
                      </m:sSubPr>
                      <m:e>
                        <m:r>
                          <a:rPr lang="en-US" sz="2200" i="1">
                            <a:solidFill>
                              <a:schemeClr val="bg1"/>
                            </a:solidFill>
                            <a:latin typeface="Cambria Math" panose="02040503050406030204" charset="0"/>
                            <a:cs typeface="Cambria Math" panose="02040503050406030204" charset="0"/>
                          </a:rPr>
                          <m:t>𝑇</m:t>
                        </m:r>
                      </m:e>
                      <m:sub>
                        <m:r>
                          <a:rPr lang="en-US" sz="2200" i="1">
                            <a:solidFill>
                              <a:schemeClr val="bg1"/>
                            </a:solidFill>
                            <a:latin typeface="Cambria Math" panose="02040503050406030204" charset="0"/>
                            <a:cs typeface="Cambria Math" panose="02040503050406030204" charset="0"/>
                          </a:rPr>
                          <m:t>𝑏</m:t>
                        </m:r>
                      </m:sub>
                    </m:sSub>
                    <m:r>
                      <a:rPr lang="en-US" sz="2200" i="1">
                        <a:solidFill>
                          <a:schemeClr val="bg1"/>
                        </a:solidFill>
                        <a:latin typeface="Cambria Math" panose="02040503050406030204" charset="0"/>
                        <a:cs typeface="Cambria Math" panose="02040503050406030204" charset="0"/>
                      </a:rPr>
                      <m:t>+</m:t>
                    </m:r>
                    <m:f>
                      <m:fPr>
                        <m:ctrlPr>
                          <a:rPr lang="en-US" sz="2200" i="1">
                            <a:solidFill>
                              <a:schemeClr val="bg1"/>
                            </a:solidFill>
                            <a:latin typeface="Cambria Math" panose="02040503050406030204" charset="0"/>
                            <a:cs typeface="Cambria Math" panose="02040503050406030204" charset="0"/>
                          </a:rPr>
                        </m:ctrlPr>
                      </m:fPr>
                      <m:num>
                        <m:f>
                          <m:fPr>
                            <m:ctrlPr>
                              <a:rPr lang="en-US" sz="2200" i="1">
                                <a:solidFill>
                                  <a:schemeClr val="bg1"/>
                                </a:solidFill>
                                <a:latin typeface="Cambria Math" panose="02040503050406030204" charset="0"/>
                                <a:cs typeface="Cambria Math" panose="02040503050406030204" charset="0"/>
                              </a:rPr>
                            </m:ctrlPr>
                          </m:fPr>
                          <m:num>
                            <m:r>
                              <a:rPr lang="en-US" sz="2200" i="1">
                                <a:solidFill>
                                  <a:schemeClr val="bg1"/>
                                </a:solidFill>
                                <a:latin typeface="Cambria Math" panose="02040503050406030204" charset="0"/>
                                <a:cs typeface="Cambria Math" panose="02040503050406030204" charset="0"/>
                              </a:rPr>
                              <m:t>𝑛</m:t>
                            </m:r>
                          </m:num>
                          <m:den>
                            <m:r>
                              <a:rPr lang="en-US" sz="2200" i="1">
                                <a:solidFill>
                                  <a:schemeClr val="bg1"/>
                                </a:solidFill>
                                <a:latin typeface="Cambria Math" panose="02040503050406030204" charset="0"/>
                                <a:cs typeface="Cambria Math" panose="02040503050406030204" charset="0"/>
                              </a:rPr>
                              <m:t>2</m:t>
                            </m:r>
                          </m:den>
                        </m:f>
                        <m:r>
                          <a:rPr lang="en-US" sz="2200" i="1">
                            <a:solidFill>
                              <a:schemeClr val="bg1"/>
                            </a:solidFill>
                            <a:latin typeface="Cambria Math" panose="02040503050406030204" charset="0"/>
                            <a:cs typeface="Cambria Math" panose="02040503050406030204" charset="0"/>
                          </a:rPr>
                          <m:t>−𝑓𝑘</m:t>
                        </m:r>
                      </m:num>
                      <m:den>
                        <m:r>
                          <a:rPr lang="en-US" sz="2200" i="1">
                            <a:solidFill>
                              <a:schemeClr val="bg1"/>
                            </a:solidFill>
                            <a:latin typeface="Cambria Math" panose="02040503050406030204" charset="0"/>
                            <a:cs typeface="Cambria Math" panose="02040503050406030204" charset="0"/>
                          </a:rPr>
                          <m:t>𝑓𝑚𝑒</m:t>
                        </m:r>
                      </m:den>
                    </m:f>
                    <m:r>
                      <a:rPr lang="en-US" sz="2200" i="1">
                        <a:solidFill>
                          <a:schemeClr val="bg1"/>
                        </a:solidFill>
                        <a:latin typeface="Cambria Math" panose="02040503050406030204" charset="0"/>
                        <a:cs typeface="Cambria Math" panose="02040503050406030204" charset="0"/>
                      </a:rPr>
                      <m:t>𝐶</m:t>
                    </m:r>
                  </m:oMath>
                </a14:m>
                <a:endParaRPr lang="en-US" sz="2200">
                  <a:solidFill>
                    <a:schemeClr val="bg1"/>
                  </a:solidFill>
                </a:endParaRPr>
              </a:p>
              <a:p>
                <a:pPr marR="0" lvl="2"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n = jumlah individu frekuensi</a:t>
                </a:r>
                <a:endParaRPr lang="en-US" sz="2200">
                  <a:solidFill>
                    <a:schemeClr val="bg1"/>
                  </a:solidFill>
                </a:endParaRPr>
              </a:p>
              <a:p>
                <a:pPr marR="0" lvl="2"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fme = frekuensi relatif kelas median</a:t>
                </a:r>
                <a:endParaRPr lang="en-US" sz="2200">
                  <a:solidFill>
                    <a:schemeClr val="bg1"/>
                  </a:solidFill>
                </a:endParaRPr>
              </a:p>
              <a:p>
                <a:pPr marR="0" lvl="2"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fk = frekuensi kumulatif sebelum kelas yang dimaksud</a:t>
                </a:r>
                <a:endParaRPr lang="en-US" sz="2200">
                  <a:solidFill>
                    <a:schemeClr val="bg1"/>
                  </a:solidFill>
                </a:endParaRPr>
              </a:p>
              <a:p>
                <a:pPr marR="0" lvl="2"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Tb = Tepi Bawah = BB - 0.5 , C = interval - panjang kelas = BA - BB + 1</a:t>
                </a:r>
                <a:endParaRPr lang="en-US" sz="2200">
                  <a:solidFill>
                    <a:schemeClr val="bg1"/>
                  </a:solidFill>
                </a:endParaRPr>
              </a:p>
              <a:p>
                <a:pPr marL="800100" marR="0" lvl="1"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lang="en-US" sz="2200">
                  <a:solidFill>
                    <a:schemeClr val="bg1"/>
                  </a:solidFill>
                </a:endParaRPr>
              </a:p>
            </p:txBody>
          </p:sp>
        </mc:Choice>
        <mc:Fallback>
          <p:sp>
            <p:nvSpPr>
              <p:cNvPr id="11" name="Text Box 10"/>
              <p:cNvSpPr txBox="1">
                <a:spLocks noRot="1" noChangeAspect="1" noMove="1" noResize="1" noEditPoints="1" noAdjustHandles="1" noChangeArrowheads="1" noChangeShapeType="1" noTextEdit="1"/>
              </p:cNvSpPr>
              <p:nvPr/>
            </p:nvSpPr>
            <p:spPr>
              <a:xfrm>
                <a:off x="288290" y="260985"/>
                <a:ext cx="11614785" cy="6336030"/>
              </a:xfrm>
              <a:prstGeom prst="rect">
                <a:avLst/>
              </a:prstGeom>
              <a:blipFill rotWithShape="1">
                <a:blip r:embed="rId1"/>
                <a:stretch>
                  <a:fillRect/>
                </a:stretch>
              </a:blipFill>
            </p:spPr>
            <p:txBody>
              <a:bodyPr/>
              <a:lstStyle/>
              <a:p>
                <a:r>
                  <a:rPr lang="en-US" altLang="en-US">
                    <a:noFill/>
                  </a:rPr>
                  <a:t> </a:t>
                </a:r>
              </a:p>
            </p:txBody>
          </p:sp>
        </mc:Fallback>
      </mc:AlternateContent>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11" name="Text Box 10"/>
              <p:cNvSpPr txBox="1"/>
              <p:nvPr/>
            </p:nvSpPr>
            <p:spPr>
              <a:xfrm>
                <a:off x="288925" y="450215"/>
                <a:ext cx="11614785" cy="4733290"/>
              </a:xfrm>
              <a:prstGeom prst="rect">
                <a:avLst/>
              </a:prstGeom>
              <a:noFill/>
            </p:spPr>
            <p:txBody>
              <a:bodyPr wrap="square" rtlCol="0" anchor="t">
                <a:spAutoFit/>
              </a:bodyPr>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Modus : nilai yang sering muncul atau suatu kelompok nilai yang memiliki frekuensi relatif terbesar.</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Modus Data Tunggal : Cari saja data yang memiliki frekuensi terbanyak</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Modus Data Berkelompok : </a:t>
                </a:r>
                <a14:m>
                  <m:oMath xmlns:m="http://schemas.openxmlformats.org/officeDocument/2006/math">
                    <m:r>
                      <a:rPr lang="en-US" sz="2200" i="1">
                        <a:solidFill>
                          <a:schemeClr val="bg1"/>
                        </a:solidFill>
                        <a:latin typeface="Cambria Math" panose="02040503050406030204" charset="0"/>
                        <a:cs typeface="Cambria Math" panose="02040503050406030204" charset="0"/>
                      </a:rPr>
                      <m:t>𝑀𝑜</m:t>
                    </m:r>
                    <m:r>
                      <a:rPr lang="en-US" sz="2200" i="1">
                        <a:solidFill>
                          <a:schemeClr val="bg1"/>
                        </a:solidFill>
                        <a:latin typeface="Cambria Math" panose="02040503050406030204" charset="0"/>
                        <a:cs typeface="Cambria Math" panose="02040503050406030204" charset="0"/>
                      </a:rPr>
                      <m:t> = </m:t>
                    </m:r>
                    <m:sSub>
                      <m:sSubPr>
                        <m:ctrlPr>
                          <a:rPr lang="en-US" sz="2200" i="1">
                            <a:solidFill>
                              <a:schemeClr val="bg1"/>
                            </a:solidFill>
                            <a:latin typeface="Cambria Math" panose="02040503050406030204" charset="0"/>
                            <a:cs typeface="Cambria Math" panose="02040503050406030204" charset="0"/>
                          </a:rPr>
                        </m:ctrlPr>
                      </m:sSubPr>
                      <m:e>
                        <m:r>
                          <a:rPr lang="en-US" sz="2200" i="1">
                            <a:solidFill>
                              <a:schemeClr val="bg1"/>
                            </a:solidFill>
                            <a:latin typeface="Cambria Math" panose="02040503050406030204" charset="0"/>
                            <a:cs typeface="Cambria Math" panose="02040503050406030204" charset="0"/>
                          </a:rPr>
                          <m:t>𝑇</m:t>
                        </m:r>
                      </m:e>
                      <m:sub>
                        <m:r>
                          <a:rPr lang="en-US" sz="2200" i="1">
                            <a:solidFill>
                              <a:schemeClr val="bg1"/>
                            </a:solidFill>
                            <a:latin typeface="Cambria Math" panose="02040503050406030204" charset="0"/>
                            <a:cs typeface="Cambria Math" panose="02040503050406030204" charset="0"/>
                          </a:rPr>
                          <m:t>𝑏</m:t>
                        </m:r>
                      </m:sub>
                    </m:sSub>
                    <m:r>
                      <a:rPr lang="en-US" sz="2200" i="1">
                        <a:solidFill>
                          <a:schemeClr val="bg1"/>
                        </a:solidFill>
                        <a:latin typeface="Cambria Math" panose="02040503050406030204" charset="0"/>
                        <a:cs typeface="Cambria Math" panose="02040503050406030204" charset="0"/>
                      </a:rPr>
                      <m:t>+</m:t>
                    </m:r>
                    <m:f>
                      <m:fPr>
                        <m:ctrlPr>
                          <a:rPr lang="en-US" sz="2200" i="1">
                            <a:solidFill>
                              <a:schemeClr val="bg1"/>
                            </a:solidFill>
                            <a:latin typeface="Cambria Math" panose="02040503050406030204" charset="0"/>
                            <a:cs typeface="Cambria Math" panose="02040503050406030204" charset="0"/>
                          </a:rPr>
                        </m:ctrlPr>
                      </m:fPr>
                      <m:num>
                        <m:r>
                          <a:rPr lang="en-US" sz="2200" i="1">
                            <a:solidFill>
                              <a:schemeClr val="bg1"/>
                            </a:solidFill>
                            <a:latin typeface="Cambria Math" panose="02040503050406030204" charset="0"/>
                            <a:cs typeface="Cambria Math" panose="02040503050406030204" charset="0"/>
                          </a:rPr>
                          <m:t>𝑑</m:t>
                        </m:r>
                        <m:r>
                          <a:rPr lang="en-US" sz="2200" i="1">
                            <a:solidFill>
                              <a:schemeClr val="bg1"/>
                            </a:solidFill>
                            <a:latin typeface="Cambria Math" panose="02040503050406030204" charset="0"/>
                            <a:cs typeface="Cambria Math" panose="02040503050406030204" charset="0"/>
                          </a:rPr>
                          <m:t>1</m:t>
                        </m:r>
                      </m:num>
                      <m:den>
                        <m:r>
                          <a:rPr lang="en-US" sz="2200" i="1">
                            <a:solidFill>
                              <a:schemeClr val="bg1"/>
                            </a:solidFill>
                            <a:latin typeface="Cambria Math" panose="02040503050406030204" charset="0"/>
                            <a:cs typeface="Cambria Math" panose="02040503050406030204" charset="0"/>
                          </a:rPr>
                          <m:t>𝑑</m:t>
                        </m:r>
                        <m:r>
                          <a:rPr lang="en-US" sz="2200" i="1">
                            <a:solidFill>
                              <a:schemeClr val="bg1"/>
                            </a:solidFill>
                            <a:latin typeface="Cambria Math" panose="02040503050406030204" charset="0"/>
                            <a:cs typeface="Cambria Math" panose="02040503050406030204" charset="0"/>
                          </a:rPr>
                          <m:t>1</m:t>
                        </m:r>
                        <m:r>
                          <a:rPr lang="en-US" sz="2200" i="1">
                            <a:solidFill>
                              <a:schemeClr val="bg1"/>
                            </a:solidFill>
                            <a:latin typeface="Cambria Math" panose="02040503050406030204" charset="0"/>
                            <a:cs typeface="Cambria Math" panose="02040503050406030204" charset="0"/>
                          </a:rPr>
                          <m:t> + </m:t>
                        </m:r>
                        <m:r>
                          <a:rPr lang="en-US" sz="2200" i="1">
                            <a:solidFill>
                              <a:schemeClr val="bg1"/>
                            </a:solidFill>
                            <a:latin typeface="Cambria Math" panose="02040503050406030204" charset="0"/>
                            <a:cs typeface="Cambria Math" panose="02040503050406030204" charset="0"/>
                          </a:rPr>
                          <m:t>𝑑</m:t>
                        </m:r>
                        <m:r>
                          <a:rPr lang="en-US" sz="2200" i="1">
                            <a:solidFill>
                              <a:schemeClr val="bg1"/>
                            </a:solidFill>
                            <a:latin typeface="Cambria Math" panose="02040503050406030204" charset="0"/>
                            <a:cs typeface="Cambria Math" panose="02040503050406030204" charset="0"/>
                          </a:rPr>
                          <m:t>2</m:t>
                        </m:r>
                      </m:den>
                    </m:f>
                    <m:r>
                      <a:rPr lang="en-US" sz="2200" i="1">
                        <a:solidFill>
                          <a:schemeClr val="bg1"/>
                        </a:solidFill>
                        <a:latin typeface="Cambria Math" panose="02040503050406030204" charset="0"/>
                        <a:cs typeface="Cambria Math" panose="02040503050406030204" charset="0"/>
                      </a:rPr>
                      <m:t>𝐶</m:t>
                    </m:r>
                  </m:oMath>
                </a14:m>
                <a:endParaRPr lang="en-US" sz="2200" i="1">
                  <a:solidFill>
                    <a:schemeClr val="bg1"/>
                  </a:solidFill>
                  <a:latin typeface="Cambria Math" panose="02040503050406030204" charset="0"/>
                  <a:cs typeface="Cambria Math" panose="02040503050406030204" charset="0"/>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i="1">
                    <a:solidFill>
                      <a:schemeClr val="bg1"/>
                    </a:solidFill>
                    <a:latin typeface="Cambria Math" panose="02040503050406030204" charset="0"/>
                    <a:cs typeface="Cambria Math" panose="02040503050406030204" charset="0"/>
                  </a:rPr>
                  <a:t>d1 </a:t>
                </a:r>
                <a:r>
                  <a:rPr lang="en-US" sz="2200">
                    <a:solidFill>
                      <a:schemeClr val="bg1"/>
                    </a:solidFill>
                  </a:rPr>
                  <a:t>= frekuensi relatif kelas modus dikurangi frekueinsi</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relatif kelas sebelumnya</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d2 = frekuensi relatif kelas modus dikurangi frekueinsi</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relatif kelas berikutnya</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TB= tepi bawah = ( BB – 0,5 )</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C = interval/panjang kelas = (BA – BB) + 1</a:t>
                </a:r>
                <a:endParaRPr lang="en-US" sz="2200">
                  <a:solidFill>
                    <a:schemeClr val="bg1"/>
                  </a:solidFill>
                </a:endParaRPr>
              </a:p>
            </p:txBody>
          </p:sp>
        </mc:Choice>
        <mc:Fallback>
          <p:sp>
            <p:nvSpPr>
              <p:cNvPr id="11" name="Text Box 10"/>
              <p:cNvSpPr txBox="1">
                <a:spLocks noRot="1" noChangeAspect="1" noMove="1" noResize="1" noEditPoints="1" noAdjustHandles="1" noChangeArrowheads="1" noChangeShapeType="1" noTextEdit="1"/>
              </p:cNvSpPr>
              <p:nvPr/>
            </p:nvSpPr>
            <p:spPr>
              <a:xfrm>
                <a:off x="288925" y="450215"/>
                <a:ext cx="11614785" cy="4733290"/>
              </a:xfrm>
              <a:prstGeom prst="rect">
                <a:avLst/>
              </a:prstGeom>
              <a:blipFill rotWithShape="1">
                <a:blip r:embed="rId1"/>
                <a:stretch>
                  <a:fillRect/>
                </a:stretch>
              </a:blipFill>
            </p:spPr>
            <p:txBody>
              <a:bodyPr/>
              <a:lstStyle/>
              <a:p>
                <a:r>
                  <a:rPr lang="en-US" altLang="en-US">
                    <a:noFill/>
                  </a:rPr>
                  <a:t> </a:t>
                </a:r>
              </a:p>
            </p:txBody>
          </p:sp>
        </mc:Fallback>
      </mc:AlternateContent>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11" name="Text Box 10"/>
              <p:cNvSpPr txBox="1"/>
              <p:nvPr/>
            </p:nvSpPr>
            <p:spPr>
              <a:xfrm>
                <a:off x="288925" y="450215"/>
                <a:ext cx="11614785" cy="5072380"/>
              </a:xfrm>
              <a:prstGeom prst="rect">
                <a:avLst/>
              </a:prstGeom>
              <a:noFill/>
            </p:spPr>
            <p:txBody>
              <a:bodyPr wrap="square" rtlCol="0" anchor="t">
                <a:spAutoFit/>
              </a:bodyPr>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Kuartil : Nilai yang membagi data menjadi 4 bagian</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br>
                  <a:rPr lang="en-US" sz="2200">
                    <a:solidFill>
                      <a:schemeClr val="bg1"/>
                    </a:solidFill>
                  </a:rPr>
                </a:br>
                <a:r>
                  <a:rPr lang="en-US" sz="2200">
                    <a:solidFill>
                      <a:schemeClr val="bg1"/>
                    </a:solidFill>
                  </a:rPr>
                  <a:t>Kuartil Data Tunggal : </a:t>
                </a:r>
                <a14:m>
                  <m:oMath xmlns:m="http://schemas.openxmlformats.org/officeDocument/2006/math">
                    <m:sSub>
                      <m:sSubPr>
                        <m:ctrlPr>
                          <a:rPr lang="en-US" sz="2200" i="1">
                            <a:solidFill>
                              <a:schemeClr val="bg1"/>
                            </a:solidFill>
                            <a:latin typeface="Cambria Math" panose="02040503050406030204" charset="0"/>
                            <a:cs typeface="Cambria Math" panose="02040503050406030204" charset="0"/>
                          </a:rPr>
                        </m:ctrlPr>
                      </m:sSubPr>
                      <m:e>
                        <m:r>
                          <a:rPr lang="en-US" sz="2200" i="1">
                            <a:solidFill>
                              <a:schemeClr val="bg1"/>
                            </a:solidFill>
                            <a:latin typeface="Cambria Math" panose="02040503050406030204" charset="0"/>
                            <a:cs typeface="Cambria Math" panose="02040503050406030204" charset="0"/>
                          </a:rPr>
                          <m:t>𝑄</m:t>
                        </m:r>
                      </m:e>
                      <m:sub>
                        <m:r>
                          <a:rPr lang="en-US" sz="2200" i="1">
                            <a:solidFill>
                              <a:schemeClr val="bg1"/>
                            </a:solidFill>
                            <a:latin typeface="Cambria Math" panose="02040503050406030204" charset="0"/>
                            <a:cs typeface="Cambria Math" panose="02040503050406030204" charset="0"/>
                          </a:rPr>
                          <m:t>𝑖</m:t>
                        </m:r>
                      </m:sub>
                    </m:sSub>
                    <m:r>
                      <a:rPr lang="en-US" sz="2200" i="1">
                        <a:solidFill>
                          <a:schemeClr val="bg1"/>
                        </a:solidFill>
                        <a:latin typeface="Cambria Math" panose="02040503050406030204" charset="0"/>
                        <a:cs typeface="Cambria Math" panose="02040503050406030204" charset="0"/>
                      </a:rPr>
                      <m:t>=</m:t>
                    </m:r>
                    <m:sSub>
                      <m:sSubPr>
                        <m:ctrlPr>
                          <a:rPr lang="en-US" sz="2200" i="1">
                            <a:solidFill>
                              <a:schemeClr val="bg1"/>
                            </a:solidFill>
                            <a:latin typeface="Cambria Math" panose="02040503050406030204" charset="0"/>
                            <a:cs typeface="Cambria Math" panose="02040503050406030204" charset="0"/>
                          </a:rPr>
                        </m:ctrlPr>
                      </m:sSubPr>
                      <m:e>
                        <m:r>
                          <a:rPr lang="en-US" sz="2200" i="1">
                            <a:solidFill>
                              <a:schemeClr val="bg1"/>
                            </a:solidFill>
                            <a:latin typeface="Cambria Math" panose="02040503050406030204" charset="0"/>
                            <a:cs typeface="Cambria Math" panose="02040503050406030204" charset="0"/>
                          </a:rPr>
                          <m:t>𝑋</m:t>
                        </m:r>
                      </m:e>
                      <m:sub>
                        <m:f>
                          <m:fPr>
                            <m:ctrlPr>
                              <a:rPr lang="en-US" sz="2200" i="1">
                                <a:solidFill>
                                  <a:schemeClr val="bg1"/>
                                </a:solidFill>
                                <a:latin typeface="Cambria Math" panose="02040503050406030204" charset="0"/>
                                <a:cs typeface="Cambria Math" panose="02040503050406030204" charset="0"/>
                              </a:rPr>
                            </m:ctrlPr>
                          </m:fPr>
                          <m:num>
                            <m:r>
                              <a:rPr lang="en-US" sz="2200" i="1">
                                <a:solidFill>
                                  <a:schemeClr val="bg1"/>
                                </a:solidFill>
                                <a:latin typeface="Cambria Math" panose="02040503050406030204" charset="0"/>
                                <a:cs typeface="Cambria Math" panose="02040503050406030204" charset="0"/>
                              </a:rPr>
                              <m:t>𝑖</m:t>
                            </m:r>
                            <m:r>
                              <a:rPr lang="en-US" sz="2200" i="1">
                                <a:solidFill>
                                  <a:schemeClr val="bg1"/>
                                </a:solidFill>
                                <a:latin typeface="Cambria Math" panose="02040503050406030204" charset="0"/>
                                <a:cs typeface="Cambria Math" panose="02040503050406030204" charset="0"/>
                              </a:rPr>
                              <m:t>(</m:t>
                            </m:r>
                            <m:r>
                              <a:rPr lang="en-US" sz="2200" i="1">
                                <a:solidFill>
                                  <a:schemeClr val="bg1"/>
                                </a:solidFill>
                                <a:latin typeface="Cambria Math" panose="02040503050406030204" charset="0"/>
                                <a:cs typeface="Cambria Math" panose="02040503050406030204" charset="0"/>
                              </a:rPr>
                              <m:t>𝑛</m:t>
                            </m:r>
                            <m:r>
                              <a:rPr lang="en-US" sz="2200" i="1">
                                <a:solidFill>
                                  <a:schemeClr val="bg1"/>
                                </a:solidFill>
                                <a:latin typeface="Cambria Math" panose="02040503050406030204" charset="0"/>
                                <a:cs typeface="Cambria Math" panose="02040503050406030204" charset="0"/>
                              </a:rPr>
                              <m:t>+</m:t>
                            </m:r>
                            <m:r>
                              <a:rPr lang="en-US" sz="2200" i="1">
                                <a:solidFill>
                                  <a:schemeClr val="bg1"/>
                                </a:solidFill>
                                <a:latin typeface="Cambria Math" panose="02040503050406030204" charset="0"/>
                                <a:cs typeface="Cambria Math" panose="02040503050406030204" charset="0"/>
                              </a:rPr>
                              <m:t>1</m:t>
                            </m:r>
                            <m:r>
                              <a:rPr lang="en-US" sz="2200" i="1">
                                <a:solidFill>
                                  <a:schemeClr val="bg1"/>
                                </a:solidFill>
                                <a:latin typeface="Cambria Math" panose="02040503050406030204" charset="0"/>
                                <a:cs typeface="Cambria Math" panose="02040503050406030204" charset="0"/>
                              </a:rPr>
                              <m:t>)</m:t>
                            </m:r>
                          </m:num>
                          <m:den>
                            <m:r>
                              <a:rPr lang="en-US" sz="2200" i="1">
                                <a:solidFill>
                                  <a:schemeClr val="bg1"/>
                                </a:solidFill>
                                <a:latin typeface="Cambria Math" panose="02040503050406030204" charset="0"/>
                                <a:cs typeface="Cambria Math" panose="02040503050406030204" charset="0"/>
                              </a:rPr>
                              <m:t>4</m:t>
                            </m:r>
                          </m:den>
                        </m:f>
                      </m:sub>
                    </m:sSub>
                  </m:oMath>
                </a14:m>
                <a:r>
                  <a:rPr lang="en-US" sz="2200">
                    <a:solidFill>
                      <a:schemeClr val="bg1"/>
                    </a:solidFill>
                  </a:rPr>
                  <a:t>  i = 1,2,3.</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Kuartil Data Berkelompok : </a:t>
                </a:r>
                <a14:m>
                  <m:oMath xmlns:m="http://schemas.openxmlformats.org/officeDocument/2006/math">
                    <m:sSub>
                      <m:sSubPr>
                        <m:ctrlPr>
                          <a:rPr lang="en-US" sz="2200" i="1">
                            <a:solidFill>
                              <a:schemeClr val="bg1"/>
                            </a:solidFill>
                            <a:latin typeface="Cambria Math" panose="02040503050406030204" charset="0"/>
                            <a:cs typeface="Cambria Math" panose="02040503050406030204" charset="0"/>
                          </a:rPr>
                        </m:ctrlPr>
                      </m:sSubPr>
                      <m:e>
                        <m:r>
                          <a:rPr lang="en-US" sz="2200" i="1">
                            <a:solidFill>
                              <a:schemeClr val="bg1"/>
                            </a:solidFill>
                            <a:latin typeface="Cambria Math" panose="02040503050406030204" charset="0"/>
                            <a:cs typeface="Cambria Math" panose="02040503050406030204" charset="0"/>
                          </a:rPr>
                          <m:t>𝑄</m:t>
                        </m:r>
                      </m:e>
                      <m:sub>
                        <m:r>
                          <a:rPr lang="en-US" sz="2200" i="1">
                            <a:solidFill>
                              <a:schemeClr val="bg1"/>
                            </a:solidFill>
                            <a:latin typeface="Cambria Math" panose="02040503050406030204" charset="0"/>
                            <a:cs typeface="Cambria Math" panose="02040503050406030204" charset="0"/>
                          </a:rPr>
                          <m:t>𝑖</m:t>
                        </m:r>
                      </m:sub>
                    </m:sSub>
                    <m:r>
                      <a:rPr lang="en-US" sz="2200" i="1">
                        <a:solidFill>
                          <a:schemeClr val="bg1"/>
                        </a:solidFill>
                        <a:latin typeface="Cambria Math" panose="02040503050406030204" charset="0"/>
                        <a:cs typeface="Cambria Math" panose="02040503050406030204" charset="0"/>
                      </a:rPr>
                      <m:t>=</m:t>
                    </m:r>
                    <m:sSub>
                      <m:sSubPr>
                        <m:ctrlPr>
                          <a:rPr lang="en-US" sz="2200" i="1">
                            <a:solidFill>
                              <a:schemeClr val="bg1"/>
                            </a:solidFill>
                            <a:latin typeface="Cambria Math" panose="02040503050406030204" charset="0"/>
                            <a:cs typeface="Cambria Math" panose="02040503050406030204" charset="0"/>
                          </a:rPr>
                        </m:ctrlPr>
                      </m:sSubPr>
                      <m:e>
                        <m:r>
                          <a:rPr lang="en-US" sz="2200" i="1">
                            <a:solidFill>
                              <a:schemeClr val="bg1"/>
                            </a:solidFill>
                            <a:latin typeface="Cambria Math" panose="02040503050406030204" charset="0"/>
                            <a:cs typeface="Cambria Math" panose="02040503050406030204" charset="0"/>
                          </a:rPr>
                          <m:t>𝑇</m:t>
                        </m:r>
                      </m:e>
                      <m:sub>
                        <m:r>
                          <a:rPr lang="en-US" sz="2200" i="1">
                            <a:solidFill>
                              <a:schemeClr val="bg1"/>
                            </a:solidFill>
                            <a:latin typeface="Cambria Math" panose="02040503050406030204" charset="0"/>
                            <a:cs typeface="Cambria Math" panose="02040503050406030204" charset="0"/>
                          </a:rPr>
                          <m:t>𝑏</m:t>
                        </m:r>
                      </m:sub>
                    </m:sSub>
                    <m:r>
                      <a:rPr lang="en-US" sz="2200" i="1">
                        <a:solidFill>
                          <a:schemeClr val="bg1"/>
                        </a:solidFill>
                        <a:latin typeface="Cambria Math" panose="02040503050406030204" charset="0"/>
                        <a:cs typeface="Cambria Math" panose="02040503050406030204" charset="0"/>
                      </a:rPr>
                      <m:t>+</m:t>
                    </m:r>
                    <m:f>
                      <m:fPr>
                        <m:ctrlPr>
                          <a:rPr lang="en-US" sz="2200" i="1">
                            <a:solidFill>
                              <a:schemeClr val="bg1"/>
                            </a:solidFill>
                            <a:latin typeface="Cambria Math" panose="02040503050406030204" charset="0"/>
                            <a:cs typeface="Cambria Math" panose="02040503050406030204" charset="0"/>
                          </a:rPr>
                        </m:ctrlPr>
                      </m:fPr>
                      <m:num>
                        <m:f>
                          <m:fPr>
                            <m:ctrlPr>
                              <a:rPr lang="en-US" sz="2200" i="1">
                                <a:solidFill>
                                  <a:schemeClr val="bg1"/>
                                </a:solidFill>
                                <a:latin typeface="Cambria Math" panose="02040503050406030204" charset="0"/>
                                <a:cs typeface="Cambria Math" panose="02040503050406030204" charset="0"/>
                              </a:rPr>
                            </m:ctrlPr>
                          </m:fPr>
                          <m:num>
                            <m:r>
                              <a:rPr lang="en-US" sz="2200" i="1">
                                <a:solidFill>
                                  <a:schemeClr val="bg1"/>
                                </a:solidFill>
                                <a:latin typeface="Cambria Math" panose="02040503050406030204" charset="0"/>
                                <a:cs typeface="Cambria Math" panose="02040503050406030204" charset="0"/>
                              </a:rPr>
                              <m:t>𝑖𝑛</m:t>
                            </m:r>
                          </m:num>
                          <m:den>
                            <m:r>
                              <a:rPr lang="en-US" sz="2200" i="1">
                                <a:solidFill>
                                  <a:schemeClr val="bg1"/>
                                </a:solidFill>
                                <a:latin typeface="Cambria Math" panose="02040503050406030204" charset="0"/>
                                <a:cs typeface="Cambria Math" panose="02040503050406030204" charset="0"/>
                              </a:rPr>
                              <m:t>4</m:t>
                            </m:r>
                          </m:den>
                        </m:f>
                        <m:r>
                          <a:rPr lang="en-US" sz="2200" i="1">
                            <a:solidFill>
                              <a:schemeClr val="bg1"/>
                            </a:solidFill>
                            <a:latin typeface="Cambria Math" panose="02040503050406030204" charset="0"/>
                            <a:cs typeface="Cambria Math" panose="02040503050406030204" charset="0"/>
                          </a:rPr>
                          <m:t>−</m:t>
                        </m:r>
                        <m:r>
                          <a:rPr lang="en-US" sz="2200" i="1">
                            <a:solidFill>
                              <a:schemeClr val="bg1"/>
                            </a:solidFill>
                            <a:latin typeface="Cambria Math" panose="02040503050406030204" charset="0"/>
                            <a:cs typeface="Cambria Math" panose="02040503050406030204" charset="0"/>
                          </a:rPr>
                          <m:t> </m:t>
                        </m:r>
                        <m:r>
                          <a:rPr lang="en-US" sz="2200" i="1">
                            <a:solidFill>
                              <a:schemeClr val="bg1"/>
                            </a:solidFill>
                            <a:latin typeface="Cambria Math" panose="02040503050406030204" charset="0"/>
                            <a:cs typeface="Cambria Math" panose="02040503050406030204" charset="0"/>
                          </a:rPr>
                          <m:t>𝑓𝑘</m:t>
                        </m:r>
                      </m:num>
                      <m:den>
                        <m:sSub>
                          <m:sSubPr>
                            <m:ctrlPr>
                              <a:rPr lang="en-US" sz="2200" i="1">
                                <a:solidFill>
                                  <a:schemeClr val="bg1"/>
                                </a:solidFill>
                                <a:latin typeface="Cambria Math" panose="02040503050406030204" charset="0"/>
                                <a:cs typeface="Cambria Math" panose="02040503050406030204" charset="0"/>
                              </a:rPr>
                            </m:ctrlPr>
                          </m:sSubPr>
                          <m:e>
                            <m:r>
                              <a:rPr lang="en-US" sz="2200" i="1">
                                <a:solidFill>
                                  <a:schemeClr val="bg1"/>
                                </a:solidFill>
                                <a:latin typeface="Cambria Math" panose="02040503050406030204" charset="0"/>
                                <a:cs typeface="Cambria Math" panose="02040503050406030204" charset="0"/>
                              </a:rPr>
                              <m:t>𝑓</m:t>
                            </m:r>
                          </m:e>
                          <m:sub>
                            <m:r>
                              <a:rPr lang="en-US" sz="2200" i="1">
                                <a:solidFill>
                                  <a:schemeClr val="bg1"/>
                                </a:solidFill>
                                <a:latin typeface="Cambria Math" panose="02040503050406030204" charset="0"/>
                                <a:cs typeface="Cambria Math" panose="02040503050406030204" charset="0"/>
                              </a:rPr>
                              <m:t>𝑞𝑖</m:t>
                            </m:r>
                          </m:sub>
                        </m:sSub>
                      </m:den>
                    </m:f>
                    <m:r>
                      <a:rPr lang="en-US" sz="2200" i="1">
                        <a:solidFill>
                          <a:schemeClr val="bg1"/>
                        </a:solidFill>
                        <a:latin typeface="Cambria Math" panose="02040503050406030204" charset="0"/>
                        <a:cs typeface="Cambria Math" panose="02040503050406030204" charset="0"/>
                      </a:rPr>
                      <m:t>𝐶</m:t>
                    </m:r>
                  </m:oMath>
                </a14:m>
                <a:endParaRPr lang="en-US" sz="2200" i="1">
                  <a:solidFill>
                    <a:schemeClr val="bg1"/>
                  </a:solidFill>
                  <a:latin typeface="Cambria Math" panose="02040503050406030204" charset="0"/>
                  <a:cs typeface="Cambria Math" panose="02040503050406030204" charset="0"/>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Keterangan : </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i = kuartil ke berapa</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n = jumlah individu frekuensi</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fk = frekuensi kumulatif sebelum kelas yang dimaksud</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Tb = Tepi bawah</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C = interval - panjang kelas</a:t>
                </a:r>
                <a:endParaRPr lang="en-US" sz="2200">
                  <a:solidFill>
                    <a:schemeClr val="bg1"/>
                  </a:solidFill>
                </a:endParaRPr>
              </a:p>
            </p:txBody>
          </p:sp>
        </mc:Choice>
        <mc:Fallback>
          <p:sp>
            <p:nvSpPr>
              <p:cNvPr id="11" name="Text Box 10"/>
              <p:cNvSpPr txBox="1">
                <a:spLocks noRot="1" noChangeAspect="1" noMove="1" noResize="1" noEditPoints="1" noAdjustHandles="1" noChangeArrowheads="1" noChangeShapeType="1" noTextEdit="1"/>
              </p:cNvSpPr>
              <p:nvPr/>
            </p:nvSpPr>
            <p:spPr>
              <a:xfrm>
                <a:off x="288925" y="450215"/>
                <a:ext cx="11614785" cy="5072380"/>
              </a:xfrm>
              <a:prstGeom prst="rect">
                <a:avLst/>
              </a:prstGeom>
              <a:blipFill rotWithShape="1">
                <a:blip r:embed="rId1"/>
                <a:stretch>
                  <a:fillRect/>
                </a:stretch>
              </a:blipFill>
            </p:spPr>
            <p:txBody>
              <a:bodyPr/>
              <a:lstStyle/>
              <a:p>
                <a:r>
                  <a:rPr lang="en-US" altLang="en-US">
                    <a:noFill/>
                  </a:rPr>
                  <a:t> </a:t>
                </a:r>
              </a:p>
            </p:txBody>
          </p:sp>
        </mc:Fallback>
      </mc:AlternateContent>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11" name="Text Box 10"/>
              <p:cNvSpPr txBox="1"/>
              <p:nvPr/>
            </p:nvSpPr>
            <p:spPr>
              <a:xfrm>
                <a:off x="288925" y="450215"/>
                <a:ext cx="11614785" cy="2576830"/>
              </a:xfrm>
              <a:prstGeom prst="rect">
                <a:avLst/>
              </a:prstGeom>
              <a:noFill/>
            </p:spPr>
            <p:txBody>
              <a:bodyPr wrap="square" rtlCol="0" anchor="t">
                <a:spAutoFit/>
              </a:bodyPr>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Desil : nilai yang membagi data menjadi 10 bagian</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Desil Data Tunggal : </a:t>
                </a:r>
                <a14:m>
                  <m:oMath xmlns:m="http://schemas.openxmlformats.org/officeDocument/2006/math">
                    <m:sSub>
                      <m:sSubPr>
                        <m:ctrlPr>
                          <a:rPr lang="en-US" sz="2200" i="1">
                            <a:solidFill>
                              <a:schemeClr val="bg1"/>
                            </a:solidFill>
                            <a:latin typeface="Cambria Math" panose="02040503050406030204" charset="0"/>
                            <a:cs typeface="Cambria Math" panose="02040503050406030204" charset="0"/>
                          </a:rPr>
                        </m:ctrlPr>
                      </m:sSubPr>
                      <m:e>
                        <m:r>
                          <a:rPr lang="en-US" sz="2200" i="1">
                            <a:solidFill>
                              <a:schemeClr val="bg1"/>
                            </a:solidFill>
                            <a:latin typeface="Cambria Math" panose="02040503050406030204" charset="0"/>
                            <a:cs typeface="Cambria Math" panose="02040503050406030204" charset="0"/>
                          </a:rPr>
                          <m:t>𝐷</m:t>
                        </m:r>
                      </m:e>
                      <m:sub>
                        <m:r>
                          <a:rPr lang="en-US" sz="2200" i="1">
                            <a:solidFill>
                              <a:schemeClr val="bg1"/>
                            </a:solidFill>
                            <a:latin typeface="Cambria Math" panose="02040503050406030204" charset="0"/>
                            <a:cs typeface="Cambria Math" panose="02040503050406030204" charset="0"/>
                          </a:rPr>
                          <m:t>𝑖</m:t>
                        </m:r>
                      </m:sub>
                    </m:sSub>
                    <m:r>
                      <a:rPr lang="en-US" sz="2200" i="1">
                        <a:solidFill>
                          <a:schemeClr val="bg1"/>
                        </a:solidFill>
                        <a:latin typeface="Cambria Math" panose="02040503050406030204" charset="0"/>
                        <a:cs typeface="Cambria Math" panose="02040503050406030204" charset="0"/>
                      </a:rPr>
                      <m:t>= </m:t>
                    </m:r>
                    <m:sSub>
                      <m:sSubPr>
                        <m:ctrlPr>
                          <a:rPr lang="en-US" sz="2200" i="1">
                            <a:solidFill>
                              <a:schemeClr val="bg1"/>
                            </a:solidFill>
                            <a:latin typeface="Cambria Math" panose="02040503050406030204" charset="0"/>
                            <a:cs typeface="Cambria Math" panose="02040503050406030204" charset="0"/>
                          </a:rPr>
                        </m:ctrlPr>
                      </m:sSubPr>
                      <m:e>
                        <m:r>
                          <a:rPr lang="en-US" sz="2200" i="1">
                            <a:solidFill>
                              <a:schemeClr val="bg1"/>
                            </a:solidFill>
                            <a:latin typeface="Cambria Math" panose="02040503050406030204" charset="0"/>
                            <a:cs typeface="Cambria Math" panose="02040503050406030204" charset="0"/>
                          </a:rPr>
                          <m:t>𝑋</m:t>
                        </m:r>
                      </m:e>
                      <m:sub>
                        <m:f>
                          <m:fPr>
                            <m:ctrlPr>
                              <a:rPr lang="en-US" sz="2200" i="1">
                                <a:solidFill>
                                  <a:schemeClr val="bg1"/>
                                </a:solidFill>
                                <a:latin typeface="Cambria Math" panose="02040503050406030204" charset="0"/>
                                <a:cs typeface="Cambria Math" panose="02040503050406030204" charset="0"/>
                              </a:rPr>
                            </m:ctrlPr>
                          </m:fPr>
                          <m:num>
                            <m:r>
                              <a:rPr lang="en-US" sz="2200" i="1">
                                <a:solidFill>
                                  <a:schemeClr val="bg1"/>
                                </a:solidFill>
                                <a:latin typeface="Cambria Math" panose="02040503050406030204" charset="0"/>
                                <a:cs typeface="Cambria Math" panose="02040503050406030204" charset="0"/>
                              </a:rPr>
                              <m:t>𝑖</m:t>
                            </m:r>
                            <m:r>
                              <a:rPr lang="en-US" sz="2200" i="1">
                                <a:solidFill>
                                  <a:schemeClr val="bg1"/>
                                </a:solidFill>
                                <a:latin typeface="Cambria Math" panose="02040503050406030204" charset="0"/>
                                <a:cs typeface="Cambria Math" panose="02040503050406030204" charset="0"/>
                              </a:rPr>
                              <m:t>(</m:t>
                            </m:r>
                            <m:r>
                              <a:rPr lang="en-US" sz="2200" i="1">
                                <a:solidFill>
                                  <a:schemeClr val="bg1"/>
                                </a:solidFill>
                                <a:latin typeface="Cambria Math" panose="02040503050406030204" charset="0"/>
                                <a:cs typeface="Cambria Math" panose="02040503050406030204" charset="0"/>
                              </a:rPr>
                              <m:t>𝑛</m:t>
                            </m:r>
                            <m:r>
                              <a:rPr lang="en-US" sz="2200" i="1">
                                <a:solidFill>
                                  <a:schemeClr val="bg1"/>
                                </a:solidFill>
                                <a:latin typeface="Cambria Math" panose="02040503050406030204" charset="0"/>
                                <a:cs typeface="Cambria Math" panose="02040503050406030204" charset="0"/>
                              </a:rPr>
                              <m:t>+</m:t>
                            </m:r>
                            <m:r>
                              <a:rPr lang="en-US" sz="2200" i="1">
                                <a:solidFill>
                                  <a:schemeClr val="bg1"/>
                                </a:solidFill>
                                <a:latin typeface="Cambria Math" panose="02040503050406030204" charset="0"/>
                                <a:cs typeface="Cambria Math" panose="02040503050406030204" charset="0"/>
                              </a:rPr>
                              <m:t>1</m:t>
                            </m:r>
                            <m:r>
                              <a:rPr lang="en-US" sz="2200" i="1">
                                <a:solidFill>
                                  <a:schemeClr val="bg1"/>
                                </a:solidFill>
                                <a:latin typeface="Cambria Math" panose="02040503050406030204" charset="0"/>
                                <a:cs typeface="Cambria Math" panose="02040503050406030204" charset="0"/>
                              </a:rPr>
                              <m:t>)</m:t>
                            </m:r>
                          </m:num>
                          <m:den>
                            <m:r>
                              <a:rPr lang="en-US" sz="2200" i="1">
                                <a:solidFill>
                                  <a:schemeClr val="bg1"/>
                                </a:solidFill>
                                <a:latin typeface="Cambria Math" panose="02040503050406030204" charset="0"/>
                                <a:cs typeface="Cambria Math" panose="02040503050406030204" charset="0"/>
                              </a:rPr>
                              <m:t>10</m:t>
                            </m:r>
                          </m:den>
                        </m:f>
                      </m:sub>
                    </m:sSub>
                  </m:oMath>
                </a14:m>
                <a:endParaRPr lang="en-US" sz="2200" i="1">
                  <a:solidFill>
                    <a:schemeClr val="bg1"/>
                  </a:solidFill>
                  <a:latin typeface="Cambria Math" panose="02040503050406030204" charset="0"/>
                  <a:cs typeface="Cambria Math" panose="02040503050406030204" charset="0"/>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Desil Data Berkelompok : </a:t>
                </a:r>
                <a14:m>
                  <m:oMath xmlns:m="http://schemas.openxmlformats.org/officeDocument/2006/math">
                    <m:sSub>
                      <m:sSubPr>
                        <m:ctrlPr>
                          <a:rPr lang="en-US" sz="2200" i="1">
                            <a:solidFill>
                              <a:schemeClr val="bg1"/>
                            </a:solidFill>
                            <a:latin typeface="Cambria Math" panose="02040503050406030204" charset="0"/>
                            <a:cs typeface="Cambria Math" panose="02040503050406030204" charset="0"/>
                          </a:rPr>
                        </m:ctrlPr>
                      </m:sSubPr>
                      <m:e>
                        <m:r>
                          <a:rPr lang="en-US" sz="2200" i="1">
                            <a:solidFill>
                              <a:schemeClr val="bg1"/>
                            </a:solidFill>
                            <a:latin typeface="Cambria Math" panose="02040503050406030204" charset="0"/>
                            <a:cs typeface="Cambria Math" panose="02040503050406030204" charset="0"/>
                          </a:rPr>
                          <m:t>𝐷</m:t>
                        </m:r>
                      </m:e>
                      <m:sub>
                        <m:r>
                          <a:rPr lang="en-US" sz="2200" i="1">
                            <a:solidFill>
                              <a:schemeClr val="bg1"/>
                            </a:solidFill>
                            <a:latin typeface="Cambria Math" panose="02040503050406030204" charset="0"/>
                            <a:cs typeface="Cambria Math" panose="02040503050406030204" charset="0"/>
                          </a:rPr>
                          <m:t>𝑖</m:t>
                        </m:r>
                      </m:sub>
                    </m:sSub>
                    <m:r>
                      <a:rPr lang="en-US" sz="2200" i="1">
                        <a:solidFill>
                          <a:schemeClr val="bg1"/>
                        </a:solidFill>
                        <a:latin typeface="Cambria Math" panose="02040503050406030204" charset="0"/>
                        <a:cs typeface="Cambria Math" panose="02040503050406030204" charset="0"/>
                      </a:rPr>
                      <m:t>=</m:t>
                    </m:r>
                    <m:sSub>
                      <m:sSubPr>
                        <m:ctrlPr>
                          <a:rPr lang="en-US" sz="2200" i="1">
                            <a:solidFill>
                              <a:schemeClr val="bg1"/>
                            </a:solidFill>
                            <a:latin typeface="Cambria Math" panose="02040503050406030204" charset="0"/>
                            <a:cs typeface="Cambria Math" panose="02040503050406030204" charset="0"/>
                          </a:rPr>
                        </m:ctrlPr>
                      </m:sSubPr>
                      <m:e>
                        <m:r>
                          <a:rPr lang="en-US" sz="2200" i="1">
                            <a:solidFill>
                              <a:schemeClr val="bg1"/>
                            </a:solidFill>
                            <a:latin typeface="Cambria Math" panose="02040503050406030204" charset="0"/>
                            <a:cs typeface="Cambria Math" panose="02040503050406030204" charset="0"/>
                          </a:rPr>
                          <m:t>𝑇</m:t>
                        </m:r>
                      </m:e>
                      <m:sub>
                        <m:r>
                          <a:rPr lang="en-US" sz="2200" i="1">
                            <a:solidFill>
                              <a:schemeClr val="bg1"/>
                            </a:solidFill>
                            <a:latin typeface="Cambria Math" panose="02040503050406030204" charset="0"/>
                            <a:cs typeface="Cambria Math" panose="02040503050406030204" charset="0"/>
                          </a:rPr>
                          <m:t>𝑏</m:t>
                        </m:r>
                      </m:sub>
                    </m:sSub>
                    <m:r>
                      <a:rPr lang="en-US" sz="2200" i="1">
                        <a:solidFill>
                          <a:schemeClr val="bg1"/>
                        </a:solidFill>
                        <a:latin typeface="Cambria Math" panose="02040503050406030204" charset="0"/>
                        <a:cs typeface="Cambria Math" panose="02040503050406030204" charset="0"/>
                      </a:rPr>
                      <m:t>+</m:t>
                    </m:r>
                    <m:f>
                      <m:fPr>
                        <m:ctrlPr>
                          <a:rPr lang="en-US" sz="2200" i="1">
                            <a:solidFill>
                              <a:schemeClr val="bg1"/>
                            </a:solidFill>
                            <a:latin typeface="Cambria Math" panose="02040503050406030204" charset="0"/>
                            <a:cs typeface="Cambria Math" panose="02040503050406030204" charset="0"/>
                          </a:rPr>
                        </m:ctrlPr>
                      </m:fPr>
                      <m:num>
                        <m:f>
                          <m:fPr>
                            <m:ctrlPr>
                              <a:rPr lang="en-US" sz="2200" i="1">
                                <a:solidFill>
                                  <a:schemeClr val="bg1"/>
                                </a:solidFill>
                                <a:latin typeface="Cambria Math" panose="02040503050406030204" charset="0"/>
                                <a:cs typeface="Cambria Math" panose="02040503050406030204" charset="0"/>
                              </a:rPr>
                            </m:ctrlPr>
                          </m:fPr>
                          <m:num>
                            <m:r>
                              <a:rPr lang="en-US" sz="2200" i="1">
                                <a:solidFill>
                                  <a:schemeClr val="bg1"/>
                                </a:solidFill>
                                <a:latin typeface="Cambria Math" panose="02040503050406030204" charset="0"/>
                                <a:cs typeface="Cambria Math" panose="02040503050406030204" charset="0"/>
                              </a:rPr>
                              <m:t>𝑖𝑛</m:t>
                            </m:r>
                          </m:num>
                          <m:den>
                            <m:r>
                              <a:rPr lang="en-US" sz="2200" i="1">
                                <a:solidFill>
                                  <a:schemeClr val="bg1"/>
                                </a:solidFill>
                                <a:latin typeface="Cambria Math" panose="02040503050406030204" charset="0"/>
                                <a:cs typeface="Cambria Math" panose="02040503050406030204" charset="0"/>
                              </a:rPr>
                              <m:t>10</m:t>
                            </m:r>
                          </m:den>
                        </m:f>
                        <m:r>
                          <a:rPr lang="en-US" sz="2200" i="1">
                            <a:solidFill>
                              <a:schemeClr val="bg1"/>
                            </a:solidFill>
                            <a:latin typeface="Cambria Math" panose="02040503050406030204" charset="0"/>
                            <a:cs typeface="Cambria Math" panose="02040503050406030204" charset="0"/>
                          </a:rPr>
                          <m:t>−𝑓𝑘</m:t>
                        </m:r>
                      </m:num>
                      <m:den>
                        <m:r>
                          <a:rPr lang="en-US" sz="2200" i="1">
                            <a:solidFill>
                              <a:schemeClr val="bg1"/>
                            </a:solidFill>
                            <a:latin typeface="Cambria Math" panose="02040503050406030204" charset="0"/>
                            <a:cs typeface="Cambria Math" panose="02040503050406030204" charset="0"/>
                          </a:rPr>
                          <m:t>𝑓𝐷𝑖</m:t>
                        </m:r>
                      </m:den>
                    </m:f>
                    <m:r>
                      <a:rPr lang="en-US" sz="2200" i="1">
                        <a:solidFill>
                          <a:schemeClr val="bg1"/>
                        </a:solidFill>
                        <a:latin typeface="Cambria Math" panose="02040503050406030204" charset="0"/>
                        <a:cs typeface="Cambria Math" panose="02040503050406030204" charset="0"/>
                      </a:rPr>
                      <m:t>𝐶</m:t>
                    </m:r>
                  </m:oMath>
                </a14:m>
                <a:endParaRPr lang="en-US" sz="2200">
                  <a:solidFill>
                    <a:schemeClr val="bg1"/>
                  </a:solidFill>
                </a:endParaRPr>
              </a:p>
            </p:txBody>
          </p:sp>
        </mc:Choice>
        <mc:Fallback>
          <p:sp>
            <p:nvSpPr>
              <p:cNvPr id="11" name="Text Box 10"/>
              <p:cNvSpPr txBox="1">
                <a:spLocks noRot="1" noChangeAspect="1" noMove="1" noResize="1" noEditPoints="1" noAdjustHandles="1" noChangeArrowheads="1" noChangeShapeType="1" noTextEdit="1"/>
              </p:cNvSpPr>
              <p:nvPr/>
            </p:nvSpPr>
            <p:spPr>
              <a:xfrm>
                <a:off x="288925" y="450215"/>
                <a:ext cx="11614785" cy="2576830"/>
              </a:xfrm>
              <a:prstGeom prst="rect">
                <a:avLst/>
              </a:prstGeom>
              <a:blipFill rotWithShape="1">
                <a:blip r:embed="rId1"/>
                <a:stretch>
                  <a:fillRect/>
                </a:stretch>
              </a:blipFill>
            </p:spPr>
            <p:txBody>
              <a:bodyPr/>
              <a:lstStyle/>
              <a:p>
                <a:r>
                  <a:rPr lang="en-US" altLang="en-US">
                    <a:noFill/>
                  </a:rPr>
                  <a:t> </a:t>
                </a:r>
              </a:p>
            </p:txBody>
          </p:sp>
        </mc:Fallback>
      </mc:AlternateContent>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2903220" y="903605"/>
            <a:ext cx="8785860" cy="2853055"/>
          </a:xfrm>
        </p:spPr>
        <p:txBody>
          <a:bodyPr vert="horz" lIns="91440" tIns="45720" rIns="91440" bIns="45720" rtlCol="0" anchor="b">
            <a:normAutofit/>
          </a:bodyPr>
          <a:lstStyle/>
          <a:p>
            <a:pPr marL="0" marR="0" lvl="0" indent="0" algn="just" defTabSz="914400" rtl="0" eaLnBrk="1" fontAlgn="auto" latinLnBrk="0" hangingPunct="1">
              <a:lnSpc>
                <a:spcPct val="90000"/>
              </a:lnSpc>
              <a:spcBef>
                <a:spcPct val="0"/>
              </a:spcBef>
              <a:spcAft>
                <a:spcPts val="0"/>
              </a:spcAft>
              <a:buClrTx/>
              <a:buSzTx/>
              <a:buFontTx/>
              <a:buNone/>
              <a:defRPr/>
            </a:pPr>
            <a:r>
              <a:rPr kumimoji="0" lang="en-US" altLang="zh-CN" sz="6000" b="0" i="0" u="none" strike="noStrike" kern="1200" cap="none" spc="0" normalizeH="0" baseline="0" noProof="0" dirty="0">
                <a:ln>
                  <a:noFill/>
                </a:ln>
                <a:solidFill>
                  <a:schemeClr val="bg1">
                    <a:lumMod val="95000"/>
                  </a:schemeClr>
                </a:solidFill>
                <a:effectLst/>
                <a:uLnTx/>
                <a:uFillTx/>
                <a:latin typeface="+mj-lt"/>
                <a:ea typeface="+mj-ea"/>
                <a:cs typeface="+mj-cs"/>
              </a:rPr>
              <a:t>UKURAN PENYEBARAN</a:t>
            </a:r>
            <a:endParaRPr kumimoji="0" lang="en-US" altLang="zh-CN" sz="60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5" name="文本占位符 4"/>
          <p:cNvSpPr>
            <a:spLocks noGrp="1"/>
          </p:cNvSpPr>
          <p:nvPr>
            <p:ph type="body" idx="1" hasCustomPrompt="1"/>
          </p:nvPr>
        </p:nvSpPr>
        <p:spPr>
          <a:xfrm>
            <a:off x="3408363" y="3783013"/>
            <a:ext cx="5999163" cy="1500188"/>
          </a:xfrm>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11" name="Text Box 10"/>
              <p:cNvSpPr txBox="1"/>
              <p:nvPr/>
            </p:nvSpPr>
            <p:spPr>
              <a:xfrm>
                <a:off x="288290" y="260985"/>
                <a:ext cx="11614785" cy="4497705"/>
              </a:xfrm>
              <a:prstGeom prst="rect">
                <a:avLst/>
              </a:prstGeom>
              <a:noFill/>
            </p:spPr>
            <p:txBody>
              <a:bodyPr wrap="square" rtlCol="0" anchor="t">
                <a:spAutoFit/>
              </a:bodyPr>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DATA TUNGGAL</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Range : selisih antara nilai terbesar dan terkecil </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Deviasi Rata-Rata : mengukur seberapa jauh nilai pada data dari rata-rata biasa</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Variansi : Rata-rata hitung kuadrat setiap data terhadap rata-rata hitungnya</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Standar Deviasi : Akar kuadrat dari variansi dan menunjukkan standar penyimpangan data terhadap nilai rata-ratanya</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Rumus Variansi : </a:t>
                </a:r>
                <a14:m>
                  <m:oMath xmlns:m="http://schemas.openxmlformats.org/officeDocument/2006/math">
                    <m:sSup>
                      <m:sSupPr>
                        <m:ctrlPr>
                          <a:rPr lang="en-US" sz="2200" i="1">
                            <a:solidFill>
                              <a:schemeClr val="bg1"/>
                            </a:solidFill>
                            <a:latin typeface="Cambria Math" panose="02040503050406030204" charset="0"/>
                            <a:cs typeface="Cambria Math" panose="02040503050406030204" charset="0"/>
                          </a:rPr>
                        </m:ctrlPr>
                      </m:sSupPr>
                      <m:e>
                        <m:r>
                          <a:rPr lang="en-US" sz="2200" i="1">
                            <a:solidFill>
                              <a:schemeClr val="bg1"/>
                            </a:solidFill>
                            <a:latin typeface="Cambria Math" panose="02040503050406030204" charset="0"/>
                            <a:cs typeface="Cambria Math" panose="02040503050406030204" charset="0"/>
                          </a:rPr>
                          <m:t>𝑠</m:t>
                        </m:r>
                      </m:e>
                      <m:sup>
                        <m:r>
                          <a:rPr lang="en-US" sz="2200" i="1">
                            <a:solidFill>
                              <a:schemeClr val="bg1"/>
                            </a:solidFill>
                            <a:latin typeface="Cambria Math" panose="02040503050406030204" charset="0"/>
                            <a:cs typeface="Cambria Math" panose="02040503050406030204" charset="0"/>
                          </a:rPr>
                          <m:t>2</m:t>
                        </m:r>
                      </m:sup>
                    </m:sSup>
                    <m:r>
                      <a:rPr lang="en-US" sz="2200" i="1">
                        <a:solidFill>
                          <a:schemeClr val="bg1"/>
                        </a:solidFill>
                        <a:latin typeface="Cambria Math" panose="02040503050406030204" charset="0"/>
                        <a:cs typeface="Cambria Math" panose="02040503050406030204" charset="0"/>
                      </a:rPr>
                      <m:t>=</m:t>
                    </m:r>
                    <m:f>
                      <m:fPr>
                        <m:ctrlPr>
                          <a:rPr lang="en-US" sz="2200" i="1">
                            <a:solidFill>
                              <a:schemeClr val="bg1"/>
                            </a:solidFill>
                            <a:latin typeface="Cambria Math" panose="02040503050406030204" charset="0"/>
                            <a:cs typeface="Cambria Math" panose="02040503050406030204" charset="0"/>
                          </a:rPr>
                        </m:ctrlPr>
                      </m:fPr>
                      <m:num>
                        <m:r>
                          <a:rPr lang="en-US" sz="2200" i="1">
                            <a:solidFill>
                              <a:schemeClr val="bg1"/>
                            </a:solidFill>
                            <a:latin typeface="Cambria Math" panose="02040503050406030204" charset="0"/>
                            <a:cs typeface="Cambria Math" panose="02040503050406030204" charset="0"/>
                          </a:rPr>
                          <m:t>𝛴</m:t>
                        </m:r>
                        <m:sSup>
                          <m:sSupPr>
                            <m:ctrlPr>
                              <a:rPr lang="en-US" sz="2200" i="1">
                                <a:solidFill>
                                  <a:schemeClr val="bg1"/>
                                </a:solidFill>
                                <a:latin typeface="Cambria Math" panose="02040503050406030204" charset="0"/>
                                <a:cs typeface="Cambria Math" panose="02040503050406030204" charset="0"/>
                              </a:rPr>
                            </m:ctrlPr>
                          </m:sSupPr>
                          <m:e>
                            <m:r>
                              <a:rPr lang="en-US" sz="2200" i="1">
                                <a:solidFill>
                                  <a:schemeClr val="bg1"/>
                                </a:solidFill>
                                <a:latin typeface="Cambria Math" panose="02040503050406030204" charset="0"/>
                                <a:cs typeface="Cambria Math" panose="02040503050406030204" charset="0"/>
                              </a:rPr>
                              <m:t>(</m:t>
                            </m:r>
                            <m:r>
                              <a:rPr lang="en-US" sz="2200" i="1">
                                <a:solidFill>
                                  <a:schemeClr val="bg1"/>
                                </a:solidFill>
                                <a:latin typeface="Cambria Math" panose="02040503050406030204" charset="0"/>
                                <a:cs typeface="Cambria Math" panose="02040503050406030204" charset="0"/>
                              </a:rPr>
                              <m:t>𝑋𝑖</m:t>
                            </m:r>
                            <m:r>
                              <a:rPr lang="en-US" sz="2200" i="1">
                                <a:solidFill>
                                  <a:schemeClr val="bg1"/>
                                </a:solidFill>
                                <a:latin typeface="Cambria Math" panose="02040503050406030204" charset="0"/>
                                <a:cs typeface="Cambria Math" panose="02040503050406030204" charset="0"/>
                              </a:rPr>
                              <m:t> </m:t>
                            </m:r>
                            <m:r>
                              <a:rPr lang="en-US" sz="2200" i="1">
                                <a:solidFill>
                                  <a:schemeClr val="bg1"/>
                                </a:solidFill>
                                <a:latin typeface="Cambria Math" panose="02040503050406030204" charset="0"/>
                                <a:cs typeface="Cambria Math" panose="02040503050406030204" charset="0"/>
                              </a:rPr>
                              <m:t>−</m:t>
                            </m:r>
                            <m:r>
                              <a:rPr lang="en-US" sz="2200" i="1">
                                <a:solidFill>
                                  <a:schemeClr val="bg1"/>
                                </a:solidFill>
                                <a:latin typeface="Cambria Math" panose="02040503050406030204" charset="0"/>
                                <a:cs typeface="Cambria Math" panose="02040503050406030204" charset="0"/>
                              </a:rPr>
                              <m:t> </m:t>
                            </m:r>
                            <m:r>
                              <a:rPr lang="en-US" sz="2200" i="1">
                                <a:solidFill>
                                  <a:schemeClr val="bg1"/>
                                </a:solidFill>
                                <a:latin typeface="Cambria Math" panose="02040503050406030204" charset="0"/>
                                <a:cs typeface="Cambria Math" panose="02040503050406030204" charset="0"/>
                              </a:rPr>
                              <m:t>𝑋</m:t>
                            </m:r>
                            <m:r>
                              <a:rPr lang="en-US" sz="2200" i="1">
                                <a:solidFill>
                                  <a:schemeClr val="bg1"/>
                                </a:solidFill>
                                <a:latin typeface="Cambria Math" panose="02040503050406030204" charset="0"/>
                                <a:cs typeface="Cambria Math" panose="02040503050406030204" charset="0"/>
                              </a:rPr>
                              <m:t>)</m:t>
                            </m:r>
                          </m:e>
                          <m:sup>
                            <m:r>
                              <a:rPr lang="en-US" sz="2200" i="1">
                                <a:solidFill>
                                  <a:schemeClr val="bg1"/>
                                </a:solidFill>
                                <a:latin typeface="Cambria Math" panose="02040503050406030204" charset="0"/>
                                <a:cs typeface="Cambria Math" panose="02040503050406030204" charset="0"/>
                              </a:rPr>
                              <m:t>2</m:t>
                            </m:r>
                          </m:sup>
                        </m:sSup>
                      </m:num>
                      <m:den>
                        <m:r>
                          <a:rPr lang="en-US" sz="2200" i="1">
                            <a:solidFill>
                              <a:schemeClr val="bg1"/>
                            </a:solidFill>
                            <a:latin typeface="Cambria Math" panose="02040503050406030204" charset="0"/>
                            <a:cs typeface="Cambria Math" panose="02040503050406030204" charset="0"/>
                          </a:rPr>
                          <m:t>𝑛−</m:t>
                        </m:r>
                        <m:r>
                          <a:rPr lang="en-US" sz="2200" i="1">
                            <a:solidFill>
                              <a:schemeClr val="bg1"/>
                            </a:solidFill>
                            <a:latin typeface="Cambria Math" panose="02040503050406030204" charset="0"/>
                            <a:cs typeface="Cambria Math" panose="02040503050406030204" charset="0"/>
                          </a:rPr>
                          <m:t>1</m:t>
                        </m:r>
                      </m:den>
                    </m:f>
                  </m:oMath>
                </a14:m>
                <a:r>
                  <a:rPr lang="en-US" sz="2200" i="1">
                    <a:solidFill>
                      <a:schemeClr val="bg1"/>
                    </a:solidFill>
                    <a:latin typeface="Cambria Math" panose="02040503050406030204" charset="0"/>
                    <a:cs typeface="Cambria Math" panose="02040503050406030204" charset="0"/>
                  </a:rPr>
                  <a:t> </a:t>
                </a:r>
                <a:r>
                  <a:rPr lang="en-US" sz="2200">
                    <a:solidFill>
                      <a:schemeClr val="bg1"/>
                    </a:solidFill>
                    <a:latin typeface="Cambria Math" panose="02040503050406030204" charset="0"/>
                    <a:cs typeface="Cambria Math" panose="02040503050406030204" charset="0"/>
                  </a:rPr>
                  <a:t>untuk  ukuran &lt;= 30</a:t>
                </a:r>
                <a:r>
                  <a:rPr lang="en-US" sz="2200" i="1">
                    <a:solidFill>
                      <a:schemeClr val="bg1"/>
                    </a:solidFill>
                    <a:latin typeface="Cambria Math" panose="02040503050406030204" charset="0"/>
                    <a:cs typeface="Cambria Math" panose="02040503050406030204" charset="0"/>
                  </a:rPr>
                  <a:t> , </a:t>
                </a:r>
                <a:endParaRPr lang="en-US" sz="2200" i="1">
                  <a:solidFill>
                    <a:schemeClr val="bg1"/>
                  </a:solidFill>
                  <a:latin typeface="Cambria Math" panose="02040503050406030204" charset="0"/>
                  <a:cs typeface="Cambria Math" panose="02040503050406030204" charset="0"/>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sym typeface="+mn-ea"/>
                  </a:rPr>
                  <a:t> </a:t>
                </a:r>
                <a14:m>
                  <m:oMath xmlns:m="http://schemas.openxmlformats.org/officeDocument/2006/math">
                    <m:sSup>
                      <m:sSupPr>
                        <m:ctrlPr>
                          <a:rPr lang="en-US" sz="2200" i="1">
                            <a:solidFill>
                              <a:schemeClr val="bg1"/>
                            </a:solidFill>
                            <a:latin typeface="Cambria Math" panose="02040503050406030204" charset="0"/>
                            <a:cs typeface="Cambria Math" panose="02040503050406030204" charset="0"/>
                          </a:rPr>
                        </m:ctrlPr>
                      </m:sSupPr>
                      <m:e>
                        <m:r>
                          <a:rPr lang="en-US" sz="2200" i="1">
                            <a:solidFill>
                              <a:schemeClr val="bg1"/>
                            </a:solidFill>
                            <a:latin typeface="Cambria Math" panose="02040503050406030204" charset="0"/>
                            <a:cs typeface="Cambria Math" panose="02040503050406030204" charset="0"/>
                          </a:rPr>
                          <m:t>𝑠</m:t>
                        </m:r>
                      </m:e>
                      <m:sup>
                        <m:r>
                          <a:rPr lang="en-US" sz="2200" i="1">
                            <a:solidFill>
                              <a:schemeClr val="bg1"/>
                            </a:solidFill>
                            <a:latin typeface="Cambria Math" panose="02040503050406030204" charset="0"/>
                            <a:cs typeface="Cambria Math" panose="02040503050406030204" charset="0"/>
                          </a:rPr>
                          <m:t>2</m:t>
                        </m:r>
                      </m:sup>
                    </m:sSup>
                    <m:r>
                      <a:rPr lang="en-US" sz="2200" i="1">
                        <a:solidFill>
                          <a:schemeClr val="bg1"/>
                        </a:solidFill>
                        <a:latin typeface="Cambria Math" panose="02040503050406030204" charset="0"/>
                        <a:cs typeface="Cambria Math" panose="02040503050406030204" charset="0"/>
                      </a:rPr>
                      <m:t>=</m:t>
                    </m:r>
                    <m:f>
                      <m:fPr>
                        <m:ctrlPr>
                          <a:rPr lang="en-US" sz="2200" i="1">
                            <a:solidFill>
                              <a:schemeClr val="bg1"/>
                            </a:solidFill>
                            <a:latin typeface="Cambria Math" panose="02040503050406030204" charset="0"/>
                            <a:cs typeface="Cambria Math" panose="02040503050406030204" charset="0"/>
                          </a:rPr>
                        </m:ctrlPr>
                      </m:fPr>
                      <m:num>
                        <m:r>
                          <a:rPr lang="en-US" sz="2200" i="1">
                            <a:solidFill>
                              <a:schemeClr val="bg1"/>
                            </a:solidFill>
                            <a:latin typeface="Cambria Math" panose="02040503050406030204" charset="0"/>
                            <a:cs typeface="Cambria Math" panose="02040503050406030204" charset="0"/>
                          </a:rPr>
                          <m:t>𝛴</m:t>
                        </m:r>
                        <m:sSup>
                          <m:sSupPr>
                            <m:ctrlPr>
                              <a:rPr lang="en-US" sz="2200" i="1">
                                <a:solidFill>
                                  <a:schemeClr val="bg1"/>
                                </a:solidFill>
                                <a:latin typeface="Cambria Math" panose="02040503050406030204" charset="0"/>
                                <a:cs typeface="Cambria Math" panose="02040503050406030204" charset="0"/>
                              </a:rPr>
                            </m:ctrlPr>
                          </m:sSupPr>
                          <m:e>
                            <m:r>
                              <a:rPr lang="en-US" sz="2200" i="1">
                                <a:solidFill>
                                  <a:schemeClr val="bg1"/>
                                </a:solidFill>
                                <a:latin typeface="Cambria Math" panose="02040503050406030204" charset="0"/>
                                <a:cs typeface="Cambria Math" panose="02040503050406030204" charset="0"/>
                              </a:rPr>
                              <m:t>(</m:t>
                            </m:r>
                            <m:r>
                              <a:rPr lang="en-US" sz="2200" i="1">
                                <a:solidFill>
                                  <a:schemeClr val="bg1"/>
                                </a:solidFill>
                                <a:latin typeface="Cambria Math" panose="02040503050406030204" charset="0"/>
                                <a:cs typeface="Cambria Math" panose="02040503050406030204" charset="0"/>
                              </a:rPr>
                              <m:t>𝑋𝑖</m:t>
                            </m:r>
                            <m:r>
                              <a:rPr lang="en-US" sz="2200" i="1">
                                <a:solidFill>
                                  <a:schemeClr val="bg1"/>
                                </a:solidFill>
                                <a:latin typeface="Cambria Math" panose="02040503050406030204" charset="0"/>
                                <a:cs typeface="Cambria Math" panose="02040503050406030204" charset="0"/>
                              </a:rPr>
                              <m:t> − </m:t>
                            </m:r>
                            <m:r>
                              <a:rPr lang="en-US" sz="2200" i="1">
                                <a:solidFill>
                                  <a:schemeClr val="bg1"/>
                                </a:solidFill>
                                <a:latin typeface="Cambria Math" panose="02040503050406030204" charset="0"/>
                                <a:cs typeface="Cambria Math" panose="02040503050406030204" charset="0"/>
                              </a:rPr>
                              <m:t>𝑋</m:t>
                            </m:r>
                            <m:r>
                              <a:rPr lang="en-US" sz="2200" i="1">
                                <a:solidFill>
                                  <a:schemeClr val="bg1"/>
                                </a:solidFill>
                                <a:latin typeface="Cambria Math" panose="02040503050406030204" charset="0"/>
                                <a:cs typeface="Cambria Math" panose="02040503050406030204" charset="0"/>
                              </a:rPr>
                              <m:t>)</m:t>
                            </m:r>
                          </m:e>
                          <m:sup>
                            <m:r>
                              <a:rPr lang="en-US" sz="2200" i="1">
                                <a:solidFill>
                                  <a:schemeClr val="bg1"/>
                                </a:solidFill>
                                <a:latin typeface="Cambria Math" panose="02040503050406030204" charset="0"/>
                                <a:cs typeface="Cambria Math" panose="02040503050406030204" charset="0"/>
                              </a:rPr>
                              <m:t>2</m:t>
                            </m:r>
                          </m:sup>
                        </m:sSup>
                      </m:num>
                      <m:den>
                        <m:r>
                          <a:rPr lang="en-US" sz="2200" i="1">
                            <a:solidFill>
                              <a:schemeClr val="bg1"/>
                            </a:solidFill>
                            <a:latin typeface="Cambria Math" panose="02040503050406030204" charset="0"/>
                            <a:cs typeface="Cambria Math" panose="02040503050406030204" charset="0"/>
                          </a:rPr>
                          <m:t>𝑛</m:t>
                        </m:r>
                      </m:den>
                    </m:f>
                  </m:oMath>
                </a14:m>
                <a:r>
                  <a:rPr lang="en-US" sz="2200" i="1">
                    <a:solidFill>
                      <a:schemeClr val="bg1"/>
                    </a:solidFill>
                    <a:latin typeface="Cambria Math" panose="02040503050406030204" charset="0"/>
                    <a:cs typeface="Cambria Math" panose="02040503050406030204" charset="0"/>
                  </a:rPr>
                  <a:t> </a:t>
                </a:r>
                <a:r>
                  <a:rPr lang="en-US" sz="2200">
                    <a:solidFill>
                      <a:schemeClr val="bg1"/>
                    </a:solidFill>
                    <a:latin typeface="Cambria Math" panose="02040503050406030204" charset="0"/>
                    <a:cs typeface="Cambria Math" panose="02040503050406030204" charset="0"/>
                  </a:rPr>
                  <a:t>untuk ukuran &gt; 30</a:t>
                </a:r>
                <a:endParaRPr lang="en-US" sz="2200" i="1">
                  <a:solidFill>
                    <a:schemeClr val="bg1"/>
                  </a:solidFill>
                  <a:latin typeface="Cambria Math" panose="02040503050406030204" charset="0"/>
                  <a:cs typeface="Cambria Math" panose="02040503050406030204" charset="0"/>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Rumus Standar Deviansi : </a:t>
                </a:r>
                <a14:m>
                  <m:oMath xmlns:m="http://schemas.openxmlformats.org/officeDocument/2006/math">
                    <m:r>
                      <a:rPr lang="en-US" sz="2200" i="1">
                        <a:solidFill>
                          <a:schemeClr val="bg1"/>
                        </a:solidFill>
                        <a:latin typeface="Cambria Math" panose="02040503050406030204" charset="0"/>
                        <a:cs typeface="Cambria Math" panose="02040503050406030204" charset="0"/>
                      </a:rPr>
                      <m:t>𝜎</m:t>
                    </m:r>
                    <m:r>
                      <a:rPr lang="en-US" sz="2200" i="1">
                        <a:solidFill>
                          <a:schemeClr val="bg1"/>
                        </a:solidFill>
                        <a:latin typeface="Cambria Math" panose="02040503050406030204" charset="0"/>
                        <a:cs typeface="Cambria Math" panose="02040503050406030204" charset="0"/>
                      </a:rPr>
                      <m:t>=</m:t>
                    </m:r>
                    <m:rad>
                      <m:radPr>
                        <m:degHide m:val="on"/>
                        <m:ctrlPr>
                          <a:rPr lang="en-US" sz="2200" i="1">
                            <a:solidFill>
                              <a:schemeClr val="bg1"/>
                            </a:solidFill>
                            <a:latin typeface="Cambria Math" panose="02040503050406030204" charset="0"/>
                            <a:cs typeface="Cambria Math" panose="02040503050406030204" charset="0"/>
                          </a:rPr>
                        </m:ctrlPr>
                      </m:radPr>
                      <m:deg/>
                      <m:e>
                        <m:sSup>
                          <m:sSupPr>
                            <m:ctrlPr>
                              <a:rPr lang="en-US" sz="2200" i="1">
                                <a:solidFill>
                                  <a:schemeClr val="bg1"/>
                                </a:solidFill>
                                <a:latin typeface="Cambria Math" panose="02040503050406030204" charset="0"/>
                                <a:cs typeface="Cambria Math" panose="02040503050406030204" charset="0"/>
                              </a:rPr>
                            </m:ctrlPr>
                          </m:sSupPr>
                          <m:e>
                            <m:r>
                              <a:rPr lang="en-US" sz="2200" i="1">
                                <a:solidFill>
                                  <a:schemeClr val="bg1"/>
                                </a:solidFill>
                                <a:latin typeface="Cambria Math" panose="02040503050406030204" charset="0"/>
                                <a:cs typeface="Cambria Math" panose="02040503050406030204" charset="0"/>
                              </a:rPr>
                              <m:t>𝑠</m:t>
                            </m:r>
                          </m:e>
                          <m:sup>
                            <m:r>
                              <a:rPr lang="en-US" sz="2200" i="1">
                                <a:solidFill>
                                  <a:schemeClr val="bg1"/>
                                </a:solidFill>
                                <a:latin typeface="Cambria Math" panose="02040503050406030204" charset="0"/>
                                <a:cs typeface="Cambria Math" panose="02040503050406030204" charset="0"/>
                              </a:rPr>
                              <m:t>2</m:t>
                            </m:r>
                          </m:sup>
                        </m:sSup>
                      </m:e>
                    </m:rad>
                  </m:oMath>
                </a14:m>
                <a:endParaRPr lang="en-US" sz="2200">
                  <a:solidFill>
                    <a:schemeClr val="bg1"/>
                  </a:solidFill>
                </a:endParaRPr>
              </a:p>
            </p:txBody>
          </p:sp>
        </mc:Choice>
        <mc:Fallback>
          <p:sp>
            <p:nvSpPr>
              <p:cNvPr id="11" name="Text Box 10"/>
              <p:cNvSpPr txBox="1">
                <a:spLocks noRot="1" noChangeAspect="1" noMove="1" noResize="1" noEditPoints="1" noAdjustHandles="1" noChangeArrowheads="1" noChangeShapeType="1" noTextEdit="1"/>
              </p:cNvSpPr>
              <p:nvPr/>
            </p:nvSpPr>
            <p:spPr>
              <a:xfrm>
                <a:off x="288290" y="260985"/>
                <a:ext cx="11614785" cy="4497705"/>
              </a:xfrm>
              <a:prstGeom prst="rect">
                <a:avLst/>
              </a:prstGeom>
              <a:blipFill rotWithShape="1">
                <a:blip r:embed="rId1"/>
                <a:stretch>
                  <a:fillRect/>
                </a:stretch>
              </a:blipFill>
            </p:spPr>
            <p:txBody>
              <a:bodyPr/>
              <a:lstStyle/>
              <a:p>
                <a:r>
                  <a:rPr lang="en-US" altLang="en-US">
                    <a:noFill/>
                  </a:rPr>
                  <a:t> </a:t>
                </a:r>
              </a:p>
            </p:txBody>
          </p:sp>
        </mc:Fallback>
      </mc:AlternateContent>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QUIZ TIME!</a:t>
            </a:r>
            <a:endParaRPr lang="en-US"/>
          </a:p>
        </p:txBody>
      </p:sp>
      <p:sp>
        <p:nvSpPr>
          <p:cNvPr id="3" name="Text Box 2"/>
          <p:cNvSpPr txBox="1"/>
          <p:nvPr/>
        </p:nvSpPr>
        <p:spPr>
          <a:xfrm>
            <a:off x="527050" y="1691005"/>
            <a:ext cx="10826750" cy="2722880"/>
          </a:xfrm>
          <a:prstGeom prst="rect">
            <a:avLst/>
          </a:prstGeom>
          <a:noFill/>
        </p:spPr>
        <p:txBody>
          <a:bodyPr wrap="square" rtlCol="0" anchor="t">
            <a:spAutoFit/>
          </a:bodyPr>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a:solidFill>
                  <a:schemeClr val="bg1"/>
                </a:solidFill>
              </a:rPr>
              <a:t>Terdiri kelas praktikum yang memiliki hasil nilai berikut : </a:t>
            </a:r>
            <a:endParaRPr lang="en-US">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a:solidFill>
                  <a:schemeClr val="bg1"/>
                </a:solidFill>
              </a:rPr>
              <a:t>37.83, 78.03, 83.33, 92.98, 69.67, 81.27, 78.46, 74.04, 98.88, 83.41, 77.78, 77.70, 73.50, 76.07, 76.12, 78.23, 73.34, 71.05, 78.50, 75.21, 71.96, 80.58, 80.83, 86.84, 75.29, 71.42, 70.33,71.42, 82.17, 72.50, 73.96, 83.92, 21.00, 72.29, 76.04, 69.25, 70.33.</a:t>
            </a:r>
            <a:endParaRPr lang="en-US">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a:solidFill>
                  <a:schemeClr val="bg1"/>
                </a:solidFill>
              </a:rPr>
              <a:t>1. Tentukan Deviasi Rata-Ratanya!</a:t>
            </a:r>
            <a:endParaRPr lang="en-US">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a:solidFill>
                  <a:schemeClr val="bg1"/>
                </a:solidFill>
              </a:rPr>
              <a:t>2. Tentukan Jangkauannya!</a:t>
            </a:r>
            <a:endParaRPr lang="en-US">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a:solidFill>
                  <a:schemeClr val="bg1"/>
                </a:solidFill>
              </a:rPr>
              <a:t>3. Tentukan Variansinya</a:t>
            </a:r>
            <a:endParaRPr lang="en-US">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a:solidFill>
                  <a:schemeClr val="bg1"/>
                </a:solidFill>
              </a:rPr>
              <a:t>4. Tentukan Standar Deviasinya</a:t>
            </a:r>
            <a:endParaRPr lang="en-US">
              <a:solidFill>
                <a:schemeClr val="bg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11" name="Text Box 10"/>
              <p:cNvSpPr txBox="1"/>
              <p:nvPr/>
            </p:nvSpPr>
            <p:spPr>
              <a:xfrm>
                <a:off x="288290" y="260985"/>
                <a:ext cx="11614785" cy="5066030"/>
              </a:xfrm>
              <a:prstGeom prst="rect">
                <a:avLst/>
              </a:prstGeom>
              <a:noFill/>
            </p:spPr>
            <p:txBody>
              <a:bodyPr wrap="square" rtlCol="0" anchor="t">
                <a:spAutoFit/>
              </a:bodyPr>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DATA BERKELOMPOK</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Range : selisih antara batas atas dari kelas tertinggi dengan batas bawah dari kelas terendah</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Deviasi Rata-Rata : mengukur seberapa jauh nilai pada data dari rata-rata biasa</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Variansi : Rata-rata hitung kuadrat setiap data terhadap rata-rata hitungnya</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Standar Deviasi : Akar kuadrat dari variansi dan menunjukkan standar penyimpangan data terhadap nilai rata-ratanya</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endParaRPr lang="en-US" sz="2200">
                  <a:solidFill>
                    <a:schemeClr val="bg1"/>
                  </a:solidFill>
                </a:endParaRPr>
              </a:p>
              <a:p>
                <a:pPr marL="0"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sym typeface="+mn-ea"/>
                  </a:rPr>
                  <a:t>       Rumus Deviasi Rata-rata : </a:t>
                </a:r>
                <a14:m>
                  <m:oMath xmlns:m="http://schemas.openxmlformats.org/officeDocument/2006/math">
                    <m:r>
                      <a:rPr lang="en-US" sz="2200" i="1">
                        <a:solidFill>
                          <a:schemeClr val="bg1"/>
                        </a:solidFill>
                        <a:latin typeface="Cambria Math" panose="02040503050406030204" charset="0"/>
                        <a:cs typeface="Cambria Math" panose="02040503050406030204" charset="0"/>
                      </a:rPr>
                      <m:t>𝑀𝐷</m:t>
                    </m:r>
                    <m:r>
                      <a:rPr lang="en-US" sz="2200" i="1">
                        <a:solidFill>
                          <a:schemeClr val="bg1"/>
                        </a:solidFill>
                        <a:latin typeface="Cambria Math" panose="02040503050406030204" charset="0"/>
                        <a:cs typeface="Cambria Math" panose="02040503050406030204" charset="0"/>
                      </a:rPr>
                      <m:t> = </m:t>
                    </m:r>
                    <m:f>
                      <m:fPr>
                        <m:ctrlPr>
                          <a:rPr lang="en-US" sz="2200" i="1">
                            <a:solidFill>
                              <a:schemeClr val="bg1"/>
                            </a:solidFill>
                            <a:latin typeface="Cambria Math" panose="02040503050406030204" charset="0"/>
                            <a:cs typeface="Cambria Math" panose="02040503050406030204" charset="0"/>
                          </a:rPr>
                        </m:ctrlPr>
                      </m:fPr>
                      <m:num>
                        <m:r>
                          <a:rPr lang="en-US" sz="2200" i="1">
                            <a:solidFill>
                              <a:schemeClr val="bg1"/>
                            </a:solidFill>
                            <a:latin typeface="Cambria Math" panose="02040503050406030204" charset="0"/>
                            <a:cs typeface="Cambria Math" panose="02040503050406030204" charset="0"/>
                          </a:rPr>
                          <m:t>𝛴</m:t>
                        </m:r>
                        <m:r>
                          <a:rPr lang="en-US" sz="2200" i="1">
                            <a:solidFill>
                              <a:schemeClr val="bg1"/>
                            </a:solidFill>
                            <a:latin typeface="Cambria Math" panose="02040503050406030204" charset="0"/>
                            <a:cs typeface="Cambria Math" panose="02040503050406030204" charset="0"/>
                          </a:rPr>
                          <m:t>𝑓</m:t>
                        </m:r>
                        <m:r>
                          <a:rPr lang="en-US" sz="2200" i="1">
                            <a:solidFill>
                              <a:schemeClr val="bg1"/>
                            </a:solidFill>
                            <a:latin typeface="Cambria Math" panose="02040503050406030204" charset="0"/>
                            <a:cs typeface="Cambria Math" panose="02040503050406030204" charset="0"/>
                          </a:rPr>
                          <m:t>|</m:t>
                        </m:r>
                        <m:sSub>
                          <m:sSubPr>
                            <m:ctrlPr>
                              <a:rPr lang="en-US" sz="2200" i="1">
                                <a:solidFill>
                                  <a:schemeClr val="bg1"/>
                                </a:solidFill>
                                <a:latin typeface="Cambria Math" panose="02040503050406030204" charset="0"/>
                                <a:cs typeface="Cambria Math" panose="02040503050406030204" charset="0"/>
                              </a:rPr>
                            </m:ctrlPr>
                          </m:sSubPr>
                          <m:e>
                            <m:r>
                              <a:rPr lang="en-US" sz="2200" i="1">
                                <a:solidFill>
                                  <a:schemeClr val="bg1"/>
                                </a:solidFill>
                                <a:latin typeface="Cambria Math" panose="02040503050406030204" charset="0"/>
                                <a:cs typeface="Cambria Math" panose="02040503050406030204" charset="0"/>
                              </a:rPr>
                              <m:t>𝑋</m:t>
                            </m:r>
                          </m:e>
                          <m:sub>
                            <m:r>
                              <a:rPr lang="en-US" sz="2200" i="1">
                                <a:solidFill>
                                  <a:schemeClr val="bg1"/>
                                </a:solidFill>
                                <a:latin typeface="Cambria Math" panose="02040503050406030204" charset="0"/>
                                <a:cs typeface="Cambria Math" panose="02040503050406030204" charset="0"/>
                              </a:rPr>
                              <m:t>𝑖</m:t>
                            </m:r>
                          </m:sub>
                        </m:sSub>
                        <m:r>
                          <a:rPr lang="en-US" sz="2200" i="1">
                            <a:solidFill>
                              <a:schemeClr val="bg1"/>
                            </a:solidFill>
                            <a:latin typeface="Cambria Math" panose="02040503050406030204" charset="0"/>
                            <a:cs typeface="Cambria Math" panose="02040503050406030204" charset="0"/>
                          </a:rPr>
                          <m:t>−𝑋</m:t>
                        </m:r>
                        <m:r>
                          <a:rPr lang="en-US" sz="2200" i="1">
                            <a:solidFill>
                              <a:schemeClr val="bg1"/>
                            </a:solidFill>
                            <a:latin typeface="Cambria Math" panose="02040503050406030204" charset="0"/>
                            <a:cs typeface="Cambria Math" panose="02040503050406030204" charset="0"/>
                          </a:rPr>
                          <m:t>|</m:t>
                        </m:r>
                      </m:num>
                      <m:den>
                        <m:r>
                          <a:rPr lang="en-US" sz="2200" i="1">
                            <a:solidFill>
                              <a:schemeClr val="bg1"/>
                            </a:solidFill>
                            <a:latin typeface="Cambria Math" panose="02040503050406030204" charset="0"/>
                            <a:cs typeface="Cambria Math" panose="02040503050406030204" charset="0"/>
                          </a:rPr>
                          <m:t>𝑛</m:t>
                        </m:r>
                      </m:den>
                    </m:f>
                  </m:oMath>
                </a14:m>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sym typeface="+mn-ea"/>
                  </a:rPr>
                  <a:t>Rumus Variansi : </a:t>
                </a:r>
                <a14:m>
                  <m:oMath xmlns:m="http://schemas.openxmlformats.org/officeDocument/2006/math">
                    <m:sSup>
                      <m:sSupPr>
                        <m:ctrlPr>
                          <a:rPr lang="en-US" sz="2200" i="1">
                            <a:solidFill>
                              <a:schemeClr val="bg1"/>
                            </a:solidFill>
                            <a:latin typeface="Cambria Math" panose="02040503050406030204" charset="0"/>
                            <a:cs typeface="Cambria Math" panose="02040503050406030204" charset="0"/>
                          </a:rPr>
                        </m:ctrlPr>
                      </m:sSupPr>
                      <m:e>
                        <m:r>
                          <a:rPr lang="en-US" sz="2200" i="1">
                            <a:solidFill>
                              <a:schemeClr val="bg1"/>
                            </a:solidFill>
                            <a:latin typeface="Cambria Math" panose="02040503050406030204" charset="0"/>
                            <a:cs typeface="Cambria Math" panose="02040503050406030204" charset="0"/>
                          </a:rPr>
                          <m:t>𝑠</m:t>
                        </m:r>
                      </m:e>
                      <m:sup>
                        <m:r>
                          <a:rPr lang="en-US" sz="2200" i="1">
                            <a:solidFill>
                              <a:schemeClr val="bg1"/>
                            </a:solidFill>
                            <a:latin typeface="Cambria Math" panose="02040503050406030204" charset="0"/>
                            <a:cs typeface="Cambria Math" panose="02040503050406030204" charset="0"/>
                          </a:rPr>
                          <m:t>2</m:t>
                        </m:r>
                      </m:sup>
                    </m:sSup>
                    <m:r>
                      <a:rPr lang="en-US" sz="2200" i="1">
                        <a:solidFill>
                          <a:schemeClr val="bg1"/>
                        </a:solidFill>
                        <a:latin typeface="Cambria Math" panose="02040503050406030204" charset="0"/>
                        <a:cs typeface="Cambria Math" panose="02040503050406030204" charset="0"/>
                      </a:rPr>
                      <m:t>=</m:t>
                    </m:r>
                    <m:f>
                      <m:fPr>
                        <m:ctrlPr>
                          <a:rPr lang="en-US" sz="2200" i="1">
                            <a:solidFill>
                              <a:schemeClr val="bg1"/>
                            </a:solidFill>
                            <a:latin typeface="Cambria Math" panose="02040503050406030204" charset="0"/>
                            <a:cs typeface="Cambria Math" panose="02040503050406030204" charset="0"/>
                          </a:rPr>
                        </m:ctrlPr>
                      </m:fPr>
                      <m:num>
                        <m:r>
                          <a:rPr lang="en-US" sz="2200" i="1">
                            <a:solidFill>
                              <a:schemeClr val="bg1"/>
                            </a:solidFill>
                            <a:latin typeface="Cambria Math" panose="02040503050406030204" charset="0"/>
                            <a:cs typeface="Cambria Math" panose="02040503050406030204" charset="0"/>
                          </a:rPr>
                          <m:t>𝛴</m:t>
                        </m:r>
                        <m:sSup>
                          <m:sSupPr>
                            <m:ctrlPr>
                              <a:rPr lang="en-US" sz="2200" i="1">
                                <a:solidFill>
                                  <a:schemeClr val="bg1"/>
                                </a:solidFill>
                                <a:latin typeface="Cambria Math" panose="02040503050406030204" charset="0"/>
                                <a:cs typeface="Cambria Math" panose="02040503050406030204" charset="0"/>
                              </a:rPr>
                            </m:ctrlPr>
                          </m:sSupPr>
                          <m:e>
                            <m:r>
                              <a:rPr lang="en-US" sz="2200" i="1">
                                <a:solidFill>
                                  <a:schemeClr val="bg1"/>
                                </a:solidFill>
                                <a:latin typeface="Cambria Math" panose="02040503050406030204" charset="0"/>
                                <a:cs typeface="Cambria Math" panose="02040503050406030204" charset="0"/>
                              </a:rPr>
                              <m:t>(</m:t>
                            </m:r>
                            <m:r>
                              <a:rPr lang="en-US" sz="2200" i="1">
                                <a:solidFill>
                                  <a:schemeClr val="bg1"/>
                                </a:solidFill>
                                <a:latin typeface="Cambria Math" panose="02040503050406030204" charset="0"/>
                                <a:cs typeface="Cambria Math" panose="02040503050406030204" charset="0"/>
                              </a:rPr>
                              <m:t>𝑋𝑖</m:t>
                            </m:r>
                            <m:r>
                              <a:rPr lang="en-US" sz="2200" i="1">
                                <a:solidFill>
                                  <a:schemeClr val="bg1"/>
                                </a:solidFill>
                                <a:latin typeface="Cambria Math" panose="02040503050406030204" charset="0"/>
                                <a:cs typeface="Cambria Math" panose="02040503050406030204" charset="0"/>
                              </a:rPr>
                              <m:t> − </m:t>
                            </m:r>
                            <m:r>
                              <a:rPr lang="en-US" sz="2200" i="1">
                                <a:solidFill>
                                  <a:schemeClr val="bg1"/>
                                </a:solidFill>
                                <a:latin typeface="Cambria Math" panose="02040503050406030204" charset="0"/>
                                <a:cs typeface="Cambria Math" panose="02040503050406030204" charset="0"/>
                              </a:rPr>
                              <m:t>𝑋</m:t>
                            </m:r>
                            <m:r>
                              <a:rPr lang="en-US" sz="2200" i="1">
                                <a:solidFill>
                                  <a:schemeClr val="bg1"/>
                                </a:solidFill>
                                <a:latin typeface="Cambria Math" panose="02040503050406030204" charset="0"/>
                                <a:cs typeface="Cambria Math" panose="02040503050406030204" charset="0"/>
                              </a:rPr>
                              <m:t>)</m:t>
                            </m:r>
                          </m:e>
                          <m:sup>
                            <m:r>
                              <a:rPr lang="en-US" sz="2200" i="1">
                                <a:solidFill>
                                  <a:schemeClr val="bg1"/>
                                </a:solidFill>
                                <a:latin typeface="Cambria Math" panose="02040503050406030204" charset="0"/>
                                <a:cs typeface="Cambria Math" panose="02040503050406030204" charset="0"/>
                              </a:rPr>
                              <m:t>2</m:t>
                            </m:r>
                          </m:sup>
                        </m:sSup>
                      </m:num>
                      <m:den>
                        <m:r>
                          <a:rPr lang="en-US" sz="2200" i="1">
                            <a:solidFill>
                              <a:schemeClr val="bg1"/>
                            </a:solidFill>
                            <a:latin typeface="Cambria Math" panose="02040503050406030204" charset="0"/>
                            <a:cs typeface="Cambria Math" panose="02040503050406030204" charset="0"/>
                          </a:rPr>
                          <m:t>𝑛</m:t>
                        </m:r>
                        <m:r>
                          <a:rPr lang="en-US" sz="2200" i="1">
                            <a:solidFill>
                              <a:schemeClr val="bg1"/>
                            </a:solidFill>
                            <a:latin typeface="Cambria Math" panose="02040503050406030204" charset="0"/>
                            <a:cs typeface="Cambria Math" panose="02040503050406030204" charset="0"/>
                          </a:rPr>
                          <m:t>−</m:t>
                        </m:r>
                        <m:r>
                          <a:rPr lang="en-US" sz="2200" i="1">
                            <a:solidFill>
                              <a:schemeClr val="bg1"/>
                            </a:solidFill>
                            <a:latin typeface="Cambria Math" panose="02040503050406030204" charset="0"/>
                            <a:cs typeface="Cambria Math" panose="02040503050406030204" charset="0"/>
                          </a:rPr>
                          <m:t>1</m:t>
                        </m:r>
                      </m:den>
                    </m:f>
                  </m:oMath>
                </a14:m>
                <a:r>
                  <a:rPr lang="en-US" sz="2200" i="1">
                    <a:solidFill>
                      <a:schemeClr val="bg1"/>
                    </a:solidFill>
                    <a:latin typeface="Cambria Math" panose="02040503050406030204" charset="0"/>
                    <a:cs typeface="Cambria Math" panose="02040503050406030204" charset="0"/>
                    <a:sym typeface="+mn-ea"/>
                  </a:rPr>
                  <a:t> </a:t>
                </a:r>
                <a:r>
                  <a:rPr lang="en-US" sz="2200">
                    <a:solidFill>
                      <a:schemeClr val="bg1"/>
                    </a:solidFill>
                    <a:latin typeface="Cambria Math" panose="02040503050406030204" charset="0"/>
                    <a:cs typeface="Cambria Math" panose="02040503050406030204" charset="0"/>
                    <a:sym typeface="+mn-ea"/>
                  </a:rPr>
                  <a:t>untuk  ukuran &lt;= 30</a:t>
                </a:r>
                <a:r>
                  <a:rPr lang="en-US" sz="2200" i="1">
                    <a:solidFill>
                      <a:schemeClr val="bg1"/>
                    </a:solidFill>
                    <a:latin typeface="Cambria Math" panose="02040503050406030204" charset="0"/>
                    <a:cs typeface="Cambria Math" panose="02040503050406030204" charset="0"/>
                    <a:sym typeface="+mn-ea"/>
                  </a:rPr>
                  <a:t> , </a:t>
                </a:r>
                <a:endParaRPr lang="en-US" sz="2200" i="1">
                  <a:solidFill>
                    <a:schemeClr val="bg1"/>
                  </a:solidFill>
                  <a:latin typeface="Cambria Math" panose="02040503050406030204" charset="0"/>
                  <a:cs typeface="Cambria Math" panose="02040503050406030204" charset="0"/>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sym typeface="+mn-ea"/>
                  </a:rPr>
                  <a:t> </a:t>
                </a:r>
                <a14:m>
                  <m:oMath xmlns:m="http://schemas.openxmlformats.org/officeDocument/2006/math">
                    <m:sSup>
                      <m:sSupPr>
                        <m:ctrlPr>
                          <a:rPr lang="en-US" sz="2200" i="1">
                            <a:solidFill>
                              <a:schemeClr val="bg1"/>
                            </a:solidFill>
                            <a:latin typeface="Cambria Math" panose="02040503050406030204" charset="0"/>
                            <a:cs typeface="Cambria Math" panose="02040503050406030204" charset="0"/>
                          </a:rPr>
                        </m:ctrlPr>
                      </m:sSupPr>
                      <m:e>
                        <m:r>
                          <a:rPr lang="en-US" sz="2200" i="1">
                            <a:solidFill>
                              <a:schemeClr val="bg1"/>
                            </a:solidFill>
                            <a:latin typeface="Cambria Math" panose="02040503050406030204" charset="0"/>
                            <a:cs typeface="Cambria Math" panose="02040503050406030204" charset="0"/>
                          </a:rPr>
                          <m:t>𝑠</m:t>
                        </m:r>
                      </m:e>
                      <m:sup>
                        <m:r>
                          <a:rPr lang="en-US" sz="2200" i="1">
                            <a:solidFill>
                              <a:schemeClr val="bg1"/>
                            </a:solidFill>
                            <a:latin typeface="Cambria Math" panose="02040503050406030204" charset="0"/>
                            <a:cs typeface="Cambria Math" panose="02040503050406030204" charset="0"/>
                          </a:rPr>
                          <m:t>2</m:t>
                        </m:r>
                      </m:sup>
                    </m:sSup>
                    <m:r>
                      <a:rPr lang="en-US" sz="2200" i="1">
                        <a:solidFill>
                          <a:schemeClr val="bg1"/>
                        </a:solidFill>
                        <a:latin typeface="Cambria Math" panose="02040503050406030204" charset="0"/>
                        <a:cs typeface="Cambria Math" panose="02040503050406030204" charset="0"/>
                      </a:rPr>
                      <m:t>=</m:t>
                    </m:r>
                    <m:f>
                      <m:fPr>
                        <m:ctrlPr>
                          <a:rPr lang="en-US" sz="2200" i="1">
                            <a:solidFill>
                              <a:schemeClr val="bg1"/>
                            </a:solidFill>
                            <a:latin typeface="Cambria Math" panose="02040503050406030204" charset="0"/>
                            <a:cs typeface="Cambria Math" panose="02040503050406030204" charset="0"/>
                          </a:rPr>
                        </m:ctrlPr>
                      </m:fPr>
                      <m:num>
                        <m:r>
                          <a:rPr lang="en-US" sz="2200" i="1">
                            <a:solidFill>
                              <a:schemeClr val="bg1"/>
                            </a:solidFill>
                            <a:latin typeface="Cambria Math" panose="02040503050406030204" charset="0"/>
                            <a:cs typeface="Cambria Math" panose="02040503050406030204" charset="0"/>
                          </a:rPr>
                          <m:t>𝛴</m:t>
                        </m:r>
                        <m:sSup>
                          <m:sSupPr>
                            <m:ctrlPr>
                              <a:rPr lang="en-US" sz="2200" i="1">
                                <a:solidFill>
                                  <a:schemeClr val="bg1"/>
                                </a:solidFill>
                                <a:latin typeface="Cambria Math" panose="02040503050406030204" charset="0"/>
                                <a:cs typeface="Cambria Math" panose="02040503050406030204" charset="0"/>
                              </a:rPr>
                            </m:ctrlPr>
                          </m:sSupPr>
                          <m:e>
                            <m:r>
                              <a:rPr lang="en-US" sz="2200" i="1">
                                <a:solidFill>
                                  <a:schemeClr val="bg1"/>
                                </a:solidFill>
                                <a:latin typeface="Cambria Math" panose="02040503050406030204" charset="0"/>
                                <a:cs typeface="Cambria Math" panose="02040503050406030204" charset="0"/>
                              </a:rPr>
                              <m:t>(</m:t>
                            </m:r>
                            <m:r>
                              <a:rPr lang="en-US" sz="2200" i="1">
                                <a:solidFill>
                                  <a:schemeClr val="bg1"/>
                                </a:solidFill>
                                <a:latin typeface="Cambria Math" panose="02040503050406030204" charset="0"/>
                                <a:cs typeface="Cambria Math" panose="02040503050406030204" charset="0"/>
                              </a:rPr>
                              <m:t>𝑋𝑖</m:t>
                            </m:r>
                            <m:r>
                              <a:rPr lang="en-US" sz="2200" i="1">
                                <a:solidFill>
                                  <a:schemeClr val="bg1"/>
                                </a:solidFill>
                                <a:latin typeface="Cambria Math" panose="02040503050406030204" charset="0"/>
                                <a:cs typeface="Cambria Math" panose="02040503050406030204" charset="0"/>
                              </a:rPr>
                              <m:t> − </m:t>
                            </m:r>
                            <m:r>
                              <a:rPr lang="en-US" sz="2200" i="1">
                                <a:solidFill>
                                  <a:schemeClr val="bg1"/>
                                </a:solidFill>
                                <a:latin typeface="Cambria Math" panose="02040503050406030204" charset="0"/>
                                <a:cs typeface="Cambria Math" panose="02040503050406030204" charset="0"/>
                              </a:rPr>
                              <m:t>𝑋</m:t>
                            </m:r>
                            <m:r>
                              <a:rPr lang="en-US" sz="2200" i="1">
                                <a:solidFill>
                                  <a:schemeClr val="bg1"/>
                                </a:solidFill>
                                <a:latin typeface="Cambria Math" panose="02040503050406030204" charset="0"/>
                                <a:cs typeface="Cambria Math" panose="02040503050406030204" charset="0"/>
                              </a:rPr>
                              <m:t>)</m:t>
                            </m:r>
                          </m:e>
                          <m:sup>
                            <m:r>
                              <a:rPr lang="en-US" sz="2200" i="1">
                                <a:solidFill>
                                  <a:schemeClr val="bg1"/>
                                </a:solidFill>
                                <a:latin typeface="Cambria Math" panose="02040503050406030204" charset="0"/>
                                <a:cs typeface="Cambria Math" panose="02040503050406030204" charset="0"/>
                              </a:rPr>
                              <m:t>2</m:t>
                            </m:r>
                          </m:sup>
                        </m:sSup>
                      </m:num>
                      <m:den>
                        <m:r>
                          <a:rPr lang="en-US" sz="2200" i="1">
                            <a:solidFill>
                              <a:schemeClr val="bg1"/>
                            </a:solidFill>
                            <a:latin typeface="Cambria Math" panose="02040503050406030204" charset="0"/>
                            <a:cs typeface="Cambria Math" panose="02040503050406030204" charset="0"/>
                          </a:rPr>
                          <m:t>𝑛</m:t>
                        </m:r>
                      </m:den>
                    </m:f>
                  </m:oMath>
                </a14:m>
                <a:r>
                  <a:rPr lang="en-US" sz="2200" i="1">
                    <a:solidFill>
                      <a:schemeClr val="bg1"/>
                    </a:solidFill>
                    <a:latin typeface="Cambria Math" panose="02040503050406030204" charset="0"/>
                    <a:cs typeface="Cambria Math" panose="02040503050406030204" charset="0"/>
                    <a:sym typeface="+mn-ea"/>
                  </a:rPr>
                  <a:t> </a:t>
                </a:r>
                <a:r>
                  <a:rPr lang="en-US" sz="2200">
                    <a:solidFill>
                      <a:schemeClr val="bg1"/>
                    </a:solidFill>
                    <a:latin typeface="Cambria Math" panose="02040503050406030204" charset="0"/>
                    <a:cs typeface="Cambria Math" panose="02040503050406030204" charset="0"/>
                    <a:sym typeface="+mn-ea"/>
                  </a:rPr>
                  <a:t>untuk ukuran &gt; 30</a:t>
                </a:r>
                <a:endParaRPr lang="en-US" sz="2200" i="1">
                  <a:solidFill>
                    <a:schemeClr val="bg1"/>
                  </a:solidFill>
                  <a:latin typeface="Cambria Math" panose="02040503050406030204" charset="0"/>
                  <a:cs typeface="Cambria Math" panose="02040503050406030204" charset="0"/>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Rumus Standar Deviansi : </a:t>
                </a:r>
                <a14:m>
                  <m:oMath xmlns:m="http://schemas.openxmlformats.org/officeDocument/2006/math">
                    <m:r>
                      <a:rPr lang="en-US" sz="2200" i="1">
                        <a:solidFill>
                          <a:schemeClr val="bg1"/>
                        </a:solidFill>
                        <a:latin typeface="Cambria Math" panose="02040503050406030204" charset="0"/>
                        <a:cs typeface="Cambria Math" panose="02040503050406030204" charset="0"/>
                      </a:rPr>
                      <m:t>𝜎</m:t>
                    </m:r>
                    <m:r>
                      <a:rPr lang="en-US" sz="2200" i="1">
                        <a:solidFill>
                          <a:schemeClr val="bg1"/>
                        </a:solidFill>
                        <a:latin typeface="Cambria Math" panose="02040503050406030204" charset="0"/>
                        <a:cs typeface="Cambria Math" panose="02040503050406030204" charset="0"/>
                      </a:rPr>
                      <m:t>=</m:t>
                    </m:r>
                    <m:rad>
                      <m:radPr>
                        <m:degHide m:val="on"/>
                        <m:ctrlPr>
                          <a:rPr lang="en-US" sz="2200" i="1">
                            <a:solidFill>
                              <a:schemeClr val="bg1"/>
                            </a:solidFill>
                            <a:latin typeface="Cambria Math" panose="02040503050406030204" charset="0"/>
                            <a:cs typeface="Cambria Math" panose="02040503050406030204" charset="0"/>
                          </a:rPr>
                        </m:ctrlPr>
                      </m:radPr>
                      <m:deg/>
                      <m:e>
                        <m:sSup>
                          <m:sSupPr>
                            <m:ctrlPr>
                              <a:rPr lang="en-US" sz="2200" i="1">
                                <a:solidFill>
                                  <a:schemeClr val="bg1"/>
                                </a:solidFill>
                                <a:latin typeface="Cambria Math" panose="02040503050406030204" charset="0"/>
                                <a:cs typeface="Cambria Math" panose="02040503050406030204" charset="0"/>
                              </a:rPr>
                            </m:ctrlPr>
                          </m:sSupPr>
                          <m:e>
                            <m:r>
                              <a:rPr lang="en-US" sz="2200" i="1">
                                <a:solidFill>
                                  <a:schemeClr val="bg1"/>
                                </a:solidFill>
                                <a:latin typeface="Cambria Math" panose="02040503050406030204" charset="0"/>
                                <a:cs typeface="Cambria Math" panose="02040503050406030204" charset="0"/>
                              </a:rPr>
                              <m:t>𝑠</m:t>
                            </m:r>
                          </m:e>
                          <m:sup>
                            <m:r>
                              <a:rPr lang="en-US" sz="2200" i="1">
                                <a:solidFill>
                                  <a:schemeClr val="bg1"/>
                                </a:solidFill>
                                <a:latin typeface="Cambria Math" panose="02040503050406030204" charset="0"/>
                                <a:cs typeface="Cambria Math" panose="02040503050406030204" charset="0"/>
                              </a:rPr>
                              <m:t>2</m:t>
                            </m:r>
                          </m:sup>
                        </m:sSup>
                      </m:e>
                    </m:rad>
                  </m:oMath>
                </a14:m>
                <a:endParaRPr lang="en-US" sz="2200">
                  <a:solidFill>
                    <a:schemeClr val="bg1"/>
                  </a:solidFill>
                </a:endParaRPr>
              </a:p>
            </p:txBody>
          </p:sp>
        </mc:Choice>
        <mc:Fallback>
          <p:sp>
            <p:nvSpPr>
              <p:cNvPr id="11" name="Text Box 10"/>
              <p:cNvSpPr txBox="1">
                <a:spLocks noRot="1" noChangeAspect="1" noMove="1" noResize="1" noEditPoints="1" noAdjustHandles="1" noChangeArrowheads="1" noChangeShapeType="1" noTextEdit="1"/>
              </p:cNvSpPr>
              <p:nvPr/>
            </p:nvSpPr>
            <p:spPr>
              <a:xfrm>
                <a:off x="288290" y="260985"/>
                <a:ext cx="11614785" cy="5066030"/>
              </a:xfrm>
              <a:prstGeom prst="rect">
                <a:avLst/>
              </a:prstGeom>
              <a:blipFill rotWithShape="1">
                <a:blip r:embed="rId1"/>
                <a:stretch>
                  <a:fillRect/>
                </a:stretch>
              </a:blipFill>
            </p:spPr>
            <p:txBody>
              <a:bodyPr/>
              <a:lstStyle/>
              <a:p>
                <a:r>
                  <a:rPr lang="en-US" altLang="en-US">
                    <a:noFill/>
                  </a:rPr>
                  <a:t> </a:t>
                </a:r>
              </a:p>
            </p:txBody>
          </p:sp>
        </mc:Fallback>
      </mc:AlternateContent>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2903220" y="903605"/>
            <a:ext cx="8785860" cy="2853055"/>
          </a:xfrm>
        </p:spPr>
        <p:txBody>
          <a:bodyPr vert="horz" lIns="91440" tIns="45720" rIns="91440" bIns="45720" rtlCol="0" anchor="b">
            <a:normAutofit/>
          </a:bodyPr>
          <a:lstStyle/>
          <a:p>
            <a:pPr marL="0" marR="0" lvl="0" indent="0" algn="just" defTabSz="914400" rtl="0" eaLnBrk="1" fontAlgn="auto" latinLnBrk="0" hangingPunct="1">
              <a:lnSpc>
                <a:spcPct val="90000"/>
              </a:lnSpc>
              <a:spcBef>
                <a:spcPct val="0"/>
              </a:spcBef>
              <a:spcAft>
                <a:spcPts val="0"/>
              </a:spcAft>
              <a:buClrTx/>
              <a:buSzTx/>
              <a:buFontTx/>
              <a:buNone/>
              <a:defRPr/>
            </a:pPr>
            <a:r>
              <a:rPr kumimoji="0" lang="en-US" altLang="zh-CN" sz="6000" b="0" i="0" u="none" strike="noStrike" kern="1200" cap="none" spc="0" normalizeH="0" baseline="0" noProof="0" dirty="0">
                <a:ln>
                  <a:noFill/>
                </a:ln>
                <a:solidFill>
                  <a:schemeClr val="bg1">
                    <a:lumMod val="95000"/>
                  </a:schemeClr>
                </a:solidFill>
                <a:effectLst/>
                <a:uLnTx/>
                <a:uFillTx/>
                <a:latin typeface="+mj-lt"/>
                <a:ea typeface="+mj-ea"/>
                <a:cs typeface="+mj-cs"/>
              </a:rPr>
              <a:t>SKEWNESS DAN KURTOSIS</a:t>
            </a:r>
            <a:endParaRPr kumimoji="0" lang="en-US" altLang="zh-CN" sz="60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5" name="文本占位符 4"/>
          <p:cNvSpPr>
            <a:spLocks noGrp="1"/>
          </p:cNvSpPr>
          <p:nvPr>
            <p:ph type="body" idx="1" hasCustomPrompt="1"/>
          </p:nvPr>
        </p:nvSpPr>
        <p:spPr>
          <a:xfrm>
            <a:off x="3408363" y="3783013"/>
            <a:ext cx="5999163" cy="1500188"/>
          </a:xfrm>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ext Box 10"/>
          <p:cNvSpPr txBox="1"/>
          <p:nvPr/>
        </p:nvSpPr>
        <p:spPr>
          <a:xfrm>
            <a:off x="288925" y="508000"/>
            <a:ext cx="11614785" cy="6936105"/>
          </a:xfrm>
          <a:prstGeom prst="rect">
            <a:avLst/>
          </a:prstGeom>
          <a:noFill/>
        </p:spPr>
        <p:txBody>
          <a:bodyPr wrap="square" rtlCol="0" anchor="t">
            <a:spAutoFit/>
          </a:bodyPr>
          <a:p>
            <a:pPr marR="0" lvl="0"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Peranan Statistika :</a:t>
            </a:r>
            <a:endParaRPr lang="en-US" sz="2200">
              <a:solidFill>
                <a:schemeClr val="bg1"/>
              </a:solidFill>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200">
                <a:solidFill>
                  <a:schemeClr val="bg1"/>
                </a:solidFill>
              </a:rPr>
              <a:t>Sebagai alat penguji validitas dan realibiltas instrumen sebelum instrumen tersebut digunakan</a:t>
            </a:r>
            <a:endParaRPr lang="en-US" sz="2200">
              <a:solidFill>
                <a:schemeClr val="bg1"/>
              </a:solidFill>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200">
                <a:solidFill>
                  <a:schemeClr val="bg1"/>
                </a:solidFill>
              </a:rPr>
              <a:t>Sebagai teknik untuk menyiapkan data sehingga data lebih mudah diakses</a:t>
            </a:r>
            <a:endParaRPr lang="en-US" sz="2200">
              <a:solidFill>
                <a:schemeClr val="bg1"/>
              </a:solidFill>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200">
                <a:solidFill>
                  <a:schemeClr val="bg1"/>
                </a:solidFill>
              </a:rPr>
              <a:t>Sebagai alat pengambil keputusan dan kebijakan untuk pemecahan permasalahan </a:t>
            </a:r>
            <a:endParaRPr lang="en-US" sz="2200">
              <a:solidFill>
                <a:schemeClr val="bg1"/>
              </a:solidFill>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200">
                <a:solidFill>
                  <a:schemeClr val="bg1"/>
                </a:solidFill>
              </a:rPr>
              <a:t>Sebaagi alat untuk menganalisis data seperti menguji hipotesis yang diajukan dalam penelitian</a:t>
            </a:r>
            <a:endParaRPr lang="en-US" sz="2200">
              <a:solidFill>
                <a:schemeClr val="bg1"/>
              </a:solidFill>
            </a:endParaRPr>
          </a:p>
          <a:p>
            <a:pPr marR="0" lvl="0" algn="l" defTabSz="914400" rtl="0" eaLnBrk="1" fontAlgn="auto" latinLnBrk="0" hangingPunct="1">
              <a:lnSpc>
                <a:spcPct val="90000"/>
              </a:lnSpc>
              <a:spcBef>
                <a:spcPts val="1000"/>
              </a:spcBef>
              <a:spcAft>
                <a:spcPts val="0"/>
              </a:spcAft>
              <a:buClrTx/>
              <a:buSzTx/>
              <a:buFont typeface="Arial" panose="020B0604020202020204" pitchFamily="34" charset="0"/>
              <a:defRPr/>
            </a:pPr>
            <a:endParaRPr lang="en-US" sz="2200">
              <a:solidFill>
                <a:schemeClr val="bg1"/>
              </a:solidFill>
            </a:endParaRPr>
          </a:p>
          <a:p>
            <a:pPr marR="0" lvl="0"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Contoh Implementasi Statistika </a:t>
            </a:r>
            <a:endParaRPr lang="en-US" sz="2200">
              <a:solidFill>
                <a:schemeClr val="bg1"/>
              </a:solidFill>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200">
                <a:solidFill>
                  <a:schemeClr val="bg1"/>
                </a:solidFill>
              </a:rPr>
              <a:t>Kecerdasan Buatan </a:t>
            </a:r>
            <a:endParaRPr lang="en-US" sz="2200">
              <a:solidFill>
                <a:schemeClr val="bg1"/>
              </a:solidFill>
            </a:endParaRPr>
          </a:p>
          <a:p>
            <a:pPr marR="0" lvl="0"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	Mengambil contoh dari chess engine, chess engine bisa memperagakan jutaan gerakan yang bisa dimainkan atau yang bisa terjadi dan mengevaluasi atau menganalisa semua gerekan tersebut mana yang paling efektif untuk gerakan selanjutnya</a:t>
            </a:r>
            <a:endParaRPr lang="en-US" sz="2200">
              <a:solidFill>
                <a:schemeClr val="bg1"/>
              </a:solidFill>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200">
                <a:solidFill>
                  <a:schemeClr val="bg1"/>
                </a:solidFill>
              </a:rPr>
              <a:t>Sains Data </a:t>
            </a:r>
            <a:endParaRPr lang="en-US" sz="2200">
              <a:solidFill>
                <a:schemeClr val="bg1"/>
              </a:solidFill>
            </a:endParaRPr>
          </a:p>
          <a:p>
            <a:pPr marR="0" lvl="0"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	Digunakan untuk mengevaluasi data, menafsirkan data dan memutuskan sesuatu berdasarkan hasil tafsiran tersebut.</a:t>
            </a:r>
            <a:endParaRPr lang="en-US" sz="2200">
              <a:solidFill>
                <a:schemeClr val="bg1"/>
              </a:solidFill>
            </a:endParaRPr>
          </a:p>
          <a:p>
            <a:pPr marL="800100" marR="0" lvl="1"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endParaRPr lang="en-US" sz="2200">
              <a:solidFill>
                <a:schemeClr val="bg1"/>
              </a:solidFill>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lang="en-US" sz="2200">
              <a:solidFill>
                <a:schemeClr val="bg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11" name="Text Box 10"/>
              <p:cNvSpPr txBox="1"/>
              <p:nvPr/>
            </p:nvSpPr>
            <p:spPr>
              <a:xfrm>
                <a:off x="288290" y="260985"/>
                <a:ext cx="11614785" cy="5597525"/>
              </a:xfrm>
              <a:prstGeom prst="rect">
                <a:avLst/>
              </a:prstGeom>
              <a:noFill/>
            </p:spPr>
            <p:txBody>
              <a:bodyPr wrap="square" rtlCol="0" anchor="t">
                <a:spAutoFit/>
              </a:bodyPr>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Koefesien kecondongan menunjukkan apakah kurva condong positif,negatif atau normal.</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Rumus koefesien kecondongan adalah </a:t>
                </a:r>
                <a14:m>
                  <m:oMath xmlns:m="http://schemas.openxmlformats.org/officeDocument/2006/math">
                    <m:r>
                      <a:rPr lang="en-US" sz="2200" i="1">
                        <a:solidFill>
                          <a:schemeClr val="bg1"/>
                        </a:solidFill>
                        <a:latin typeface="Cambria Math" panose="02040503050406030204" charset="0"/>
                        <a:cs typeface="Cambria Math" panose="02040503050406030204" charset="0"/>
                      </a:rPr>
                      <m:t>𝑆𝑘</m:t>
                    </m:r>
                    <m:r>
                      <a:rPr lang="en-US" sz="2200" i="1">
                        <a:solidFill>
                          <a:schemeClr val="bg1"/>
                        </a:solidFill>
                        <a:latin typeface="Cambria Math" panose="02040503050406030204" charset="0"/>
                        <a:cs typeface="Cambria Math" panose="02040503050406030204" charset="0"/>
                      </a:rPr>
                      <m:t> = </m:t>
                    </m:r>
                    <m:f>
                      <m:fPr>
                        <m:ctrlPr>
                          <a:rPr lang="en-US" sz="2200" i="1">
                            <a:solidFill>
                              <a:schemeClr val="bg1"/>
                            </a:solidFill>
                            <a:latin typeface="Cambria Math" panose="02040503050406030204" charset="0"/>
                            <a:cs typeface="Cambria Math" panose="02040503050406030204" charset="0"/>
                          </a:rPr>
                        </m:ctrlPr>
                      </m:fPr>
                      <m:num>
                        <m:r>
                          <a:rPr lang="en-US" sz="2200" i="1">
                            <a:solidFill>
                              <a:schemeClr val="bg1"/>
                            </a:solidFill>
                            <a:latin typeface="Cambria Math" panose="02040503050406030204" charset="0"/>
                            <a:cs typeface="Cambria Math" panose="02040503050406030204" charset="0"/>
                          </a:rPr>
                          <m:t>𝜇</m:t>
                        </m:r>
                        <m:r>
                          <a:rPr lang="en-US" sz="2200" i="1">
                            <a:solidFill>
                              <a:schemeClr val="bg1"/>
                            </a:solidFill>
                            <a:latin typeface="Cambria Math" panose="02040503050406030204" charset="0"/>
                            <a:cs typeface="Cambria Math" panose="02040503050406030204" charset="0"/>
                          </a:rPr>
                          <m:t>−𝑀𝑜</m:t>
                        </m:r>
                      </m:num>
                      <m:den>
                        <m:r>
                          <a:rPr lang="en-US" sz="2200" i="1">
                            <a:solidFill>
                              <a:schemeClr val="bg1"/>
                            </a:solidFill>
                            <a:latin typeface="Cambria Math" panose="02040503050406030204" charset="0"/>
                            <a:cs typeface="Cambria Math" panose="02040503050406030204" charset="0"/>
                          </a:rPr>
                          <m:t>𝜎</m:t>
                        </m:r>
                      </m:den>
                    </m:f>
                    <m:r>
                      <a:rPr lang="en-US" sz="2200" i="1">
                        <a:solidFill>
                          <a:schemeClr val="bg1"/>
                        </a:solidFill>
                        <a:latin typeface="Cambria Math" panose="02040503050406030204" charset="0"/>
                        <a:cs typeface="Cambria Math" panose="02040503050406030204" charset="0"/>
                      </a:rPr>
                      <m:t> </m:t>
                    </m:r>
                    <m:r>
                      <a:rPr lang="en-US" sz="2200" i="1">
                        <a:solidFill>
                          <a:schemeClr val="bg1"/>
                        </a:solidFill>
                        <a:latin typeface="Cambria Math" panose="02040503050406030204" charset="0"/>
                        <a:cs typeface="Cambria Math" panose="02040503050406030204" charset="0"/>
                      </a:rPr>
                      <m:t>𝑎𝑡𝑎𝑢</m:t>
                    </m:r>
                    <m:r>
                      <a:rPr lang="en-US" sz="2200" i="1">
                        <a:solidFill>
                          <a:schemeClr val="bg1"/>
                        </a:solidFill>
                        <a:latin typeface="Cambria Math" panose="02040503050406030204" charset="0"/>
                        <a:cs typeface="Cambria Math" panose="02040503050406030204" charset="0"/>
                      </a:rPr>
                      <m:t> </m:t>
                    </m:r>
                    <m:f>
                      <m:fPr>
                        <m:ctrlPr>
                          <a:rPr lang="en-US" sz="2200" i="1">
                            <a:solidFill>
                              <a:schemeClr val="bg1"/>
                            </a:solidFill>
                            <a:latin typeface="Cambria Math" panose="02040503050406030204" charset="0"/>
                            <a:cs typeface="Cambria Math" panose="02040503050406030204" charset="0"/>
                          </a:rPr>
                        </m:ctrlPr>
                      </m:fPr>
                      <m:num>
                        <m:r>
                          <a:rPr lang="en-US" sz="2200" i="1">
                            <a:solidFill>
                              <a:schemeClr val="bg1"/>
                            </a:solidFill>
                            <a:latin typeface="Cambria Math" panose="02040503050406030204" charset="0"/>
                            <a:cs typeface="Cambria Math" panose="02040503050406030204" charset="0"/>
                          </a:rPr>
                          <m:t>3</m:t>
                        </m:r>
                        <m:r>
                          <a:rPr lang="en-US" sz="2200" i="1">
                            <a:solidFill>
                              <a:schemeClr val="bg1"/>
                            </a:solidFill>
                            <a:latin typeface="Cambria Math" panose="02040503050406030204" charset="0"/>
                            <a:cs typeface="Cambria Math" panose="02040503050406030204" charset="0"/>
                          </a:rPr>
                          <m:t>(</m:t>
                        </m:r>
                        <m:r>
                          <a:rPr lang="en-US" sz="2200" i="1">
                            <a:solidFill>
                              <a:schemeClr val="bg1"/>
                            </a:solidFill>
                            <a:latin typeface="Cambria Math" panose="02040503050406030204" charset="0"/>
                            <a:cs typeface="Cambria Math" panose="02040503050406030204" charset="0"/>
                          </a:rPr>
                          <m:t>𝜇</m:t>
                        </m:r>
                        <m:r>
                          <a:rPr lang="en-US" sz="2200" i="1">
                            <a:solidFill>
                              <a:schemeClr val="bg1"/>
                            </a:solidFill>
                            <a:latin typeface="Cambria Math" panose="02040503050406030204" charset="0"/>
                            <a:cs typeface="Cambria Math" panose="02040503050406030204" charset="0"/>
                          </a:rPr>
                          <m:t>−</m:t>
                        </m:r>
                        <m:r>
                          <a:rPr lang="en-US" sz="2200" i="1">
                            <a:solidFill>
                              <a:schemeClr val="bg1"/>
                            </a:solidFill>
                            <a:latin typeface="Cambria Math" panose="02040503050406030204" charset="0"/>
                            <a:cs typeface="Cambria Math" panose="02040503050406030204" charset="0"/>
                          </a:rPr>
                          <m:t>𝑀𝑒</m:t>
                        </m:r>
                        <m:r>
                          <a:rPr lang="en-US" sz="2200" i="1">
                            <a:solidFill>
                              <a:schemeClr val="bg1"/>
                            </a:solidFill>
                            <a:latin typeface="Cambria Math" panose="02040503050406030204" charset="0"/>
                            <a:cs typeface="Cambria Math" panose="02040503050406030204" charset="0"/>
                          </a:rPr>
                          <m:t>)</m:t>
                        </m:r>
                      </m:num>
                      <m:den>
                        <m:r>
                          <a:rPr lang="en-US" sz="2200" i="1">
                            <a:solidFill>
                              <a:schemeClr val="bg1"/>
                            </a:solidFill>
                            <a:latin typeface="Cambria Math" panose="02040503050406030204" charset="0"/>
                            <a:cs typeface="Cambria Math" panose="02040503050406030204" charset="0"/>
                          </a:rPr>
                          <m:t>𝜎</m:t>
                        </m:r>
                      </m:den>
                    </m:f>
                    <m:r>
                      <a:rPr lang="en-US" sz="2200" i="1">
                        <a:solidFill>
                          <a:schemeClr val="bg1"/>
                        </a:solidFill>
                        <a:latin typeface="Cambria Math" panose="02040503050406030204" charset="0"/>
                        <a:cs typeface="Cambria Math" panose="02040503050406030204" charset="0"/>
                      </a:rPr>
                      <m:t> </m:t>
                    </m:r>
                  </m:oMath>
                </a14:m>
                <a:endParaRPr lang="en-US" sz="2200" i="1">
                  <a:solidFill>
                    <a:schemeClr val="bg1"/>
                  </a:solidFill>
                  <a:latin typeface="Cambria Math" panose="02040503050406030204" charset="0"/>
                  <a:cs typeface="Cambria Math" panose="02040503050406030204" charset="0"/>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Rumus data tunggal dan data berkelompok tetap sama.</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Nilai SK : </a:t>
                </a:r>
                <a:br>
                  <a:rPr lang="en-US" sz="2200">
                    <a:solidFill>
                      <a:schemeClr val="bg1"/>
                    </a:solidFill>
                  </a:rPr>
                </a:br>
                <a:r>
                  <a:rPr lang="en-US" sz="2200">
                    <a:solidFill>
                      <a:schemeClr val="bg1"/>
                    </a:solidFill>
                  </a:rPr>
                  <a:t>Sk = 0, normal</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Sk &lt; 0, condong negatif</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Sk &gt; 0, condong positif</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Ukuran kecondongan</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Pendekatan jika : </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rata2 == median == modus : simetris</a:t>
                </a:r>
                <a:endParaRPr lang="en-US" sz="2200">
                  <a:solidFill>
                    <a:schemeClr val="bg1"/>
                  </a:solidFill>
                </a:endParaRPr>
              </a:p>
              <a:p>
                <a:pPr marL="0"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sym typeface="+mn-ea"/>
                  </a:rPr>
                  <a:t>       rata2 &lt; median &lt; modus : menceng ke kiri</a:t>
                </a:r>
                <a:endParaRPr lang="en-US" sz="2200">
                  <a:solidFill>
                    <a:schemeClr val="bg1"/>
                  </a:solidFill>
                  <a:sym typeface="+mn-ea"/>
                </a:endParaRPr>
              </a:p>
              <a:p>
                <a:pPr marL="0"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sym typeface="+mn-ea"/>
                  </a:rPr>
                  <a:t>       rata2 &gt; median &gt; modus : menceng ke kanan</a:t>
                </a:r>
                <a:endParaRPr lang="en-US" sz="2200">
                  <a:solidFill>
                    <a:schemeClr val="bg1"/>
                  </a:solidFill>
                </a:endParaRPr>
              </a:p>
            </p:txBody>
          </p:sp>
        </mc:Choice>
        <mc:Fallback>
          <p:sp>
            <p:nvSpPr>
              <p:cNvPr id="11" name="Text Box 10"/>
              <p:cNvSpPr txBox="1">
                <a:spLocks noRot="1" noChangeAspect="1" noMove="1" noResize="1" noEditPoints="1" noAdjustHandles="1" noChangeArrowheads="1" noChangeShapeType="1" noTextEdit="1"/>
              </p:cNvSpPr>
              <p:nvPr/>
            </p:nvSpPr>
            <p:spPr>
              <a:xfrm>
                <a:off x="288290" y="260985"/>
                <a:ext cx="11614785" cy="5597525"/>
              </a:xfrm>
              <a:prstGeom prst="rect">
                <a:avLst/>
              </a:prstGeom>
              <a:blipFill rotWithShape="1">
                <a:blip r:embed="rId1"/>
                <a:stretch>
                  <a:fillRect/>
                </a:stretch>
              </a:blipFill>
            </p:spPr>
            <p:txBody>
              <a:bodyPr/>
              <a:lstStyle/>
              <a:p>
                <a:r>
                  <a:rPr lang="en-US" altLang="en-US">
                    <a:noFill/>
                  </a:rPr>
                  <a:t> </a:t>
                </a:r>
              </a:p>
            </p:txBody>
          </p:sp>
        </mc:Fallback>
      </mc:AlternateContent>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11" name="Text Box 10"/>
              <p:cNvSpPr txBox="1"/>
              <p:nvPr/>
            </p:nvSpPr>
            <p:spPr>
              <a:xfrm>
                <a:off x="288925" y="260985"/>
                <a:ext cx="11614785" cy="6574155"/>
              </a:xfrm>
              <a:prstGeom prst="rect">
                <a:avLst/>
              </a:prstGeom>
              <a:noFill/>
            </p:spPr>
            <p:txBody>
              <a:bodyPr wrap="square" rtlCol="0" anchor="t">
                <a:spAutoFit/>
              </a:bodyPr>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Keruncingan : ketinggian kurva</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Pada distribusi frekuensi, dibagi dalam tiga bagian:</a:t>
                </a:r>
                <a:br>
                  <a:rPr lang="en-US" sz="2200">
                    <a:solidFill>
                      <a:schemeClr val="bg1"/>
                    </a:solidFill>
                  </a:rPr>
                </a:br>
                <a:r>
                  <a:rPr lang="en-US" sz="2200">
                    <a:solidFill>
                      <a:schemeClr val="bg1"/>
                    </a:solidFill>
                  </a:rPr>
                  <a:t>- Leptokurtis : sangat runcing</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 Mesokurtis : keruncingan sedang</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 Platykurtis : kurva datar</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Rumus koefesien keruncingan untuk data tunggal adalah </a:t>
                </a:r>
                <a:endParaRPr lang="en-US" sz="2200" i="1">
                  <a:solidFill>
                    <a:schemeClr val="bg1"/>
                  </a:solidFill>
                  <a:latin typeface="Cambria Math" panose="02040503050406030204" charset="0"/>
                  <a:cs typeface="Cambria Math" panose="02040503050406030204" charset="0"/>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14:m>
                  <m:oMathPara xmlns:m="http://schemas.openxmlformats.org/officeDocument/2006/math">
                    <m:oMathParaPr>
                      <m:jc m:val="centerGroup"/>
                    </m:oMathParaPr>
                    <m:oMath xmlns:m="http://schemas.openxmlformats.org/officeDocument/2006/math">
                      <m:sSup>
                        <m:sSupPr>
                          <m:ctrlPr>
                            <a:rPr lang="en-US" sz="2200" i="1">
                              <a:solidFill>
                                <a:schemeClr val="bg1"/>
                              </a:solidFill>
                              <a:latin typeface="Cambria Math" panose="02040503050406030204" charset="0"/>
                              <a:cs typeface="Cambria Math" panose="02040503050406030204" charset="0"/>
                            </a:rPr>
                          </m:ctrlPr>
                        </m:sSupPr>
                        <m:e>
                          <m:r>
                            <a:rPr lang="en-US" sz="2200" i="1">
                              <a:solidFill>
                                <a:schemeClr val="bg1"/>
                              </a:solidFill>
                              <a:latin typeface="Cambria Math" panose="02040503050406030204" charset="0"/>
                              <a:cs typeface="Cambria Math" panose="02040503050406030204" charset="0"/>
                            </a:rPr>
                            <m:t>𝛼</m:t>
                          </m:r>
                        </m:e>
                        <m:sup>
                          <m:r>
                            <a:rPr lang="en-US" sz="2200" i="1">
                              <a:solidFill>
                                <a:schemeClr val="bg1"/>
                              </a:solidFill>
                              <a:latin typeface="Cambria Math" panose="02040503050406030204" charset="0"/>
                              <a:cs typeface="Cambria Math" panose="02040503050406030204" charset="0"/>
                            </a:rPr>
                            <m:t>4</m:t>
                          </m:r>
                        </m:sup>
                      </m:sSup>
                      <m:r>
                        <a:rPr lang="en-US" sz="2200" i="1">
                          <a:solidFill>
                            <a:schemeClr val="bg1"/>
                          </a:solidFill>
                          <a:latin typeface="Cambria Math" panose="02040503050406030204" charset="0"/>
                          <a:cs typeface="Cambria Math" panose="02040503050406030204" charset="0"/>
                        </a:rPr>
                        <m:t>=</m:t>
                      </m:r>
                      <m:f>
                        <m:fPr>
                          <m:ctrlPr>
                            <a:rPr lang="en-US" sz="2200" i="1">
                              <a:solidFill>
                                <a:schemeClr val="bg1"/>
                              </a:solidFill>
                              <a:latin typeface="Cambria Math" panose="02040503050406030204" charset="0"/>
                              <a:cs typeface="Cambria Math" panose="02040503050406030204" charset="0"/>
                            </a:rPr>
                          </m:ctrlPr>
                        </m:fPr>
                        <m:num>
                          <m:f>
                            <m:fPr>
                              <m:ctrlPr>
                                <a:rPr lang="en-US" sz="2200" i="1">
                                  <a:solidFill>
                                    <a:schemeClr val="bg1"/>
                                  </a:solidFill>
                                  <a:latin typeface="Cambria Math" panose="02040503050406030204" charset="0"/>
                                  <a:cs typeface="Cambria Math" panose="02040503050406030204" charset="0"/>
                                </a:rPr>
                              </m:ctrlPr>
                            </m:fPr>
                            <m:num>
                              <m:r>
                                <a:rPr lang="en-US" sz="2200" i="1">
                                  <a:solidFill>
                                    <a:schemeClr val="bg1"/>
                                  </a:solidFill>
                                  <a:latin typeface="Cambria Math" panose="02040503050406030204" charset="0"/>
                                  <a:cs typeface="Cambria Math" panose="02040503050406030204" charset="0"/>
                                </a:rPr>
                                <m:t>1</m:t>
                              </m:r>
                            </m:num>
                            <m:den>
                              <m:r>
                                <a:rPr lang="en-US" sz="2200" i="1">
                                  <a:solidFill>
                                    <a:schemeClr val="bg1"/>
                                  </a:solidFill>
                                  <a:latin typeface="Cambria Math" panose="02040503050406030204" charset="0"/>
                                  <a:cs typeface="Cambria Math" panose="02040503050406030204" charset="0"/>
                                </a:rPr>
                                <m:t>𝑛</m:t>
                              </m:r>
                            </m:den>
                          </m:f>
                          <m:r>
                            <a:rPr lang="en-US" sz="2200" i="1">
                              <a:solidFill>
                                <a:schemeClr val="bg1"/>
                              </a:solidFill>
                              <a:latin typeface="Cambria Math" panose="02040503050406030204" charset="0"/>
                              <a:cs typeface="Cambria Math" panose="02040503050406030204" charset="0"/>
                            </a:rPr>
                            <m:t>𝛴</m:t>
                          </m:r>
                          <m:sSup>
                            <m:sSupPr>
                              <m:ctrlPr>
                                <a:rPr lang="en-US" sz="2200" i="1">
                                  <a:solidFill>
                                    <a:schemeClr val="bg1"/>
                                  </a:solidFill>
                                  <a:latin typeface="Cambria Math" panose="02040503050406030204" charset="0"/>
                                  <a:cs typeface="Cambria Math" panose="02040503050406030204" charset="0"/>
                                </a:rPr>
                              </m:ctrlPr>
                            </m:sSupPr>
                            <m:e>
                              <m:r>
                                <a:rPr lang="en-US" sz="2200" i="1">
                                  <a:solidFill>
                                    <a:schemeClr val="bg1"/>
                                  </a:solidFill>
                                  <a:latin typeface="Cambria Math" panose="02040503050406030204" charset="0"/>
                                  <a:cs typeface="Cambria Math" panose="02040503050406030204" charset="0"/>
                                </a:rPr>
                                <m:t>(</m:t>
                              </m:r>
                              <m:r>
                                <a:rPr lang="en-US" sz="2200" i="1">
                                  <a:solidFill>
                                    <a:schemeClr val="bg1"/>
                                  </a:solidFill>
                                  <a:latin typeface="Cambria Math" panose="02040503050406030204" charset="0"/>
                                  <a:cs typeface="Cambria Math" panose="02040503050406030204" charset="0"/>
                                </a:rPr>
                                <m:t>𝑥</m:t>
                              </m:r>
                              <m:r>
                                <a:rPr lang="en-US" sz="2200" i="1">
                                  <a:solidFill>
                                    <a:schemeClr val="bg1"/>
                                  </a:solidFill>
                                  <a:latin typeface="Cambria Math" panose="02040503050406030204" charset="0"/>
                                  <a:cs typeface="Cambria Math" panose="02040503050406030204" charset="0"/>
                                </a:rPr>
                                <m:t>−</m:t>
                              </m:r>
                              <m:r>
                                <a:rPr lang="en-US" sz="2200" i="1">
                                  <a:solidFill>
                                    <a:schemeClr val="bg1"/>
                                  </a:solidFill>
                                  <a:latin typeface="Cambria Math" panose="02040503050406030204" charset="0"/>
                                  <a:cs typeface="Cambria Math" panose="02040503050406030204" charset="0"/>
                                </a:rPr>
                                <m:t>𝜇</m:t>
                              </m:r>
                              <m:r>
                                <a:rPr lang="en-US" sz="2200" i="1">
                                  <a:solidFill>
                                    <a:schemeClr val="bg1"/>
                                  </a:solidFill>
                                  <a:latin typeface="Cambria Math" panose="02040503050406030204" charset="0"/>
                                  <a:cs typeface="Cambria Math" panose="02040503050406030204" charset="0"/>
                                </a:rPr>
                                <m:t>)</m:t>
                              </m:r>
                            </m:e>
                            <m:sup>
                              <m:r>
                                <a:rPr lang="en-US" sz="2200" i="1">
                                  <a:solidFill>
                                    <a:schemeClr val="bg1"/>
                                  </a:solidFill>
                                  <a:latin typeface="Cambria Math" panose="02040503050406030204" charset="0"/>
                                  <a:cs typeface="Cambria Math" panose="02040503050406030204" charset="0"/>
                                </a:rPr>
                                <m:t>4</m:t>
                              </m:r>
                            </m:sup>
                          </m:sSup>
                        </m:num>
                        <m:den>
                          <m:sSup>
                            <m:sSupPr>
                              <m:ctrlPr>
                                <a:rPr lang="en-US" sz="2200" i="1">
                                  <a:solidFill>
                                    <a:schemeClr val="bg1"/>
                                  </a:solidFill>
                                  <a:latin typeface="Cambria Math" panose="02040503050406030204" charset="0"/>
                                  <a:cs typeface="Cambria Math" panose="02040503050406030204" charset="0"/>
                                </a:rPr>
                              </m:ctrlPr>
                            </m:sSupPr>
                            <m:e>
                              <m:r>
                                <a:rPr lang="en-US" sz="2200" i="1">
                                  <a:solidFill>
                                    <a:schemeClr val="bg1"/>
                                  </a:solidFill>
                                  <a:latin typeface="Cambria Math" panose="02040503050406030204" charset="0"/>
                                  <a:cs typeface="Cambria Math" panose="02040503050406030204" charset="0"/>
                                </a:rPr>
                                <m:t>𝜎</m:t>
                              </m:r>
                            </m:e>
                            <m:sup>
                              <m:r>
                                <a:rPr lang="en-US" sz="2200" i="1">
                                  <a:solidFill>
                                    <a:schemeClr val="bg1"/>
                                  </a:solidFill>
                                  <a:latin typeface="Cambria Math" panose="02040503050406030204" charset="0"/>
                                  <a:cs typeface="Cambria Math" panose="02040503050406030204" charset="0"/>
                                </a:rPr>
                                <m:t>4</m:t>
                              </m:r>
                            </m:sup>
                          </m:sSup>
                        </m:den>
                      </m:f>
                    </m:oMath>
                  </m:oMathPara>
                </a14:m>
                <a:endParaRPr lang="en-US" sz="2200" i="1">
                  <a:solidFill>
                    <a:schemeClr val="bg1"/>
                  </a:solidFill>
                  <a:latin typeface="Cambria Math" panose="02040503050406030204" charset="0"/>
                  <a:cs typeface="Cambria Math" panose="02040503050406030204" charset="0"/>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sym typeface="+mn-ea"/>
                  </a:rPr>
                  <a:t>Rumus koefesien keruncingan untuk data tunggal adalah</a:t>
                </a:r>
                <a:endParaRPr lang="en-US" sz="2200">
                  <a:solidFill>
                    <a:schemeClr val="bg1"/>
                  </a:solidFill>
                  <a:sym typeface="+mn-ea"/>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14:m>
                  <m:oMathPara xmlns:m="http://schemas.openxmlformats.org/officeDocument/2006/math">
                    <m:oMathParaPr>
                      <m:jc m:val="centerGroup"/>
                    </m:oMathParaPr>
                    <m:oMath xmlns:m="http://schemas.openxmlformats.org/officeDocument/2006/math">
                      <m:sSup>
                        <m:sSupPr>
                          <m:ctrlPr>
                            <a:rPr lang="en-US" sz="2200" i="1">
                              <a:solidFill>
                                <a:schemeClr val="bg1"/>
                              </a:solidFill>
                              <a:latin typeface="Cambria Math" panose="02040503050406030204" charset="0"/>
                              <a:cs typeface="Cambria Math" panose="02040503050406030204" charset="0"/>
                            </a:rPr>
                          </m:ctrlPr>
                        </m:sSupPr>
                        <m:e>
                          <m:r>
                            <a:rPr lang="en-US" sz="2200" i="1">
                              <a:solidFill>
                                <a:schemeClr val="bg1"/>
                              </a:solidFill>
                              <a:latin typeface="Cambria Math" panose="02040503050406030204" charset="0"/>
                              <a:cs typeface="Cambria Math" panose="02040503050406030204" charset="0"/>
                            </a:rPr>
                            <m:t>𝛼</m:t>
                          </m:r>
                        </m:e>
                        <m:sup>
                          <m:r>
                            <a:rPr lang="en-US" sz="2200" i="1">
                              <a:solidFill>
                                <a:schemeClr val="bg1"/>
                              </a:solidFill>
                              <a:latin typeface="Cambria Math" panose="02040503050406030204" charset="0"/>
                              <a:cs typeface="Cambria Math" panose="02040503050406030204" charset="0"/>
                            </a:rPr>
                            <m:t>4</m:t>
                          </m:r>
                        </m:sup>
                      </m:sSup>
                      <m:r>
                        <a:rPr lang="en-US" sz="2200" i="1">
                          <a:solidFill>
                            <a:schemeClr val="bg1"/>
                          </a:solidFill>
                          <a:latin typeface="Cambria Math" panose="02040503050406030204" charset="0"/>
                          <a:cs typeface="Cambria Math" panose="02040503050406030204" charset="0"/>
                        </a:rPr>
                        <m:t>=</m:t>
                      </m:r>
                      <m:f>
                        <m:fPr>
                          <m:ctrlPr>
                            <a:rPr lang="en-US" sz="2200" i="1">
                              <a:solidFill>
                                <a:schemeClr val="bg1"/>
                              </a:solidFill>
                              <a:latin typeface="Cambria Math" panose="02040503050406030204" charset="0"/>
                              <a:cs typeface="Cambria Math" panose="02040503050406030204" charset="0"/>
                            </a:rPr>
                          </m:ctrlPr>
                        </m:fPr>
                        <m:num>
                          <m:f>
                            <m:fPr>
                              <m:ctrlPr>
                                <a:rPr lang="en-US" sz="2200" i="1">
                                  <a:solidFill>
                                    <a:schemeClr val="bg1"/>
                                  </a:solidFill>
                                  <a:latin typeface="Cambria Math" panose="02040503050406030204" charset="0"/>
                                  <a:cs typeface="Cambria Math" panose="02040503050406030204" charset="0"/>
                                </a:rPr>
                              </m:ctrlPr>
                            </m:fPr>
                            <m:num>
                              <m:r>
                                <a:rPr lang="en-US" sz="2200" i="1">
                                  <a:solidFill>
                                    <a:schemeClr val="bg1"/>
                                  </a:solidFill>
                                  <a:latin typeface="Cambria Math" panose="02040503050406030204" charset="0"/>
                                  <a:cs typeface="Cambria Math" panose="02040503050406030204" charset="0"/>
                                </a:rPr>
                                <m:t>1</m:t>
                              </m:r>
                            </m:num>
                            <m:den>
                              <m:r>
                                <a:rPr lang="en-US" sz="2200" i="1">
                                  <a:solidFill>
                                    <a:schemeClr val="bg1"/>
                                  </a:solidFill>
                                  <a:latin typeface="Cambria Math" panose="02040503050406030204" charset="0"/>
                                  <a:cs typeface="Cambria Math" panose="02040503050406030204" charset="0"/>
                                </a:rPr>
                                <m:t>𝑛</m:t>
                              </m:r>
                            </m:den>
                          </m:f>
                          <m:r>
                            <a:rPr lang="en-US" sz="2200" i="1">
                              <a:solidFill>
                                <a:schemeClr val="bg1"/>
                              </a:solidFill>
                              <a:latin typeface="Cambria Math" panose="02040503050406030204" charset="0"/>
                              <a:cs typeface="Cambria Math" panose="02040503050406030204" charset="0"/>
                            </a:rPr>
                            <m:t>𝛴</m:t>
                          </m:r>
                          <m:r>
                            <a:rPr lang="en-US" sz="2200" i="1">
                              <a:solidFill>
                                <a:schemeClr val="bg1"/>
                              </a:solidFill>
                              <a:latin typeface="Cambria Math" panose="02040503050406030204" charset="0"/>
                              <a:cs typeface="Cambria Math" panose="02040503050406030204" charset="0"/>
                            </a:rPr>
                            <m:t>𝑓</m:t>
                          </m:r>
                          <m:r>
                            <a:rPr lang="en-US" sz="2200" i="1">
                              <a:solidFill>
                                <a:schemeClr val="bg1"/>
                              </a:solidFill>
                              <a:latin typeface="Cambria Math" panose="02040503050406030204" charset="0"/>
                              <a:cs typeface="Cambria Math" panose="02040503050406030204" charset="0"/>
                            </a:rPr>
                            <m:t>.</m:t>
                          </m:r>
                          <m:sSup>
                            <m:sSupPr>
                              <m:ctrlPr>
                                <a:rPr lang="en-US" sz="2200" i="1">
                                  <a:solidFill>
                                    <a:schemeClr val="bg1"/>
                                  </a:solidFill>
                                  <a:latin typeface="Cambria Math" panose="02040503050406030204" charset="0"/>
                                  <a:cs typeface="Cambria Math" panose="02040503050406030204" charset="0"/>
                                </a:rPr>
                              </m:ctrlPr>
                            </m:sSupPr>
                            <m:e>
                              <m:r>
                                <a:rPr lang="en-US" sz="2200" i="1">
                                  <a:solidFill>
                                    <a:schemeClr val="bg1"/>
                                  </a:solidFill>
                                  <a:latin typeface="Cambria Math" panose="02040503050406030204" charset="0"/>
                                  <a:cs typeface="Cambria Math" panose="02040503050406030204" charset="0"/>
                                </a:rPr>
                                <m:t>(</m:t>
                              </m:r>
                              <m:r>
                                <a:rPr lang="en-US" sz="2200" i="1">
                                  <a:solidFill>
                                    <a:schemeClr val="bg1"/>
                                  </a:solidFill>
                                  <a:latin typeface="Cambria Math" panose="02040503050406030204" charset="0"/>
                                  <a:cs typeface="Cambria Math" panose="02040503050406030204" charset="0"/>
                                </a:rPr>
                                <m:t>𝑥</m:t>
                              </m:r>
                              <m:r>
                                <a:rPr lang="en-US" sz="2200" i="1">
                                  <a:solidFill>
                                    <a:schemeClr val="bg1"/>
                                  </a:solidFill>
                                  <a:latin typeface="Cambria Math" panose="02040503050406030204" charset="0"/>
                                  <a:cs typeface="Cambria Math" panose="02040503050406030204" charset="0"/>
                                </a:rPr>
                                <m:t>−</m:t>
                              </m:r>
                              <m:r>
                                <a:rPr lang="en-US" sz="2200" i="1">
                                  <a:solidFill>
                                    <a:schemeClr val="bg1"/>
                                  </a:solidFill>
                                  <a:latin typeface="Cambria Math" panose="02040503050406030204" charset="0"/>
                                  <a:cs typeface="Cambria Math" panose="02040503050406030204" charset="0"/>
                                </a:rPr>
                                <m:t>𝜇</m:t>
                              </m:r>
                              <m:r>
                                <a:rPr lang="en-US" sz="2200" i="1">
                                  <a:solidFill>
                                    <a:schemeClr val="bg1"/>
                                  </a:solidFill>
                                  <a:latin typeface="Cambria Math" panose="02040503050406030204" charset="0"/>
                                  <a:cs typeface="Cambria Math" panose="02040503050406030204" charset="0"/>
                                </a:rPr>
                                <m:t>)</m:t>
                              </m:r>
                            </m:e>
                            <m:sup>
                              <m:r>
                                <a:rPr lang="en-US" sz="2200" i="1">
                                  <a:solidFill>
                                    <a:schemeClr val="bg1"/>
                                  </a:solidFill>
                                  <a:latin typeface="Cambria Math" panose="02040503050406030204" charset="0"/>
                                  <a:cs typeface="Cambria Math" panose="02040503050406030204" charset="0"/>
                                </a:rPr>
                                <m:t>4</m:t>
                              </m:r>
                            </m:sup>
                          </m:sSup>
                        </m:num>
                        <m:den>
                          <m:sSup>
                            <m:sSupPr>
                              <m:ctrlPr>
                                <a:rPr lang="en-US" sz="2200" i="1">
                                  <a:solidFill>
                                    <a:schemeClr val="bg1"/>
                                  </a:solidFill>
                                  <a:latin typeface="Cambria Math" panose="02040503050406030204" charset="0"/>
                                  <a:cs typeface="Cambria Math" panose="02040503050406030204" charset="0"/>
                                </a:rPr>
                              </m:ctrlPr>
                            </m:sSupPr>
                            <m:e>
                              <m:r>
                                <a:rPr lang="en-US" sz="2200" i="1">
                                  <a:solidFill>
                                    <a:schemeClr val="bg1"/>
                                  </a:solidFill>
                                  <a:latin typeface="Cambria Math" panose="02040503050406030204" charset="0"/>
                                  <a:cs typeface="Cambria Math" panose="02040503050406030204" charset="0"/>
                                </a:rPr>
                                <m:t>𝜎</m:t>
                              </m:r>
                            </m:e>
                            <m:sup>
                              <m:r>
                                <a:rPr lang="en-US" sz="2200" i="1">
                                  <a:solidFill>
                                    <a:schemeClr val="bg1"/>
                                  </a:solidFill>
                                  <a:latin typeface="Cambria Math" panose="02040503050406030204" charset="0"/>
                                  <a:cs typeface="Cambria Math" panose="02040503050406030204" charset="0"/>
                                </a:rPr>
                                <m:t>4</m:t>
                              </m:r>
                            </m:sup>
                          </m:sSup>
                        </m:den>
                      </m:f>
                    </m:oMath>
                  </m:oMathPara>
                </a14:m>
                <a:endParaRPr lang="en-US" sz="2200" i="1">
                  <a:solidFill>
                    <a:schemeClr val="bg1"/>
                  </a:solidFill>
                  <a:latin typeface="Cambria Math" panose="02040503050406030204" charset="0"/>
                  <a:cs typeface="Cambria Math" panose="02040503050406030204" charset="0"/>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sym typeface="+mn-ea"/>
                  </a:rPr>
                  <a:t>Keterangan : </a:t>
                </a:r>
                <a:endParaRPr lang="en-US" sz="2200">
                  <a:solidFill>
                    <a:schemeClr val="bg1"/>
                  </a:solidFill>
                  <a:sym typeface="+mn-ea"/>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sym typeface="+mn-ea"/>
                  </a:rPr>
                  <a:t>a4 = koefesien kurtosis		u = nilai rata-rata hitung data</a:t>
                </a:r>
                <a:endParaRPr lang="en-US" sz="2200">
                  <a:solidFill>
                    <a:schemeClr val="bg1"/>
                  </a:solidFill>
                  <a:sym typeface="+mn-ea"/>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sym typeface="+mn-ea"/>
                  </a:rPr>
                  <a:t>n = jumlah data			o = standar de</a:t>
                </a:r>
                <a:endParaRPr lang="en-US" sz="2200">
                  <a:solidFill>
                    <a:schemeClr val="bg1"/>
                  </a:solidFill>
                  <a:sym typeface="+mn-ea"/>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sym typeface="+mn-ea"/>
                  </a:rPr>
                  <a:t>X = nilai data			f = jumlah frekuensi kelas</a:t>
                </a:r>
                <a:endParaRPr lang="en-US" sz="2200">
                  <a:solidFill>
                    <a:schemeClr val="bg1"/>
                  </a:solidFill>
                  <a:sym typeface="+mn-ea"/>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endParaRPr lang="en-US" sz="2200">
                  <a:solidFill>
                    <a:schemeClr val="bg1"/>
                  </a:solidFill>
                </a:endParaRPr>
              </a:p>
            </p:txBody>
          </p:sp>
        </mc:Choice>
        <mc:Fallback>
          <p:sp>
            <p:nvSpPr>
              <p:cNvPr id="11" name="Text Box 10"/>
              <p:cNvSpPr txBox="1">
                <a:spLocks noRot="1" noChangeAspect="1" noMove="1" noResize="1" noEditPoints="1" noAdjustHandles="1" noChangeArrowheads="1" noChangeShapeType="1" noTextEdit="1"/>
              </p:cNvSpPr>
              <p:nvPr/>
            </p:nvSpPr>
            <p:spPr>
              <a:xfrm>
                <a:off x="288925" y="260985"/>
                <a:ext cx="11614785" cy="6574155"/>
              </a:xfrm>
              <a:prstGeom prst="rect">
                <a:avLst/>
              </a:prstGeom>
              <a:blipFill rotWithShape="1">
                <a:blip r:embed="rId1"/>
                <a:stretch>
                  <a:fillRect/>
                </a:stretch>
              </a:blipFill>
            </p:spPr>
            <p:txBody>
              <a:bodyPr/>
              <a:lstStyle/>
              <a:p>
                <a:r>
                  <a:rPr lang="en-US" altLang="en-US">
                    <a:noFill/>
                  </a:rPr>
                  <a:t> </a:t>
                </a:r>
              </a:p>
            </p:txBody>
          </p:sp>
        </mc:Fallback>
      </mc:AlternateContent>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ext Box 10"/>
          <p:cNvSpPr txBox="1"/>
          <p:nvPr/>
        </p:nvSpPr>
        <p:spPr>
          <a:xfrm>
            <a:off x="288290" y="527685"/>
            <a:ext cx="11614785" cy="1694180"/>
          </a:xfrm>
          <a:prstGeom prst="rect">
            <a:avLst/>
          </a:prstGeom>
          <a:noFill/>
        </p:spPr>
        <p:txBody>
          <a:bodyPr wrap="square" rtlCol="0" anchor="t">
            <a:spAutoFit/>
          </a:bodyPr>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Bentuk kurva keruncingan kurtosis</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Mesokurtrik  = a4 = 3</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Leptokurtrik = a4 &gt; 3</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Platikurtrik = a4 &lt; 3</a:t>
            </a:r>
            <a:endParaRPr lang="en-US" sz="2200">
              <a:solidFill>
                <a:schemeClr val="bg1"/>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908300" y="1574800"/>
            <a:ext cx="5245100" cy="2387600"/>
          </a:xfr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6600" b="0" i="0" u="none" strike="noStrike" kern="1200" cap="none" spc="0" normalizeH="0" baseline="0" noProof="0" dirty="0" smtClean="0">
                <a:ln>
                  <a:noFill/>
                </a:ln>
                <a:solidFill>
                  <a:schemeClr val="bg1">
                    <a:lumMod val="95000"/>
                  </a:schemeClr>
                </a:solidFill>
                <a:effectLst/>
                <a:uLnTx/>
                <a:uFillTx/>
                <a:latin typeface="+mj-lt"/>
                <a:ea typeface="+mj-ea"/>
                <a:cs typeface="+mj-cs"/>
              </a:rPr>
              <a:t> </a:t>
            </a:r>
            <a:br>
              <a:rPr kumimoji="0" lang="en-US" altLang="zh-CN" sz="6600" b="0" i="0" u="none" strike="noStrike" kern="1200" cap="none" spc="0" normalizeH="0" baseline="0" noProof="0" dirty="0" smtClean="0">
                <a:ln>
                  <a:noFill/>
                </a:ln>
                <a:solidFill>
                  <a:schemeClr val="bg1">
                    <a:lumMod val="95000"/>
                  </a:schemeClr>
                </a:solidFill>
                <a:effectLst/>
                <a:uLnTx/>
                <a:uFillTx/>
                <a:latin typeface="+mj-lt"/>
                <a:ea typeface="+mj-ea"/>
                <a:cs typeface="+mj-cs"/>
              </a:rPr>
            </a:br>
            <a:r>
              <a:rPr kumimoji="0" lang="en-US" altLang="zh-CN" sz="6600" b="0" i="0" u="none" strike="noStrike" kern="1200" cap="none" spc="0" normalizeH="0" baseline="0" noProof="0" dirty="0">
                <a:ln>
                  <a:noFill/>
                </a:ln>
                <a:solidFill>
                  <a:schemeClr val="bg1">
                    <a:lumMod val="95000"/>
                  </a:schemeClr>
                </a:solidFill>
                <a:effectLst/>
                <a:uLnTx/>
                <a:uFillTx/>
                <a:latin typeface="+mj-lt"/>
                <a:ea typeface="+mj-ea"/>
                <a:cs typeface="+mj-cs"/>
              </a:rPr>
              <a:t>XIE XIE</a:t>
            </a:r>
            <a:endParaRPr kumimoji="0" lang="en-US" altLang="zh-CN" sz="66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3" name="副标题 2"/>
          <p:cNvSpPr>
            <a:spLocks noGrp="1"/>
          </p:cNvSpPr>
          <p:nvPr>
            <p:ph type="subTitle" idx="1" hasCustomPrompt="1"/>
          </p:nvPr>
        </p:nvSpPr>
        <p:spPr>
          <a:xfrm>
            <a:off x="735013" y="3875088"/>
            <a:ext cx="7418388" cy="1655763"/>
          </a:xfrm>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bg1">
                    <a:lumMod val="95000"/>
                  </a:schemeClr>
                </a:solidFill>
                <a:effectLst/>
                <a:uLnTx/>
                <a:uFillTx/>
                <a:latin typeface="+mn-lt"/>
                <a:ea typeface="+mn-ea"/>
                <a:cs typeface="+mn-cs"/>
              </a:rPr>
              <a:t>Bila ada pertanyaan, silahkan hubungi nomor saya.</a:t>
            </a:r>
            <a:endParaRPr kumimoji="0" lang="en-US" altLang="zh-CN" sz="1400" b="0" i="0" u="none" strike="noStrike" kern="1200" cap="none" spc="0" normalizeH="0" baseline="0" noProof="0" dirty="0">
              <a:ln>
                <a:noFill/>
              </a:ln>
              <a:solidFill>
                <a:schemeClr val="bg1">
                  <a:lumMod val="95000"/>
                </a:schemeClr>
              </a:solidFill>
              <a:effectLst/>
              <a:uLnTx/>
              <a:uFillTx/>
              <a:latin typeface="+mn-lt"/>
              <a:ea typeface="+mn-ea"/>
              <a:cs typeface="+mn-cs"/>
            </a:endParaRPr>
          </a:p>
        </p:txBody>
      </p:sp>
      <p:sp>
        <p:nvSpPr>
          <p:cNvPr id="5" name="矩形 4"/>
          <p:cNvSpPr/>
          <p:nvPr/>
        </p:nvSpPr>
        <p:spPr>
          <a:xfrm>
            <a:off x="757238" y="2366963"/>
            <a:ext cx="2659380" cy="5835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bg1"/>
                </a:solidFill>
                <a:effectLst/>
                <a:uLnTx/>
                <a:uFillTx/>
                <a:latin typeface="+mj-lt"/>
                <a:ea typeface="+mn-ea"/>
                <a:cs typeface="+mn-cs"/>
                <a:sym typeface="+mn-ea"/>
              </a:rPr>
              <a:t>Statistika Dasar</a:t>
            </a:r>
            <a:endParaRPr kumimoji="0" lang="zh-CN" altLang="en-US" sz="3200" b="0" i="0" u="none" strike="noStrike" kern="1200" cap="none" spc="0" normalizeH="0" baseline="0" noProof="0" dirty="0">
              <a:ln>
                <a:noFill/>
              </a:ln>
              <a:solidFill>
                <a:schemeClr val="bg1"/>
              </a:solidFill>
              <a:effectLst/>
              <a:uLnTx/>
              <a:uFillTx/>
              <a:latin typeface="+mj-lt"/>
              <a:ea typeface="+mn-ea"/>
              <a:cs typeface="+mn-cs"/>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89915"/>
          </a:xfrm>
        </p:spPr>
        <p:txBody>
          <a:bodyPr/>
          <a:p>
            <a:r>
              <a:rPr lang="en-US" sz="2400"/>
              <a:t>Contoh Penerapan Statistika</a:t>
            </a:r>
            <a:endParaRPr lang="en-US" sz="2400"/>
          </a:p>
        </p:txBody>
      </p:sp>
      <p:pic>
        <p:nvPicPr>
          <p:cNvPr id="3" name="Picture 2"/>
          <p:cNvPicPr>
            <a:picLocks noChangeAspect="1"/>
          </p:cNvPicPr>
          <p:nvPr/>
        </p:nvPicPr>
        <p:blipFill>
          <a:blip r:embed="rId1"/>
          <a:stretch>
            <a:fillRect/>
          </a:stretch>
        </p:blipFill>
        <p:spPr>
          <a:xfrm>
            <a:off x="1480820" y="955040"/>
            <a:ext cx="9503410" cy="5064760"/>
          </a:xfrm>
          <a:prstGeom prst="rect">
            <a:avLst/>
          </a:prstGeom>
        </p:spPr>
      </p:pic>
      <p:pic>
        <p:nvPicPr>
          <p:cNvPr id="4" name="Picture 3"/>
          <p:cNvPicPr>
            <a:picLocks noChangeAspect="1"/>
          </p:cNvPicPr>
          <p:nvPr/>
        </p:nvPicPr>
        <p:blipFill>
          <a:blip r:embed="rId2"/>
          <a:stretch>
            <a:fillRect/>
          </a:stretch>
        </p:blipFill>
        <p:spPr>
          <a:xfrm>
            <a:off x="1480820" y="955040"/>
            <a:ext cx="9728200" cy="51847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89915"/>
          </a:xfrm>
        </p:spPr>
        <p:txBody>
          <a:bodyPr/>
          <a:p>
            <a:r>
              <a:rPr lang="en-US" sz="2400"/>
              <a:t>Contoh Penerapan Statistika</a:t>
            </a:r>
            <a:endParaRPr lang="en-US" sz="2400"/>
          </a:p>
        </p:txBody>
      </p:sp>
      <p:pic>
        <p:nvPicPr>
          <p:cNvPr id="100" name="Picture 99"/>
          <p:cNvPicPr/>
          <p:nvPr/>
        </p:nvPicPr>
        <p:blipFill>
          <a:blip r:embed="rId1"/>
          <a:stretch>
            <a:fillRect/>
          </a:stretch>
        </p:blipFill>
        <p:spPr>
          <a:xfrm>
            <a:off x="323533" y="899478"/>
            <a:ext cx="5019675" cy="5057775"/>
          </a:xfrm>
          <a:prstGeom prst="rect">
            <a:avLst/>
          </a:prstGeom>
          <a:noFill/>
          <a:ln w="9525">
            <a:noFill/>
          </a:ln>
        </p:spPr>
      </p:pic>
      <p:pic>
        <p:nvPicPr>
          <p:cNvPr id="101" name="Picture 100"/>
          <p:cNvPicPr/>
          <p:nvPr/>
        </p:nvPicPr>
        <p:blipFill>
          <a:blip r:embed="rId2"/>
          <a:stretch>
            <a:fillRect/>
          </a:stretch>
        </p:blipFill>
        <p:spPr>
          <a:xfrm>
            <a:off x="5748020" y="955040"/>
            <a:ext cx="5605145" cy="3091180"/>
          </a:xfrm>
          <a:prstGeom prst="rect">
            <a:avLst/>
          </a:prstGeom>
          <a:noFill/>
          <a:ln w="9525">
            <a:noFill/>
          </a:ln>
        </p:spPr>
      </p:pic>
      <p:sp>
        <p:nvSpPr>
          <p:cNvPr id="4" name="Text Box 3"/>
          <p:cNvSpPr txBox="1"/>
          <p:nvPr/>
        </p:nvSpPr>
        <p:spPr>
          <a:xfrm>
            <a:off x="5748020" y="4284345"/>
            <a:ext cx="6443345" cy="1198880"/>
          </a:xfrm>
          <a:prstGeom prst="rect">
            <a:avLst/>
          </a:prstGeom>
          <a:noFill/>
        </p:spPr>
        <p:txBody>
          <a:bodyPr wrap="square" rtlCol="0" anchor="t">
            <a:spAutoFit/>
          </a:bodyPr>
          <a:p>
            <a:pPr algn="l"/>
            <a:r>
              <a:rPr lang="en-US">
                <a:solidFill>
                  <a:schemeClr val="bg1"/>
                </a:solidFill>
                <a:sym typeface="+mn-ea"/>
              </a:rPr>
              <a:t>Sumber : </a:t>
            </a:r>
            <a:br>
              <a:rPr lang="en-US">
                <a:solidFill>
                  <a:schemeClr val="bg1"/>
                </a:solidFill>
                <a:sym typeface="+mn-ea"/>
              </a:rPr>
            </a:br>
            <a:r>
              <a:rPr lang="en-US">
                <a:solidFill>
                  <a:schemeClr val="bg1"/>
                </a:solidFill>
                <a:sym typeface="+mn-ea"/>
              </a:rPr>
              <a:t>https://playvalorant.com/en-us/news/dev/trust-the-balance-process-data-and-insights/</a:t>
            </a:r>
            <a:endParaRPr lang="en-US">
              <a:solidFill>
                <a:schemeClr val="bg1"/>
              </a:solidFill>
              <a:sym typeface="+mn-ea"/>
            </a:endParaRPr>
          </a:p>
          <a:p>
            <a:pPr algn="l"/>
            <a:r>
              <a:rPr lang="en-US">
                <a:solidFill>
                  <a:schemeClr val="bg1"/>
                </a:solidFill>
                <a:sym typeface="+mn-ea"/>
              </a:rPr>
              <a:t>https://blog.counter-strike.net/index.php/map-data-01/</a:t>
            </a:r>
            <a:endParaRPr lang="en-US">
              <a:solidFill>
                <a:schemeClr val="bg1"/>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ext Box 10"/>
          <p:cNvSpPr txBox="1"/>
          <p:nvPr/>
        </p:nvSpPr>
        <p:spPr>
          <a:xfrm>
            <a:off x="288925" y="306070"/>
            <a:ext cx="11614785" cy="2431415"/>
          </a:xfrm>
          <a:prstGeom prst="rect">
            <a:avLst/>
          </a:prstGeom>
          <a:noFill/>
        </p:spPr>
        <p:txBody>
          <a:bodyPr wrap="square" rtlCol="0" anchor="t">
            <a:spAutoFit/>
          </a:bodyPr>
          <a:p>
            <a:pPr marR="0" defTabSz="914400" fontAlgn="auto">
              <a:lnSpc>
                <a:spcPct val="90000"/>
              </a:lnSpc>
              <a:spcBef>
                <a:spcPts val="1000"/>
              </a:spcBef>
              <a:spcAft>
                <a:spcPts val="0"/>
              </a:spcAft>
              <a:buClrTx/>
              <a:buSzTx/>
              <a:buFont typeface="Arial" panose="020B0604020202020204" pitchFamily="34" charset="0"/>
              <a:buNone/>
              <a:defRPr/>
            </a:pPr>
            <a:r>
              <a:rPr lang="en-US" sz="2200">
                <a:solidFill>
                  <a:schemeClr val="bg1"/>
                </a:solidFill>
              </a:rPr>
              <a:t>Pembagian Statistika</a:t>
            </a:r>
            <a:endParaRPr lang="en-US" sz="2200">
              <a:solidFill>
                <a:schemeClr val="bg1"/>
              </a:solidFill>
            </a:endParaRPr>
          </a:p>
          <a:p>
            <a:pPr marL="457200" marR="0" indent="-457200" defTabSz="914400" fontAlgn="auto">
              <a:lnSpc>
                <a:spcPct val="90000"/>
              </a:lnSpc>
              <a:spcBef>
                <a:spcPts val="1000"/>
              </a:spcBef>
              <a:spcAft>
                <a:spcPts val="0"/>
              </a:spcAft>
              <a:buClrTx/>
              <a:buSzTx/>
              <a:buFont typeface="Arial" panose="020B0604020202020204" pitchFamily="34" charset="0"/>
              <a:buAutoNum type="arabicPeriod"/>
              <a:defRPr/>
            </a:pPr>
            <a:r>
              <a:rPr lang="en-US" sz="2200">
                <a:solidFill>
                  <a:schemeClr val="bg1"/>
                </a:solidFill>
              </a:rPr>
              <a:t>Berdasarkan cara pengolahan data</a:t>
            </a:r>
            <a:endParaRPr lang="en-US" sz="2200">
              <a:solidFill>
                <a:schemeClr val="bg1"/>
              </a:solidFill>
            </a:endParaRPr>
          </a:p>
          <a:p>
            <a:pPr marL="914400" marR="0" lvl="1"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defRPr/>
            </a:pPr>
            <a:r>
              <a:rPr lang="en-US" sz="2200">
                <a:solidFill>
                  <a:schemeClr val="bg1"/>
                </a:solidFill>
              </a:rPr>
              <a:t>Deskriptif : mempelajari cara pengumpulan dan pengajian data sehingga mudah dipahami</a:t>
            </a:r>
            <a:endParaRPr lang="en-US" sz="2200">
              <a:solidFill>
                <a:schemeClr val="bg1"/>
              </a:solidFill>
            </a:endParaRPr>
          </a:p>
          <a:p>
            <a:pPr marL="914400" marR="0" lvl="1"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defRPr/>
            </a:pPr>
            <a:r>
              <a:rPr lang="en-US" sz="2200">
                <a:solidFill>
                  <a:schemeClr val="bg1"/>
                </a:solidFill>
              </a:rPr>
              <a:t>Inferensi : mempelajari mengenai penafsiran dan penarikan kesimpulan yang berlaku secara umum dari data yang tersedia</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endParaRPr lang="en-US" sz="2200">
              <a:solidFill>
                <a:schemeClr val="bg1"/>
              </a:solidFill>
            </a:endParaRPr>
          </a:p>
        </p:txBody>
      </p:sp>
      <p:pic>
        <p:nvPicPr>
          <p:cNvPr id="102" name="Picture 101"/>
          <p:cNvPicPr/>
          <p:nvPr/>
        </p:nvPicPr>
        <p:blipFill>
          <a:blip r:embed="rId1"/>
          <a:stretch>
            <a:fillRect/>
          </a:stretch>
        </p:blipFill>
        <p:spPr>
          <a:xfrm>
            <a:off x="588645" y="2339975"/>
            <a:ext cx="2511425" cy="3827145"/>
          </a:xfrm>
          <a:prstGeom prst="rect">
            <a:avLst/>
          </a:prstGeom>
          <a:noFill/>
          <a:ln w="9525">
            <a:noFill/>
          </a:ln>
        </p:spPr>
      </p:pic>
      <p:pic>
        <p:nvPicPr>
          <p:cNvPr id="3" name="Picture 2"/>
          <p:cNvPicPr>
            <a:picLocks noChangeAspect="1"/>
          </p:cNvPicPr>
          <p:nvPr/>
        </p:nvPicPr>
        <p:blipFill>
          <a:blip r:embed="rId2"/>
          <a:stretch>
            <a:fillRect/>
          </a:stretch>
        </p:blipFill>
        <p:spPr>
          <a:xfrm>
            <a:off x="3816350" y="2314575"/>
            <a:ext cx="7227570" cy="38525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ext Box 10"/>
          <p:cNvSpPr txBox="1"/>
          <p:nvPr/>
        </p:nvSpPr>
        <p:spPr>
          <a:xfrm>
            <a:off x="288925" y="450215"/>
            <a:ext cx="11614785" cy="5894070"/>
          </a:xfrm>
          <a:prstGeom prst="rect">
            <a:avLst/>
          </a:prstGeom>
          <a:noFill/>
        </p:spPr>
        <p:txBody>
          <a:bodyPr wrap="square" rtlCol="0" anchor="t">
            <a:spAutoFit/>
          </a:bodyPr>
          <a:p>
            <a:pPr marR="0" defTabSz="914400" fontAlgn="auto">
              <a:lnSpc>
                <a:spcPct val="90000"/>
              </a:lnSpc>
              <a:spcBef>
                <a:spcPts val="1000"/>
              </a:spcBef>
              <a:spcAft>
                <a:spcPts val="0"/>
              </a:spcAft>
              <a:buClrTx/>
              <a:buSzTx/>
              <a:buFont typeface="Arial" panose="020B0604020202020204" pitchFamily="34" charset="0"/>
              <a:buNone/>
              <a:defRPr/>
            </a:pPr>
            <a:r>
              <a:rPr lang="en-US" sz="2200">
                <a:solidFill>
                  <a:schemeClr val="bg1"/>
                </a:solidFill>
              </a:rPr>
              <a:t>Pembagian Statistika</a:t>
            </a:r>
            <a:endParaRPr lang="en-US" sz="2200">
              <a:solidFill>
                <a:schemeClr val="bg1"/>
              </a:solidFill>
            </a:endParaRPr>
          </a:p>
          <a:p>
            <a:pPr marR="0" defTabSz="914400" fontAlgn="auto">
              <a:lnSpc>
                <a:spcPct val="90000"/>
              </a:lnSpc>
              <a:spcBef>
                <a:spcPts val="1000"/>
              </a:spcBef>
              <a:spcAft>
                <a:spcPts val="0"/>
              </a:spcAft>
              <a:buClrTx/>
              <a:buSzTx/>
              <a:buFont typeface="Arial" panose="020B0604020202020204" pitchFamily="34" charset="0"/>
              <a:defRPr/>
            </a:pPr>
            <a:r>
              <a:rPr lang="en-US" sz="2200">
                <a:solidFill>
                  <a:schemeClr val="bg1"/>
                </a:solidFill>
              </a:rPr>
              <a:t>2.     Berdasarkan lingkup penggunaan</a:t>
            </a:r>
            <a:endParaRPr lang="en-US" sz="2200">
              <a:solidFill>
                <a:schemeClr val="bg1"/>
              </a:solidFill>
            </a:endParaRPr>
          </a:p>
          <a:p>
            <a:pPr marL="914400" marR="0" lvl="1"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defRPr/>
            </a:pPr>
            <a:r>
              <a:rPr lang="en-US" sz="2200">
                <a:solidFill>
                  <a:schemeClr val="bg1"/>
                </a:solidFill>
              </a:rPr>
              <a:t>Sosial : Diterapkan dalam ilmu-ilmu sosial</a:t>
            </a:r>
            <a:endParaRPr lang="en-US" sz="2200">
              <a:solidFill>
                <a:schemeClr val="bg1"/>
              </a:solidFill>
            </a:endParaRPr>
          </a:p>
          <a:p>
            <a:pPr marL="914400" marR="0" lvl="1"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defRPr/>
            </a:pPr>
            <a:r>
              <a:rPr lang="en-US" sz="2200">
                <a:solidFill>
                  <a:schemeClr val="bg1"/>
                </a:solidFill>
              </a:rPr>
              <a:t>Pendidikan : Diterapkan dalam ilmu pendidikan</a:t>
            </a:r>
            <a:endParaRPr lang="en-US" sz="2200">
              <a:solidFill>
                <a:schemeClr val="bg1"/>
              </a:solidFill>
            </a:endParaRPr>
          </a:p>
          <a:p>
            <a:pPr marL="914400" marR="0" lvl="1"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defRPr/>
            </a:pPr>
            <a:r>
              <a:rPr lang="en-US" sz="2200">
                <a:solidFill>
                  <a:schemeClr val="bg1"/>
                </a:solidFill>
              </a:rPr>
              <a:t>Ekonomi : Diterapkan dalam ilmu ekonomi</a:t>
            </a:r>
            <a:endParaRPr lang="en-US" sz="2200">
              <a:solidFill>
                <a:schemeClr val="bg1"/>
              </a:solidFill>
            </a:endParaRPr>
          </a:p>
          <a:p>
            <a:pPr marR="0" defTabSz="914400" fontAlgn="auto">
              <a:lnSpc>
                <a:spcPct val="90000"/>
              </a:lnSpc>
              <a:spcBef>
                <a:spcPts val="1000"/>
              </a:spcBef>
              <a:spcAft>
                <a:spcPts val="0"/>
              </a:spcAft>
              <a:buClrTx/>
              <a:buSzTx/>
              <a:buFont typeface="Arial" panose="020B0604020202020204" pitchFamily="34" charset="0"/>
              <a:defRPr/>
            </a:pPr>
            <a:r>
              <a:rPr lang="en-US" sz="2200">
                <a:solidFill>
                  <a:schemeClr val="bg1"/>
                </a:solidFill>
                <a:sym typeface="+mn-ea"/>
              </a:rPr>
              <a:t>3.     Berdasarkan lingkup penggunaan</a:t>
            </a:r>
            <a:endParaRPr lang="en-US" sz="2200">
              <a:solidFill>
                <a:schemeClr val="bg1"/>
              </a:solidFill>
            </a:endParaRPr>
          </a:p>
          <a:p>
            <a:pPr marL="914400" marR="0" lvl="1"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defRPr/>
            </a:pPr>
            <a:r>
              <a:rPr lang="en-US" sz="2200">
                <a:solidFill>
                  <a:schemeClr val="bg1"/>
                </a:solidFill>
                <a:sym typeface="+mn-ea"/>
              </a:rPr>
              <a:t>Parametrik : parameter dan populasi mengikuti suatu distribusi tertentu</a:t>
            </a:r>
            <a:endParaRPr lang="en-US" sz="2200">
              <a:solidFill>
                <a:schemeClr val="bg1"/>
              </a:solidFill>
              <a:sym typeface="+mn-ea"/>
            </a:endParaRPr>
          </a:p>
          <a:p>
            <a:pPr marR="0" lvl="2"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sym typeface="+mn-ea"/>
              </a:rPr>
              <a:t>Contoh : Uji t-Student, Analisis variansi</a:t>
            </a:r>
            <a:endParaRPr lang="en-US" sz="2200">
              <a:solidFill>
                <a:schemeClr val="bg1"/>
              </a:solidFill>
              <a:sym typeface="+mn-ea"/>
            </a:endParaRPr>
          </a:p>
          <a:p>
            <a:pPr marL="914400" marR="0" lvl="1"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defRPr/>
            </a:pPr>
            <a:r>
              <a:rPr lang="en-US" sz="2200">
                <a:solidFill>
                  <a:schemeClr val="bg1"/>
                </a:solidFill>
                <a:sym typeface="+mn-ea"/>
              </a:rPr>
              <a:t>Non-Parametrik : parameter dan populasi tidak mengikuti suatu distribusi tertentu atau memiliki distribusi yang bebas.</a:t>
            </a:r>
            <a:endParaRPr lang="en-US" sz="2200">
              <a:solidFill>
                <a:schemeClr val="bg1"/>
              </a:solidFill>
              <a:sym typeface="+mn-ea"/>
            </a:endParaRPr>
          </a:p>
          <a:p>
            <a:pPr marR="0" lvl="2"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sym typeface="+mn-ea"/>
              </a:rPr>
              <a:t>Contoh : Uji Wilcoxon, Uji Mann-Whiteney</a:t>
            </a:r>
            <a:endParaRPr lang="en-US" sz="2200">
              <a:solidFill>
                <a:schemeClr val="bg1"/>
              </a:solidFill>
              <a:sym typeface="+mn-ea"/>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endParaRPr lang="en-US" sz="22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ext Box 10"/>
          <p:cNvSpPr txBox="1"/>
          <p:nvPr/>
        </p:nvSpPr>
        <p:spPr>
          <a:xfrm>
            <a:off x="288925" y="450215"/>
            <a:ext cx="11614785" cy="5589905"/>
          </a:xfrm>
          <a:prstGeom prst="rect">
            <a:avLst/>
          </a:prstGeom>
          <a:noFill/>
        </p:spPr>
        <p:txBody>
          <a:bodyPr wrap="square" rtlCol="0" anchor="t">
            <a:spAutoFit/>
          </a:bodyPr>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Metode Statistika</a:t>
            </a:r>
            <a:endParaRPr lang="en-US" sz="2200">
              <a:solidFill>
                <a:schemeClr val="bg1"/>
              </a:solidFill>
            </a:endParaRPr>
          </a:p>
          <a:p>
            <a:pPr marL="914400" marR="0" lvl="1"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defRPr/>
            </a:pPr>
            <a:r>
              <a:rPr lang="en-US" sz="2200">
                <a:solidFill>
                  <a:schemeClr val="bg1"/>
                </a:solidFill>
              </a:rPr>
              <a:t>Identifikasi masalah</a:t>
            </a:r>
            <a:endParaRPr lang="en-US" sz="2200">
              <a:solidFill>
                <a:schemeClr val="bg1"/>
              </a:solidFill>
            </a:endParaRPr>
          </a:p>
          <a:p>
            <a:pPr marL="914400" marR="0" lvl="1"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defRPr/>
            </a:pPr>
            <a:r>
              <a:rPr lang="en-US" sz="2200">
                <a:solidFill>
                  <a:schemeClr val="bg1"/>
                </a:solidFill>
              </a:rPr>
              <a:t>Pengumpulan data atau fakta</a:t>
            </a:r>
            <a:endParaRPr lang="en-US" sz="2200">
              <a:solidFill>
                <a:schemeClr val="bg1"/>
              </a:solidFill>
            </a:endParaRPr>
          </a:p>
          <a:p>
            <a:pPr marL="914400" marR="0" lvl="1"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defRPr/>
            </a:pPr>
            <a:r>
              <a:rPr lang="en-US" sz="2200">
                <a:solidFill>
                  <a:schemeClr val="bg1"/>
                </a:solidFill>
              </a:rPr>
              <a:t>Klarifikasi Data</a:t>
            </a:r>
            <a:endParaRPr lang="en-US" sz="2200">
              <a:solidFill>
                <a:schemeClr val="bg1"/>
              </a:solidFill>
            </a:endParaRPr>
          </a:p>
          <a:p>
            <a:pPr marL="914400" marR="0" lvl="1"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defRPr/>
            </a:pPr>
            <a:r>
              <a:rPr lang="en-US" sz="2200">
                <a:solidFill>
                  <a:schemeClr val="bg1"/>
                </a:solidFill>
              </a:rPr>
              <a:t>Pengujian Data</a:t>
            </a:r>
            <a:endParaRPr lang="en-US" sz="2200">
              <a:solidFill>
                <a:schemeClr val="bg1"/>
              </a:solidFill>
            </a:endParaRPr>
          </a:p>
          <a:p>
            <a:pPr marL="914400" marR="0" lvl="1"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defRPr/>
            </a:pPr>
            <a:r>
              <a:rPr lang="en-US" sz="2200">
                <a:solidFill>
                  <a:schemeClr val="bg1"/>
                </a:solidFill>
              </a:rPr>
              <a:t>Analisis Data</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Sifat-Sifat Data</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1. Akurat : mencermikan keadaan yang sebenarnya</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2. Up to date : terbaru</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3. Komprehensif : Dapat mewakili</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4. Relevan : Berhubungan dengan masalah yang ingin diselesaikan</a:t>
            </a:r>
            <a:endParaRPr lang="en-US" sz="2200">
              <a:solidFill>
                <a:schemeClr val="bg1"/>
              </a:solidFill>
            </a:endParaRPr>
          </a:p>
          <a:p>
            <a:pPr marR="0" lvl="1" algn="l" defTabSz="914400" rtl="0" eaLnBrk="1" fontAlgn="auto" latinLnBrk="0" hangingPunct="1">
              <a:lnSpc>
                <a:spcPct val="90000"/>
              </a:lnSpc>
              <a:spcBef>
                <a:spcPts val="1000"/>
              </a:spcBef>
              <a:spcAft>
                <a:spcPts val="0"/>
              </a:spcAft>
              <a:buClrTx/>
              <a:buSzTx/>
              <a:buFont typeface="Arial" panose="020B0604020202020204" pitchFamily="34" charset="0"/>
              <a:defRPr/>
            </a:pPr>
            <a:r>
              <a:rPr lang="en-US" sz="2200">
                <a:solidFill>
                  <a:schemeClr val="bg1"/>
                </a:solidFill>
              </a:rPr>
              <a:t>5. Memiliki kesalahan baku kecil : memiliki tingkat ketelitian yang tinggi</a:t>
            </a:r>
            <a:endParaRPr lang="en-US" sz="220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12420</Words>
  <Application>WPS Presentation</Application>
  <PresentationFormat>宽屏</PresentationFormat>
  <Paragraphs>349</Paragraphs>
  <Slides>43</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43</vt:i4>
      </vt:variant>
    </vt:vector>
  </HeadingPairs>
  <TitlesOfParts>
    <vt:vector size="61" baseType="lpstr">
      <vt:lpstr>Arial</vt:lpstr>
      <vt:lpstr>SimSun</vt:lpstr>
      <vt:lpstr>Wingdings</vt:lpstr>
      <vt:lpstr>Calibri</vt:lpstr>
      <vt:lpstr>Microsoft YaHei</vt:lpstr>
      <vt:lpstr>Calibri Light</vt:lpstr>
      <vt:lpstr>方正综艺简体</vt:lpstr>
      <vt:lpstr>Calibri Light</vt:lpstr>
      <vt:lpstr>Arial Unicode MS</vt:lpstr>
      <vt:lpstr>Arial Unicode MS</vt:lpstr>
      <vt:lpstr>Comic Sans MS</vt:lpstr>
      <vt:lpstr>Times New Roman</vt:lpstr>
      <vt:lpstr>Arial Black</vt:lpstr>
      <vt:lpstr>Cambria Math</vt:lpstr>
      <vt:lpstr>BatangChe</vt:lpstr>
      <vt:lpstr>Segoe Print</vt:lpstr>
      <vt:lpstr>Office Theme</vt:lpstr>
      <vt:lpstr>1_Office Theme</vt:lpstr>
      <vt:lpstr>PowerPoint 演示文稿</vt:lpstr>
      <vt:lpstr>PowerPoint 演示文稿</vt:lpstr>
      <vt:lpstr>PowerPoint 演示文稿</vt:lpstr>
      <vt:lpstr>PowerPoint 演示文稿</vt:lpstr>
      <vt:lpstr>PowerPoint 演示文稿</vt:lpstr>
      <vt:lpstr>Contoh Penerapan Statistika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Tabel Frekuensi</vt:lpstr>
      <vt:lpstr>Tabel Frekuensi</vt:lpstr>
      <vt:lpstr>Tabel Kontigensi</vt:lpstr>
      <vt:lpstr>Tabel Korelasi</vt:lpstr>
      <vt:lpstr>Tabel Korelasi</vt:lpstr>
      <vt:lpstr>Grafik Batang</vt:lpstr>
      <vt:lpstr>Grafik Garis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DISTRIBUSI FREKUENSI DAN UKURAN PEMUSATAN</vt:lpstr>
      <vt:lpstr>PowerPoint 演示文稿</vt:lpstr>
      <vt:lpstr>PowerPoint 演示文稿</vt:lpstr>
      <vt:lpstr>PowerPoint 演示文稿</vt:lpstr>
      <vt:lpstr>UKURAN PENYEBARAN</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Devan</cp:lastModifiedBy>
  <cp:revision>63</cp:revision>
  <dcterms:created xsi:type="dcterms:W3CDTF">2014-12-20T13:05:45Z</dcterms:created>
  <dcterms:modified xsi:type="dcterms:W3CDTF">2023-03-12T14:25:27Z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1033-11.2.0.11486</vt:lpwstr>
  </property>
  <property fmtid="{D5CDD505-2E9C-101B-9397-08002B2CF9AE}" pid="3" name="ICV">
    <vt:lpwstr>09725AD230ED4CCA8222839D390C4D8F</vt:lpwstr>
  </property>
</Properties>
</file>