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6" r:id="rId2"/>
    <p:sldId id="278" r:id="rId3"/>
    <p:sldId id="281" r:id="rId4"/>
    <p:sldId id="283" r:id="rId5"/>
    <p:sldId id="423" r:id="rId6"/>
    <p:sldId id="424" r:id="rId7"/>
    <p:sldId id="425" r:id="rId8"/>
    <p:sldId id="426" r:id="rId9"/>
    <p:sldId id="427" r:id="rId10"/>
    <p:sldId id="289" r:id="rId11"/>
    <p:sldId id="290" r:id="rId12"/>
    <p:sldId id="284" r:id="rId13"/>
    <p:sldId id="285" r:id="rId14"/>
    <p:sldId id="286" r:id="rId15"/>
    <p:sldId id="287" r:id="rId16"/>
    <p:sldId id="288" r:id="rId17"/>
    <p:sldId id="456" r:id="rId18"/>
    <p:sldId id="458" r:id="rId19"/>
    <p:sldId id="459" r:id="rId20"/>
    <p:sldId id="460" r:id="rId21"/>
    <p:sldId id="461" r:id="rId22"/>
  </p:sldIdLst>
  <p:sldSz cx="9144000" cy="6858000" type="screen4x3"/>
  <p:notesSz cx="7772400" cy="14173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  <p:guide pos="5509"/>
        <p:guide pos="2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2826" y="-84"/>
      </p:cViewPr>
      <p:guideLst>
        <p:guide orient="horz" pos="4464"/>
        <p:guide pos="2448"/>
      </p:guideLst>
    </p:cSldViewPr>
  </p:notes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359" tIns="62679" rIns="125359" bIns="626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359" tIns="62679" rIns="125359" bIns="626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A689B33-8389-409E-8EB5-68646BCB977D}" type="datetimeFigureOut">
              <a:rPr lang="en-US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1"/>
            <a:ext cx="3368040" cy="708660"/>
          </a:xfrm>
          <a:prstGeom prst="rect">
            <a:avLst/>
          </a:prstGeom>
        </p:spPr>
        <p:txBody>
          <a:bodyPr vert="horz" lIns="125359" tIns="62679" rIns="125359" bIns="626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1"/>
            <a:ext cx="3368040" cy="708660"/>
          </a:xfrm>
          <a:prstGeom prst="rect">
            <a:avLst/>
          </a:prstGeom>
        </p:spPr>
        <p:txBody>
          <a:bodyPr vert="horz" lIns="125359" tIns="62679" rIns="125359" bIns="626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82A63D-B361-44AE-9A88-069C53519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359" tIns="62679" rIns="125359" bIns="626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359" tIns="62679" rIns="125359" bIns="626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8304A9D-80E1-4AA0-B878-58A353C17285}" type="datetimeFigureOut">
              <a:rPr lang="en-US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063625"/>
            <a:ext cx="70866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59" tIns="62679" rIns="125359" bIns="6267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6732270"/>
            <a:ext cx="6217920" cy="6377940"/>
          </a:xfrm>
          <a:prstGeom prst="rect">
            <a:avLst/>
          </a:prstGeom>
        </p:spPr>
        <p:txBody>
          <a:bodyPr vert="horz" lIns="125359" tIns="62679" rIns="125359" bIns="6267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1"/>
            <a:ext cx="3368040" cy="708660"/>
          </a:xfrm>
          <a:prstGeom prst="rect">
            <a:avLst/>
          </a:prstGeom>
        </p:spPr>
        <p:txBody>
          <a:bodyPr vert="horz" lIns="125359" tIns="62679" rIns="125359" bIns="626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1"/>
            <a:ext cx="3368040" cy="708660"/>
          </a:xfrm>
          <a:prstGeom prst="rect">
            <a:avLst/>
          </a:prstGeom>
        </p:spPr>
        <p:txBody>
          <a:bodyPr vert="horz" lIns="125359" tIns="62679" rIns="125359" bIns="626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90466D-7B59-4BA2-9067-D4997F006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54B2F-42EE-4862-9C16-E9E2F242C1AE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CB6A5-F215-4FD3-ABB1-5412FF9A35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E9B3A-5CC1-4D46-A5DF-ED5235F80E15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D2DEA-4A11-4725-BA1C-1488690289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527A-43E6-4D6C-A07B-07685BED316F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24053-DAFA-4732-BD06-12B991CB24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71F35-61FF-4A22-8850-094D586BF5D1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B90C0-0DC0-43CB-B812-42CB61EEFE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A7C69-F305-4A79-A9D9-877B01484462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5C7A9-8EBD-4D45-B2FF-F8B6A86A6C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E0D4F-15BF-4768-BBFE-9847BF8970F9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1BEF-31FD-4839-A4D7-69ACC511F8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93C05-293F-4813-890C-6D886F8AA557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BBA0C-E088-4463-9BC8-CA55DE084C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6F8C-4E6D-4C74-A2E9-99E112F6042B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BAE2A-24A9-43B5-AB3C-A40203A3E9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4C16D-D5D0-46DD-A601-9C629BDFDF69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800E5-207E-4574-927B-5D8DB2CFB2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64BB9-72E1-45AE-8066-87A529D4D4E0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E21EC-2FF2-4A82-A60D-4AFF558A88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EA225-55EC-4F35-9242-BCB9CAFE483D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C232D-5FF2-4DAF-887C-3283586003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You are most welcome at MSA. It is a team of people with varied skills sets, background, </a:t>
            </a:r>
          </a:p>
          <a:p>
            <a:pPr lvl="0"/>
            <a:r>
              <a:rPr lang="en-US" smtClean="0"/>
              <a:t>and experience. You are encouraged to engage, connect, and contribute to the team to the best</a:t>
            </a:r>
          </a:p>
          <a:p>
            <a:pPr lvl="0"/>
            <a:r>
              <a:rPr lang="en-US" smtClean="0"/>
              <a:t>of your abilities. Having an independent and critical view of things will be highly appreciated.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1A3395-B2FA-4F12-8125-7A619389CF48}" type="datetime1">
              <a:rPr lang="en-US" smtClean="0"/>
              <a:pPr>
                <a:defRPr/>
              </a:pPr>
              <a:t>02-Jan-17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8503C2-4BC9-4974-BCC6-49E721981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lang="en-US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System</a:t>
            </a:r>
          </a:p>
        </p:txBody>
      </p:sp>
      <p:pic>
        <p:nvPicPr>
          <p:cNvPr id="21507" name="Picture 4" descr="C:\Users\bsoni\Pictures\Screenshots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1600200"/>
            <a:ext cx="8272463" cy="342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Reference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Project</a:t>
            </a:r>
            <a:r>
              <a:rPr lang="en-US" sz="1600" dirty="0">
                <a:latin typeface="+mn-lt"/>
                <a:cs typeface="+mn-cs"/>
              </a:rPr>
              <a:t>: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600" dirty="0">
                <a:latin typeface="+mn-lt"/>
                <a:cs typeface="+mn-cs"/>
              </a:rPr>
              <a:t>All Completed Projects &amp; Libraries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Working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Project</a:t>
            </a:r>
            <a:r>
              <a:rPr lang="en-US" sz="1600" dirty="0">
                <a:latin typeface="+mn-lt"/>
                <a:cs typeface="+mn-cs"/>
              </a:rPr>
              <a:t>: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600" dirty="0">
                <a:latin typeface="+mn-lt"/>
                <a:cs typeface="+mn-cs"/>
              </a:rPr>
              <a:t>All On-Going &amp; Up-Coming Projects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4572000"/>
            <a:ext cx="1447800" cy="150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0600" y="4572000"/>
            <a:ext cx="1447800" cy="150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C:\Users\bsoni\Pictures\Screenshots\Folder 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4" y="609600"/>
            <a:ext cx="3032125" cy="592642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581400" y="685800"/>
            <a:ext cx="5164138" cy="585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+mn-lt"/>
              </a:rPr>
              <a:t>3D</a:t>
            </a:r>
            <a:r>
              <a:rPr lang="en-US" sz="1600" dirty="0" smtClean="0">
                <a:latin typeface="+mn-lt"/>
              </a:rPr>
              <a:t>: 3Ds</a:t>
            </a:r>
          </a:p>
          <a:p>
            <a:endParaRPr lang="en-US" sz="1600" b="1" dirty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ARC</a:t>
            </a:r>
            <a:r>
              <a:rPr lang="en-US" sz="1600" dirty="0" smtClean="0">
                <a:latin typeface="+mn-lt"/>
              </a:rPr>
              <a:t>: Architecture Drawings</a:t>
            </a:r>
            <a:endParaRPr lang="en-US" sz="1600" b="1" dirty="0" smtClean="0">
              <a:latin typeface="+mn-lt"/>
            </a:endParaRPr>
          </a:p>
          <a:p>
            <a:endParaRPr lang="en-US" sz="1600" b="1" dirty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CONT_QUOT</a:t>
            </a:r>
            <a:r>
              <a:rPr lang="en-US" sz="1600" dirty="0" smtClean="0">
                <a:latin typeface="+mn-lt"/>
              </a:rPr>
              <a:t>: The quotations that are received from the contractor</a:t>
            </a:r>
          </a:p>
          <a:p>
            <a:endParaRPr lang="en-US" sz="1600" dirty="0" smtClean="0">
              <a:latin typeface="+mn-lt"/>
            </a:endParaRPr>
          </a:p>
          <a:p>
            <a:pPr lvl="0"/>
            <a:r>
              <a:rPr lang="en-US" sz="1600" b="1" dirty="0" smtClean="0">
                <a:latin typeface="+mn-lt"/>
              </a:rPr>
              <a:t>COR_PLAN</a:t>
            </a:r>
            <a:r>
              <a:rPr lang="en-US" sz="1600" dirty="0" smtClean="0">
                <a:latin typeface="+mn-lt"/>
              </a:rPr>
              <a:t>: Corporation Plan</a:t>
            </a:r>
          </a:p>
          <a:p>
            <a:pPr lvl="0"/>
            <a:r>
              <a:rPr lang="en-US" sz="1600" dirty="0" smtClean="0">
                <a:latin typeface="+mn-lt"/>
              </a:rPr>
              <a:t> </a:t>
            </a:r>
          </a:p>
          <a:p>
            <a:r>
              <a:rPr lang="en-US" sz="1600" b="1" dirty="0" smtClean="0">
                <a:latin typeface="+mn-lt"/>
              </a:rPr>
              <a:t>DOC_RCD_CLIENT</a:t>
            </a:r>
            <a:r>
              <a:rPr lang="en-US" sz="1600" dirty="0" smtClean="0">
                <a:latin typeface="+mn-lt"/>
              </a:rPr>
              <a:t>: Documents received from client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ESTIMATE</a:t>
            </a:r>
            <a:r>
              <a:rPr lang="en-US" sz="1600" dirty="0" smtClean="0">
                <a:latin typeface="+mn-lt"/>
              </a:rPr>
              <a:t>: Project Estimates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INBOX</a:t>
            </a:r>
            <a:r>
              <a:rPr lang="en-US" sz="1600" dirty="0" smtClean="0">
                <a:latin typeface="+mn-lt"/>
              </a:rPr>
              <a:t>: Documents received from PMC, Site, Consultant etc.</a:t>
            </a:r>
          </a:p>
          <a:p>
            <a:pPr lvl="0"/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*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File naming: RCD_CLIENT_DATE_FILE TITLE</a:t>
            </a:r>
          </a:p>
        </p:txBody>
      </p:sp>
      <p:pic>
        <p:nvPicPr>
          <p:cNvPr id="9" name="Picture 2" descr="Z:\C\Inbo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7620" y="4419600"/>
            <a:ext cx="2838450" cy="1438275"/>
          </a:xfrm>
          <a:prstGeom prst="rect">
            <a:avLst/>
          </a:prstGeom>
          <a:noFill/>
        </p:spPr>
      </p:pic>
      <p:sp>
        <p:nvSpPr>
          <p:cNvPr id="11" name="Subtitle 2"/>
          <p:cNvSpPr txBox="1">
            <a:spLocks/>
          </p:cNvSpPr>
          <p:nvPr/>
        </p:nvSpPr>
        <p:spPr bwMode="auto">
          <a:xfrm>
            <a:off x="6850505" y="6083300"/>
            <a:ext cx="1895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 anchor="ctr"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*</a:t>
            </a:r>
            <a:r>
              <a:rPr lang="en-US" sz="1600" dirty="0" smtClean="0">
                <a:latin typeface="+mn-lt"/>
              </a:rPr>
              <a:t> = To be Obsolete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Z:\C\Outbo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223540"/>
            <a:ext cx="2914650" cy="1447800"/>
          </a:xfrm>
          <a:prstGeom prst="rect">
            <a:avLst/>
          </a:prstGeom>
          <a:noFill/>
        </p:spPr>
      </p:pic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581400" y="685800"/>
            <a:ext cx="5164138" cy="585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+mn-lt"/>
              </a:rPr>
              <a:t>INT</a:t>
            </a:r>
            <a:r>
              <a:rPr lang="en-US" sz="1600" dirty="0" smtClean="0">
                <a:latin typeface="+mn-lt"/>
              </a:rPr>
              <a:t>: Interior Drawings</a:t>
            </a:r>
            <a:endParaRPr lang="en-US" sz="1600" b="1" dirty="0" smtClean="0">
              <a:latin typeface="+mn-lt"/>
            </a:endParaRPr>
          </a:p>
          <a:p>
            <a:endParaRPr lang="en-US" sz="1600" b="1" dirty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MOM</a:t>
            </a:r>
            <a:r>
              <a:rPr lang="en-US" sz="1600" dirty="0" smtClean="0">
                <a:latin typeface="+mn-lt"/>
              </a:rPr>
              <a:t>: Minutes of Meeting documentation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OUTBOX</a:t>
            </a:r>
            <a:r>
              <a:rPr lang="en-US" sz="1600" dirty="0" smtClean="0">
                <a:latin typeface="+mn-lt"/>
              </a:rPr>
              <a:t>: Documents sent to PMC, Site, Consultant etc.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*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File naming: SNT_CLIENT_DATE_FILE TITLE</a:t>
            </a:r>
          </a:p>
          <a:p>
            <a:endParaRPr lang="en-US" sz="1600" dirty="0" smtClean="0">
              <a:solidFill>
                <a:prstClr val="black"/>
              </a:solidFill>
              <a:latin typeface="Calibri"/>
            </a:endParaRPr>
          </a:p>
          <a:p>
            <a:endParaRPr lang="en-US" sz="1600" dirty="0" smtClean="0">
              <a:solidFill>
                <a:prstClr val="black"/>
              </a:solidFill>
              <a:latin typeface="Calibri"/>
            </a:endParaRPr>
          </a:p>
          <a:p>
            <a:endParaRPr lang="en-US" sz="1600" dirty="0" smtClean="0">
              <a:solidFill>
                <a:prstClr val="black"/>
              </a:solidFill>
              <a:latin typeface="Calibri"/>
            </a:endParaRPr>
          </a:p>
          <a:p>
            <a:endParaRPr lang="en-US" sz="1600" dirty="0" smtClean="0">
              <a:solidFill>
                <a:prstClr val="black"/>
              </a:solidFill>
              <a:latin typeface="Calibri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PPT</a:t>
            </a:r>
            <a:r>
              <a:rPr lang="en-US" sz="1600" dirty="0" smtClean="0">
                <a:latin typeface="+mn-lt"/>
              </a:rPr>
              <a:t>: Presentations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PRO_SCH</a:t>
            </a:r>
            <a:r>
              <a:rPr lang="en-US" sz="1600" dirty="0" smtClean="0">
                <a:latin typeface="+mn-lt"/>
              </a:rPr>
              <a:t>: Project DCIs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REF_DOC</a:t>
            </a:r>
            <a:r>
              <a:rPr lang="en-US" sz="1600" dirty="0" smtClean="0">
                <a:latin typeface="+mn-lt"/>
              </a:rPr>
              <a:t>: Reference documents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SERVICES</a:t>
            </a:r>
            <a:r>
              <a:rPr lang="en-US" sz="1600" dirty="0" smtClean="0">
                <a:latin typeface="+mn-lt"/>
              </a:rPr>
              <a:t>: Services’ Drawings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SITE_VISIT</a:t>
            </a:r>
            <a:r>
              <a:rPr lang="en-US" sz="1600" dirty="0" smtClean="0">
                <a:latin typeface="+mn-lt"/>
              </a:rPr>
              <a:t>: Photos of Site visits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STR</a:t>
            </a:r>
            <a:r>
              <a:rPr lang="en-US" sz="1600" dirty="0" smtClean="0">
                <a:latin typeface="+mn-lt"/>
              </a:rPr>
              <a:t>: Structural Drawings</a:t>
            </a:r>
            <a:endParaRPr lang="en-US" sz="1600" b="1" dirty="0" smtClean="0">
              <a:latin typeface="+mn-lt"/>
            </a:endParaRPr>
          </a:p>
        </p:txBody>
      </p:sp>
      <p:pic>
        <p:nvPicPr>
          <p:cNvPr id="49156" name="Picture 4" descr="C:\Users\bsoni\Pictures\Screenshots\Folder 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4" y="609600"/>
            <a:ext cx="3032125" cy="592642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6850505" y="6083300"/>
            <a:ext cx="1895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 anchor="ctr"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*</a:t>
            </a:r>
            <a:r>
              <a:rPr lang="en-US" sz="1600" dirty="0" smtClean="0">
                <a:latin typeface="+mn-lt"/>
              </a:rPr>
              <a:t> = To be Obsolete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C:\Users\bsoni\Pictures\Screenshots\Folder 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4" y="609600"/>
            <a:ext cx="3032125" cy="592642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075" y="685800"/>
            <a:ext cx="3184525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157" name="Picture 5" descr="C:\Users\bsoni\Pictures\Screenshots\3D_XMI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609600"/>
            <a:ext cx="2590800" cy="4343400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rot="10800000">
            <a:off x="3657600" y="879477"/>
            <a:ext cx="990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4572000" y="5270500"/>
            <a:ext cx="4156076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+mn-lt"/>
              </a:rPr>
              <a:t>CD</a:t>
            </a:r>
            <a:r>
              <a:rPr lang="en-US" sz="1600" dirty="0" smtClean="0">
                <a:latin typeface="+mn-lt"/>
              </a:rPr>
              <a:t>: Conceptual Design</a:t>
            </a:r>
            <a:endParaRPr lang="en-US" sz="1600" b="1" dirty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DD</a:t>
            </a:r>
            <a:r>
              <a:rPr lang="en-US" sz="1600" dirty="0" smtClean="0">
                <a:latin typeface="+mn-lt"/>
              </a:rPr>
              <a:t>: Design Development</a:t>
            </a:r>
          </a:p>
          <a:p>
            <a:r>
              <a:rPr lang="en-US" sz="1600" b="1" dirty="0" smtClean="0">
                <a:latin typeface="+mn-lt"/>
              </a:rPr>
              <a:t>FD</a:t>
            </a:r>
            <a:r>
              <a:rPr lang="en-US" sz="1600" dirty="0" smtClean="0">
                <a:latin typeface="+mn-lt"/>
              </a:rPr>
              <a:t>: Final Design</a:t>
            </a:r>
            <a:endParaRPr lang="en-US" sz="1600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bsoni\Pictures\Screenshots\ARC_XMI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13117"/>
            <a:ext cx="1871003" cy="2968283"/>
          </a:xfrm>
          <a:prstGeom prst="rect">
            <a:avLst/>
          </a:prstGeom>
          <a:noFill/>
        </p:spPr>
      </p:pic>
      <p:pic>
        <p:nvPicPr>
          <p:cNvPr id="49156" name="Picture 4" descr="C:\Users\bsoni\Pictures\Screenshots\Folder 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4" y="609600"/>
            <a:ext cx="3032125" cy="592642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075" y="1065636"/>
            <a:ext cx="3184525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Elbow Connector 11"/>
          <p:cNvCxnSpPr>
            <a:stCxn id="8" idx="3"/>
          </p:cNvCxnSpPr>
          <p:nvPr/>
        </p:nvCxnSpPr>
        <p:spPr>
          <a:xfrm flipV="1">
            <a:off x="3657600" y="900113"/>
            <a:ext cx="1007269" cy="35602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572000" y="4343400"/>
            <a:ext cx="415607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+mn-lt"/>
              </a:rPr>
              <a:t>CD</a:t>
            </a:r>
            <a:r>
              <a:rPr lang="en-US" sz="1600" dirty="0" smtClean="0">
                <a:latin typeface="+mn-lt"/>
              </a:rPr>
              <a:t>: Conceptual Design</a:t>
            </a:r>
            <a:endParaRPr lang="en-US" sz="1600" b="1" dirty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DD</a:t>
            </a:r>
            <a:r>
              <a:rPr lang="en-US" sz="1600" dirty="0" smtClean="0">
                <a:latin typeface="+mn-lt"/>
              </a:rPr>
              <a:t>: Design Development</a:t>
            </a:r>
          </a:p>
          <a:p>
            <a:r>
              <a:rPr lang="en-US" sz="1600" b="1" dirty="0" smtClean="0">
                <a:latin typeface="+mn-lt"/>
              </a:rPr>
              <a:t>FD</a:t>
            </a:r>
            <a:r>
              <a:rPr lang="en-US" sz="1600" dirty="0" smtClean="0">
                <a:latin typeface="+mn-lt"/>
              </a:rPr>
              <a:t>: Final Design</a:t>
            </a:r>
          </a:p>
          <a:p>
            <a:r>
              <a:rPr lang="en-US" sz="1600" b="1" dirty="0" smtClean="0">
                <a:latin typeface="+mn-lt"/>
              </a:rPr>
              <a:t>GFC</a:t>
            </a:r>
            <a:r>
              <a:rPr lang="en-US" sz="1600" dirty="0" smtClean="0">
                <a:latin typeface="+mn-lt"/>
              </a:rPr>
              <a:t>: Good For Construction</a:t>
            </a:r>
          </a:p>
          <a:p>
            <a:r>
              <a:rPr lang="en-US" sz="1600" b="1" dirty="0" smtClean="0">
                <a:latin typeface="+mn-lt"/>
              </a:rPr>
              <a:t>RVT</a:t>
            </a:r>
            <a:r>
              <a:rPr lang="en-US" sz="1600" dirty="0" smtClean="0">
                <a:latin typeface="+mn-lt"/>
              </a:rPr>
              <a:t>: Revit Files</a:t>
            </a:r>
          </a:p>
          <a:p>
            <a:r>
              <a:rPr lang="en-US" sz="1600" b="1" dirty="0">
                <a:latin typeface="+mn-lt"/>
              </a:rPr>
              <a:t>W</a:t>
            </a:r>
            <a:r>
              <a:rPr lang="en-US" sz="1600" b="1" dirty="0" smtClean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: Working Drawing</a:t>
            </a:r>
          </a:p>
          <a:p>
            <a:endParaRPr lang="en-US" sz="1600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bsoni\Pictures\Screenshots\INT_XMI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26012"/>
            <a:ext cx="1814732" cy="2574388"/>
          </a:xfrm>
          <a:prstGeom prst="rect">
            <a:avLst/>
          </a:prstGeom>
          <a:noFill/>
        </p:spPr>
      </p:pic>
      <p:pic>
        <p:nvPicPr>
          <p:cNvPr id="49156" name="Picture 4" descr="C:\Users\bsoni\Pictures\Screenshots\Folder 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4" y="609600"/>
            <a:ext cx="3032125" cy="592642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075" y="3246176"/>
            <a:ext cx="3184525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657600" y="869156"/>
            <a:ext cx="995364" cy="2567520"/>
            <a:chOff x="3657600" y="869156"/>
            <a:chExt cx="995364" cy="2567520"/>
          </a:xfrm>
        </p:grpSpPr>
        <p:cxnSp>
          <p:nvCxnSpPr>
            <p:cNvPr id="12" name="Elbow Connector 11"/>
            <p:cNvCxnSpPr>
              <a:stCxn id="8" idx="3"/>
            </p:cNvCxnSpPr>
            <p:nvPr/>
          </p:nvCxnSpPr>
          <p:spPr>
            <a:xfrm flipV="1">
              <a:off x="3657600" y="869156"/>
              <a:ext cx="542968" cy="256752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4183857" y="888206"/>
              <a:ext cx="469107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4572000" y="4343400"/>
            <a:ext cx="415607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+mn-lt"/>
              </a:rPr>
              <a:t>CD</a:t>
            </a:r>
            <a:r>
              <a:rPr lang="en-US" sz="1600" dirty="0" smtClean="0">
                <a:latin typeface="+mn-lt"/>
              </a:rPr>
              <a:t>: Conceptual Design</a:t>
            </a:r>
            <a:endParaRPr lang="en-US" sz="1600" b="1" dirty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DD</a:t>
            </a:r>
            <a:r>
              <a:rPr lang="en-US" sz="1600" dirty="0" smtClean="0">
                <a:latin typeface="+mn-lt"/>
              </a:rPr>
              <a:t>: Design Development</a:t>
            </a:r>
          </a:p>
          <a:p>
            <a:r>
              <a:rPr lang="en-US" sz="1600" b="1" dirty="0" smtClean="0">
                <a:latin typeface="+mn-lt"/>
              </a:rPr>
              <a:t>FD</a:t>
            </a:r>
            <a:r>
              <a:rPr lang="en-US" sz="1600" dirty="0" smtClean="0">
                <a:latin typeface="+mn-lt"/>
              </a:rPr>
              <a:t>: Final Design</a:t>
            </a:r>
          </a:p>
          <a:p>
            <a:r>
              <a:rPr lang="en-US" sz="1600" b="1" dirty="0" smtClean="0">
                <a:latin typeface="+mn-lt"/>
              </a:rPr>
              <a:t>GFC</a:t>
            </a:r>
            <a:r>
              <a:rPr lang="en-US" sz="1600" dirty="0" smtClean="0">
                <a:latin typeface="+mn-lt"/>
              </a:rPr>
              <a:t>: Good For Construction</a:t>
            </a:r>
          </a:p>
          <a:p>
            <a:r>
              <a:rPr lang="en-US" sz="1600" b="1" dirty="0" smtClean="0">
                <a:latin typeface="+mn-lt"/>
              </a:rPr>
              <a:t>WD</a:t>
            </a:r>
            <a:r>
              <a:rPr lang="en-US" sz="1600" dirty="0" smtClean="0">
                <a:latin typeface="+mn-lt"/>
              </a:rPr>
              <a:t>: Working Drawing</a:t>
            </a:r>
          </a:p>
          <a:p>
            <a:endParaRPr lang="en-US" sz="1600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Users\bsoni\Pictures\Screenshots\SERVICES_XMI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09600"/>
            <a:ext cx="2940147" cy="3743765"/>
          </a:xfrm>
          <a:prstGeom prst="rect">
            <a:avLst/>
          </a:prstGeom>
          <a:noFill/>
        </p:spPr>
      </p:pic>
      <p:pic>
        <p:nvPicPr>
          <p:cNvPr id="49156" name="Picture 4" descr="C:\Users\bsoni\Pictures\Screenshots\Folder 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4" y="609600"/>
            <a:ext cx="3032125" cy="592642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075" y="5417876"/>
            <a:ext cx="3184525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57600" y="885825"/>
            <a:ext cx="995364" cy="4734719"/>
            <a:chOff x="3657600" y="885825"/>
            <a:chExt cx="995364" cy="4734719"/>
          </a:xfrm>
        </p:grpSpPr>
        <p:cxnSp>
          <p:nvCxnSpPr>
            <p:cNvPr id="13" name="Elbow Connector 11"/>
            <p:cNvCxnSpPr/>
            <p:nvPr/>
          </p:nvCxnSpPr>
          <p:spPr>
            <a:xfrm flipV="1">
              <a:off x="3657600" y="885825"/>
              <a:ext cx="542968" cy="4734719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183857" y="889997"/>
              <a:ext cx="469107" cy="29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4572000" y="4343400"/>
            <a:ext cx="4156076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+mn-lt"/>
              </a:rPr>
              <a:t>ELE</a:t>
            </a:r>
            <a:r>
              <a:rPr lang="en-US" sz="1600" dirty="0" smtClean="0">
                <a:latin typeface="+mn-lt"/>
              </a:rPr>
              <a:t>: Electrical</a:t>
            </a:r>
            <a:endParaRPr lang="en-US" sz="1600" b="1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FF</a:t>
            </a:r>
            <a:r>
              <a:rPr lang="en-US" sz="1600" dirty="0" smtClean="0">
                <a:latin typeface="+mn-lt"/>
              </a:rPr>
              <a:t>: Fire Fighting</a:t>
            </a:r>
          </a:p>
          <a:p>
            <a:r>
              <a:rPr lang="en-US" sz="1600" b="1" dirty="0" smtClean="0">
                <a:latin typeface="+mn-lt"/>
              </a:rPr>
              <a:t>HVAC</a:t>
            </a:r>
            <a:r>
              <a:rPr lang="en-US" sz="1600" dirty="0" smtClean="0">
                <a:latin typeface="+mn-lt"/>
              </a:rPr>
              <a:t>: </a:t>
            </a:r>
            <a:r>
              <a:rPr lang="en-US" sz="1600" dirty="0">
                <a:latin typeface="+mn-lt"/>
              </a:rPr>
              <a:t>Heating, </a:t>
            </a:r>
            <a:r>
              <a:rPr lang="en-US" sz="1600" dirty="0" smtClean="0">
                <a:latin typeface="+mn-lt"/>
              </a:rPr>
              <a:t>Ventilation &amp; Air-conditioning</a:t>
            </a:r>
          </a:p>
          <a:p>
            <a:r>
              <a:rPr lang="en-US" sz="1600" b="1" dirty="0" smtClean="0">
                <a:latin typeface="+mn-lt"/>
              </a:rPr>
              <a:t>PLU</a:t>
            </a:r>
            <a:r>
              <a:rPr lang="en-US" sz="1600" dirty="0" smtClean="0">
                <a:latin typeface="+mn-lt"/>
              </a:rPr>
              <a:t>: Plumbing</a:t>
            </a:r>
          </a:p>
          <a:p>
            <a:r>
              <a:rPr lang="en-US" sz="1600" b="1" dirty="0" smtClean="0">
                <a:latin typeface="+mn-lt"/>
              </a:rPr>
              <a:t>TC</a:t>
            </a:r>
            <a:r>
              <a:rPr lang="en-US" sz="1600" dirty="0" smtClean="0">
                <a:latin typeface="+mn-lt"/>
              </a:rPr>
              <a:t>: Tele Communication</a:t>
            </a:r>
            <a:endParaRPr lang="en-US" sz="1600" b="1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GFC</a:t>
            </a:r>
            <a:r>
              <a:rPr lang="en-US" sz="1600" dirty="0" smtClean="0">
                <a:latin typeface="+mn-lt"/>
              </a:rPr>
              <a:t>: Good For Construction</a:t>
            </a:r>
          </a:p>
          <a:p>
            <a:r>
              <a:rPr lang="en-US" sz="1600" b="1" dirty="0" smtClean="0">
                <a:latin typeface="+mn-lt"/>
              </a:rPr>
              <a:t>RCVD</a:t>
            </a:r>
            <a:r>
              <a:rPr lang="en-US" sz="1600" dirty="0" smtClean="0">
                <a:latin typeface="+mn-lt"/>
              </a:rPr>
              <a:t>: Received</a:t>
            </a:r>
            <a:endParaRPr lang="en-US" sz="1600" b="1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Users\bsoni\Pictures\Screenshots\STR_XMI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3425" y="609600"/>
            <a:ext cx="2322286" cy="1886857"/>
          </a:xfrm>
          <a:prstGeom prst="rect">
            <a:avLst/>
          </a:prstGeom>
          <a:noFill/>
        </p:spPr>
      </p:pic>
      <p:pic>
        <p:nvPicPr>
          <p:cNvPr id="49156" name="Picture 4" descr="C:\Users\bsoni\Pictures\Screenshots\Folder 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4" y="609600"/>
            <a:ext cx="3032125" cy="592642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075" y="6143576"/>
            <a:ext cx="3184525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657600" y="885825"/>
            <a:ext cx="995364" cy="5456918"/>
            <a:chOff x="3657600" y="885825"/>
            <a:chExt cx="995364" cy="4734719"/>
          </a:xfrm>
        </p:grpSpPr>
        <p:cxnSp>
          <p:nvCxnSpPr>
            <p:cNvPr id="13" name="Elbow Connector 11"/>
            <p:cNvCxnSpPr/>
            <p:nvPr/>
          </p:nvCxnSpPr>
          <p:spPr>
            <a:xfrm flipV="1">
              <a:off x="3657600" y="885825"/>
              <a:ext cx="542968" cy="4734719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183857" y="889997"/>
              <a:ext cx="469107" cy="29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572000" y="4343400"/>
            <a:ext cx="4156076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+mn-lt"/>
              </a:rPr>
              <a:t>GFC</a:t>
            </a:r>
            <a:r>
              <a:rPr lang="en-US" sz="1600" dirty="0" smtClean="0">
                <a:latin typeface="+mn-lt"/>
              </a:rPr>
              <a:t>: Good For Construction</a:t>
            </a:r>
          </a:p>
          <a:p>
            <a:r>
              <a:rPr lang="en-US" sz="1600" b="1" dirty="0" smtClean="0">
                <a:latin typeface="+mn-lt"/>
              </a:rPr>
              <a:t>RCVD</a:t>
            </a:r>
            <a:r>
              <a:rPr lang="en-US" sz="1600" dirty="0" smtClean="0">
                <a:latin typeface="+mn-lt"/>
              </a:rPr>
              <a:t>: Received</a:t>
            </a:r>
            <a:endParaRPr lang="en-US" sz="1600" b="1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3" name="Picture 1" descr="C:\Users\bsoni\Desktop\MSA Orientation\Data\Drawing Code Nam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590831"/>
            <a:ext cx="3177915" cy="544785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Drawing Code Format:</a:t>
            </a:r>
            <a:endParaRPr lang="en-US" sz="1600" dirty="0">
              <a:latin typeface="+mn-lt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914401" y="2003448"/>
            <a:ext cx="1371599" cy="2111352"/>
            <a:chOff x="473076" y="1927248"/>
            <a:chExt cx="1371599" cy="2111352"/>
          </a:xfrm>
        </p:grpSpPr>
        <p:sp>
          <p:nvSpPr>
            <p:cNvPr id="11" name="Flowchart: Connector 10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ubtitle 2"/>
            <p:cNvSpPr txBox="1">
              <a:spLocks/>
            </p:cNvSpPr>
            <p:nvPr/>
          </p:nvSpPr>
          <p:spPr bwMode="auto">
            <a:xfrm>
              <a:off x="473076" y="3581400"/>
              <a:ext cx="1371599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Project Code</a:t>
              </a:r>
              <a:endParaRPr lang="en-US" sz="16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:\Users\bsoni\Desktop\MSA Orientation\Data\Drawing Code Nam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590831"/>
            <a:ext cx="3177915" cy="544785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Drawing Code Format:</a:t>
            </a:r>
            <a:endParaRPr lang="en-US" sz="1600" dirty="0">
              <a:latin typeface="+mn-lt"/>
            </a:endParaRPr>
          </a:p>
        </p:txBody>
      </p:sp>
      <p:grpSp>
        <p:nvGrpSpPr>
          <p:cNvPr id="11" name="Group 24"/>
          <p:cNvGrpSpPr/>
          <p:nvPr/>
        </p:nvGrpSpPr>
        <p:grpSpPr>
          <a:xfrm>
            <a:off x="1500270" y="2003448"/>
            <a:ext cx="1676400" cy="2111352"/>
            <a:chOff x="473076" y="1927248"/>
            <a:chExt cx="1676400" cy="2111352"/>
          </a:xfrm>
        </p:grpSpPr>
        <p:sp>
          <p:nvSpPr>
            <p:cNvPr id="12" name="Flowchart: Connector 11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2"/>
            <p:cNvSpPr txBox="1">
              <a:spLocks/>
            </p:cNvSpPr>
            <p:nvPr/>
          </p:nvSpPr>
          <p:spPr bwMode="auto">
            <a:xfrm>
              <a:off x="473076" y="3581400"/>
              <a:ext cx="1676400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Project Discipline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 bwMode="auto">
          <a:xfrm>
            <a:off x="1500270" y="4114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 anchor="ctr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+mn-lt"/>
              </a:rPr>
              <a:t>ARC: Architecture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:\Users\bsoni\Desktop\MSA Orientation\Data\Drawing Code Nam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590831"/>
            <a:ext cx="3177915" cy="544785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Drawing Code Format:</a:t>
            </a:r>
            <a:endParaRPr lang="en-US" sz="1600" dirty="0">
              <a:latin typeface="+mn-lt"/>
            </a:endParaRPr>
          </a:p>
        </p:txBody>
      </p:sp>
      <p:grpSp>
        <p:nvGrpSpPr>
          <p:cNvPr id="11" name="Group 24"/>
          <p:cNvGrpSpPr/>
          <p:nvPr/>
        </p:nvGrpSpPr>
        <p:grpSpPr>
          <a:xfrm>
            <a:off x="2064900" y="2003448"/>
            <a:ext cx="1371600" cy="2111352"/>
            <a:chOff x="473076" y="1927248"/>
            <a:chExt cx="1371600" cy="2111352"/>
          </a:xfrm>
        </p:grpSpPr>
        <p:sp>
          <p:nvSpPr>
            <p:cNvPr id="12" name="Flowchart: Connector 11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2"/>
            <p:cNvSpPr txBox="1">
              <a:spLocks/>
            </p:cNvSpPr>
            <p:nvPr/>
          </p:nvSpPr>
          <p:spPr bwMode="auto">
            <a:xfrm>
              <a:off x="473076" y="3581400"/>
              <a:ext cx="1371600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Project Stage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 bwMode="auto">
          <a:xfrm>
            <a:off x="2064900" y="4114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 anchor="ctr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+mn-lt"/>
              </a:rPr>
              <a:t>CD: Conceptual Design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System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1600200"/>
            <a:ext cx="6400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+mn-lt"/>
                <a:cs typeface="+mn-cs"/>
              </a:rPr>
              <a:t>Working Project</a:t>
            </a:r>
            <a:endParaRPr lang="en-US" sz="1600" dirty="0">
              <a:latin typeface="+mn-lt"/>
              <a:cs typeface="+mn-cs"/>
            </a:endParaRPr>
          </a:p>
        </p:txBody>
      </p:sp>
      <p:sp>
        <p:nvSpPr>
          <p:cNvPr id="22532" name="Subtitle 2"/>
          <p:cNvSpPr txBox="1">
            <a:spLocks/>
          </p:cNvSpPr>
          <p:nvPr/>
        </p:nvSpPr>
        <p:spPr bwMode="auto">
          <a:xfrm>
            <a:off x="1371600" y="2057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Folder ID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C:\Users\bsoni\Desktop\MSA Orientation\Data\Drawing Code Nam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590831"/>
            <a:ext cx="3177915" cy="544785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Drawing Code Format:</a:t>
            </a:r>
            <a:endParaRPr lang="en-US" sz="1600" dirty="0">
              <a:latin typeface="+mn-lt"/>
            </a:endParaRPr>
          </a:p>
        </p:txBody>
      </p:sp>
      <p:grpSp>
        <p:nvGrpSpPr>
          <p:cNvPr id="7" name="Group 24"/>
          <p:cNvGrpSpPr/>
          <p:nvPr/>
        </p:nvGrpSpPr>
        <p:grpSpPr>
          <a:xfrm>
            <a:off x="2507110" y="2003448"/>
            <a:ext cx="2514600" cy="2111352"/>
            <a:chOff x="473076" y="1927248"/>
            <a:chExt cx="2514600" cy="2111352"/>
          </a:xfrm>
        </p:grpSpPr>
        <p:sp>
          <p:nvSpPr>
            <p:cNvPr id="8" name="Flowchart: Connector 7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ubtitle 2"/>
            <p:cNvSpPr txBox="1">
              <a:spLocks/>
            </p:cNvSpPr>
            <p:nvPr/>
          </p:nvSpPr>
          <p:spPr bwMode="auto">
            <a:xfrm>
              <a:off x="473076" y="3581400"/>
              <a:ext cx="2514600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Drawing Number as per DCI</a:t>
              </a:r>
              <a:endParaRPr lang="en-US" sz="16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C:\Users\bsoni\Desktop\MSA Orientation\Data\Drawing Code Nam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590831"/>
            <a:ext cx="3177915" cy="544785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Drawing Code Format:</a:t>
            </a:r>
            <a:endParaRPr lang="en-US" sz="1600" dirty="0">
              <a:latin typeface="+mn-lt"/>
            </a:endParaRPr>
          </a:p>
        </p:txBody>
      </p:sp>
      <p:grpSp>
        <p:nvGrpSpPr>
          <p:cNvPr id="7" name="Group 24"/>
          <p:cNvGrpSpPr/>
          <p:nvPr/>
        </p:nvGrpSpPr>
        <p:grpSpPr>
          <a:xfrm>
            <a:off x="2888110" y="2003448"/>
            <a:ext cx="2514600" cy="2111352"/>
            <a:chOff x="473076" y="1927248"/>
            <a:chExt cx="2514600" cy="2111352"/>
          </a:xfrm>
        </p:grpSpPr>
        <p:sp>
          <p:nvSpPr>
            <p:cNvPr id="8" name="Flowchart: Connector 7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ubtitle 2"/>
            <p:cNvSpPr txBox="1">
              <a:spLocks/>
            </p:cNvSpPr>
            <p:nvPr/>
          </p:nvSpPr>
          <p:spPr bwMode="auto">
            <a:xfrm>
              <a:off x="473076" y="3581400"/>
              <a:ext cx="2514600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Revision Number as per DCI</a:t>
              </a:r>
              <a:endParaRPr lang="en-US" sz="16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Working Project</a:t>
            </a:r>
            <a:endParaRPr lang="en-US" dirty="0"/>
          </a:p>
        </p:txBody>
      </p:sp>
      <p:pic>
        <p:nvPicPr>
          <p:cNvPr id="48130" name="Picture 2" descr="C:\Users\bsoni\Pictures\Screenshots\Working Proj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" y="685800"/>
            <a:ext cx="8272464" cy="3429000"/>
          </a:xfrm>
          <a:prstGeom prst="rect">
            <a:avLst/>
          </a:prstGeom>
          <a:noFill/>
        </p:spPr>
      </p:pic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457200" y="4267200"/>
            <a:ext cx="8229600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latin typeface="+mn-lt"/>
              </a:rPr>
              <a:t>DPR</a:t>
            </a:r>
            <a:r>
              <a:rPr lang="en-US" sz="1600" dirty="0" smtClean="0">
                <a:latin typeface="+mn-lt"/>
              </a:rPr>
              <a:t>: DPR of Staff</a:t>
            </a:r>
            <a:endParaRPr lang="en-US" sz="16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latin typeface="+mn-lt"/>
              </a:rPr>
              <a:t>MSA STANDARDS</a:t>
            </a:r>
            <a:r>
              <a:rPr lang="en-US" sz="1600" dirty="0" smtClean="0">
                <a:latin typeface="+mn-lt"/>
              </a:rPr>
              <a:t>: MSA Central Page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System</a:t>
            </a:r>
          </a:p>
        </p:txBody>
      </p:sp>
      <p:sp>
        <p:nvSpPr>
          <p:cNvPr id="24579" name="Subtitle 2"/>
          <p:cNvSpPr txBox="1">
            <a:spLocks/>
          </p:cNvSpPr>
          <p:nvPr/>
        </p:nvSpPr>
        <p:spPr bwMode="auto">
          <a:xfrm>
            <a:off x="1371600" y="1600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Working Project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371600" y="2057400"/>
            <a:ext cx="6400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102401" tIns="51200" rIns="102401" bIns="51200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latin typeface="+mn-lt"/>
                <a:cs typeface="+mn-cs"/>
              </a:rPr>
              <a:t>Folder ID</a:t>
            </a:r>
            <a:endParaRPr lang="en-US" sz="1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Main Folder Naming:</a:t>
            </a:r>
            <a:endParaRPr lang="en-US" sz="1600" dirty="0">
              <a:latin typeface="+mn-lt"/>
            </a:endParaRPr>
          </a:p>
        </p:txBody>
      </p:sp>
      <p:pic>
        <p:nvPicPr>
          <p:cNvPr id="537602" name="Picture 2" descr="C:\Users\bsoni\Desktop\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600200"/>
            <a:ext cx="4479925" cy="439208"/>
          </a:xfrm>
          <a:prstGeom prst="rect">
            <a:avLst/>
          </a:prstGeom>
          <a:noFill/>
        </p:spPr>
      </p:pic>
      <p:grpSp>
        <p:nvGrpSpPr>
          <p:cNvPr id="10" name="Group 24"/>
          <p:cNvGrpSpPr/>
          <p:nvPr/>
        </p:nvGrpSpPr>
        <p:grpSpPr>
          <a:xfrm>
            <a:off x="990601" y="2003448"/>
            <a:ext cx="1371599" cy="2111352"/>
            <a:chOff x="473076" y="1927248"/>
            <a:chExt cx="1371599" cy="2111352"/>
          </a:xfrm>
        </p:grpSpPr>
        <p:sp>
          <p:nvSpPr>
            <p:cNvPr id="11" name="Flowchart: Connector 10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ubtitle 2"/>
            <p:cNvSpPr txBox="1">
              <a:spLocks/>
            </p:cNvSpPr>
            <p:nvPr/>
          </p:nvSpPr>
          <p:spPr bwMode="auto">
            <a:xfrm>
              <a:off x="473076" y="3581400"/>
              <a:ext cx="1371599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Client Name</a:t>
              </a:r>
              <a:endParaRPr lang="en-US" sz="16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Main Folder Naming:</a:t>
            </a:r>
            <a:endParaRPr lang="en-US" sz="1600" dirty="0">
              <a:latin typeface="+mn-lt"/>
            </a:endParaRPr>
          </a:p>
        </p:txBody>
      </p:sp>
      <p:pic>
        <p:nvPicPr>
          <p:cNvPr id="537602" name="Picture 2" descr="C:\Users\bsoni\Desktop\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600200"/>
            <a:ext cx="4479925" cy="439208"/>
          </a:xfrm>
          <a:prstGeom prst="rect">
            <a:avLst/>
          </a:prstGeom>
          <a:noFill/>
        </p:spPr>
      </p:pic>
      <p:grpSp>
        <p:nvGrpSpPr>
          <p:cNvPr id="2" name="Group 24"/>
          <p:cNvGrpSpPr/>
          <p:nvPr/>
        </p:nvGrpSpPr>
        <p:grpSpPr>
          <a:xfrm>
            <a:off x="1600200" y="2003448"/>
            <a:ext cx="1371599" cy="2111352"/>
            <a:chOff x="473076" y="1927248"/>
            <a:chExt cx="1371599" cy="2111352"/>
          </a:xfrm>
        </p:grpSpPr>
        <p:sp>
          <p:nvSpPr>
            <p:cNvPr id="11" name="Flowchart: Connector 10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ubtitle 2"/>
            <p:cNvSpPr txBox="1">
              <a:spLocks/>
            </p:cNvSpPr>
            <p:nvPr/>
          </p:nvSpPr>
          <p:spPr bwMode="auto">
            <a:xfrm>
              <a:off x="473076" y="3581400"/>
              <a:ext cx="1371599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Project Type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 bwMode="auto">
          <a:xfrm>
            <a:off x="1600200" y="4114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 anchor="ctr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+mn-lt"/>
              </a:rPr>
              <a:t>BT: Bus Terminal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Main Folder Naming:</a:t>
            </a:r>
            <a:endParaRPr lang="en-US" sz="1600" dirty="0">
              <a:latin typeface="+mn-lt"/>
            </a:endParaRPr>
          </a:p>
        </p:txBody>
      </p:sp>
      <p:pic>
        <p:nvPicPr>
          <p:cNvPr id="537602" name="Picture 2" descr="C:\Users\bsoni\Desktop\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600200"/>
            <a:ext cx="4479925" cy="439208"/>
          </a:xfrm>
          <a:prstGeom prst="rect">
            <a:avLst/>
          </a:prstGeom>
          <a:noFill/>
        </p:spPr>
      </p:pic>
      <p:grpSp>
        <p:nvGrpSpPr>
          <p:cNvPr id="2" name="Group 24"/>
          <p:cNvGrpSpPr/>
          <p:nvPr/>
        </p:nvGrpSpPr>
        <p:grpSpPr>
          <a:xfrm>
            <a:off x="2133600" y="2003448"/>
            <a:ext cx="1676400" cy="2111352"/>
            <a:chOff x="473076" y="1927248"/>
            <a:chExt cx="1676400" cy="2111352"/>
          </a:xfrm>
        </p:grpSpPr>
        <p:sp>
          <p:nvSpPr>
            <p:cNvPr id="11" name="Flowchart: Connector 10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ubtitle 2"/>
            <p:cNvSpPr txBox="1">
              <a:spLocks/>
            </p:cNvSpPr>
            <p:nvPr/>
          </p:nvSpPr>
          <p:spPr bwMode="auto">
            <a:xfrm>
              <a:off x="473076" y="3581400"/>
              <a:ext cx="1676400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Project Discipline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 bwMode="auto">
          <a:xfrm>
            <a:off x="2133600" y="4114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 anchor="ctr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+mn-lt"/>
              </a:rPr>
              <a:t>ARC: Architecture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Main Folder Naming:</a:t>
            </a:r>
            <a:endParaRPr lang="en-US" sz="1600" dirty="0">
              <a:latin typeface="+mn-lt"/>
            </a:endParaRPr>
          </a:p>
        </p:txBody>
      </p:sp>
      <p:pic>
        <p:nvPicPr>
          <p:cNvPr id="537602" name="Picture 2" descr="C:\Users\bsoni\Desktop\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600200"/>
            <a:ext cx="4479925" cy="439208"/>
          </a:xfrm>
          <a:prstGeom prst="rect">
            <a:avLst/>
          </a:prstGeom>
          <a:noFill/>
        </p:spPr>
      </p:pic>
      <p:grpSp>
        <p:nvGrpSpPr>
          <p:cNvPr id="2" name="Group 24"/>
          <p:cNvGrpSpPr/>
          <p:nvPr/>
        </p:nvGrpSpPr>
        <p:grpSpPr>
          <a:xfrm>
            <a:off x="2819400" y="2003448"/>
            <a:ext cx="1600200" cy="2111352"/>
            <a:chOff x="473076" y="1927248"/>
            <a:chExt cx="1600200" cy="2111352"/>
          </a:xfrm>
        </p:grpSpPr>
        <p:sp>
          <p:nvSpPr>
            <p:cNvPr id="11" name="Flowchart: Connector 10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ubtitle 2"/>
            <p:cNvSpPr txBox="1">
              <a:spLocks/>
            </p:cNvSpPr>
            <p:nvPr/>
          </p:nvSpPr>
          <p:spPr bwMode="auto">
            <a:xfrm>
              <a:off x="473076" y="3581400"/>
              <a:ext cx="1600200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Location of Site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 bwMode="auto">
          <a:xfrm>
            <a:off x="2819400" y="4114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 anchor="ctr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+mn-lt"/>
              </a:rPr>
              <a:t>NAV: Navsari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Folder ID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685801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latin typeface="+mn-lt"/>
              </a:rPr>
              <a:t>Main Folder Naming:</a:t>
            </a:r>
            <a:endParaRPr lang="en-US" sz="1600" dirty="0">
              <a:latin typeface="+mn-lt"/>
            </a:endParaRPr>
          </a:p>
        </p:txBody>
      </p:sp>
      <p:pic>
        <p:nvPicPr>
          <p:cNvPr id="537602" name="Picture 2" descr="C:\Users\bsoni\Desktop\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600200"/>
            <a:ext cx="4479925" cy="439208"/>
          </a:xfrm>
          <a:prstGeom prst="rect">
            <a:avLst/>
          </a:prstGeom>
          <a:noFill/>
        </p:spPr>
      </p:pic>
      <p:grpSp>
        <p:nvGrpSpPr>
          <p:cNvPr id="2" name="Group 24"/>
          <p:cNvGrpSpPr/>
          <p:nvPr/>
        </p:nvGrpSpPr>
        <p:grpSpPr>
          <a:xfrm>
            <a:off x="3733800" y="2003448"/>
            <a:ext cx="1600200" cy="2111352"/>
            <a:chOff x="473076" y="1927248"/>
            <a:chExt cx="1600200" cy="2111352"/>
          </a:xfrm>
        </p:grpSpPr>
        <p:sp>
          <p:nvSpPr>
            <p:cNvPr id="11" name="Flowchart: Connector 10"/>
            <p:cNvSpPr/>
            <p:nvPr/>
          </p:nvSpPr>
          <p:spPr>
            <a:xfrm>
              <a:off x="815926" y="1927248"/>
              <a:ext cx="168812" cy="16881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rot="16200000" flipH="1">
              <a:off x="164696" y="2831696"/>
              <a:ext cx="1485340" cy="140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ubtitle 2"/>
            <p:cNvSpPr txBox="1">
              <a:spLocks/>
            </p:cNvSpPr>
            <p:nvPr/>
          </p:nvSpPr>
          <p:spPr bwMode="auto">
            <a:xfrm>
              <a:off x="473076" y="3581400"/>
              <a:ext cx="1600200" cy="457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2401" tIns="51200" rIns="102401" bIns="51200" anchor="ctr"/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600" dirty="0" smtClean="0">
                  <a:latin typeface="+mn-lt"/>
                </a:rPr>
                <a:t>Project Code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 bwMode="auto">
          <a:xfrm>
            <a:off x="3733800" y="41148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 anchor="t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+mn-lt"/>
              </a:rPr>
              <a:t>16: Year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+mn-lt"/>
              </a:rPr>
              <a:t>28: Project Number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377</Words>
  <Application>Microsoft Office PowerPoint</Application>
  <PresentationFormat>On-screen Show (4:3)</PresentationFormat>
  <Paragraphs>120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Folder System</vt:lpstr>
      <vt:lpstr>Folder System</vt:lpstr>
      <vt:lpstr>Slide 3</vt:lpstr>
      <vt:lpstr>Folder System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 Orientation</dc:title>
  <dc:creator>bsoni</dc:creator>
  <cp:lastModifiedBy>bsoni</cp:lastModifiedBy>
  <cp:revision>781</cp:revision>
  <dcterms:created xsi:type="dcterms:W3CDTF">2016-12-23T06:36:19Z</dcterms:created>
  <dcterms:modified xsi:type="dcterms:W3CDTF">2017-01-02T12:34:10Z</dcterms:modified>
</cp:coreProperties>
</file>