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2" r:id="rId2"/>
    <p:sldId id="304" r:id="rId3"/>
    <p:sldId id="307" r:id="rId4"/>
    <p:sldId id="281" r:id="rId5"/>
    <p:sldId id="282" r:id="rId6"/>
    <p:sldId id="314" r:id="rId7"/>
    <p:sldId id="315"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833FD-B5CE-46EB-ABA0-059A0467BCB0}"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DF455-EC4B-4F31-BABA-25EBE4C917D9}" type="slidenum">
              <a:rPr lang="en-IN" smtClean="0"/>
              <a:t>‹#›</a:t>
            </a:fld>
            <a:endParaRPr lang="en-IN"/>
          </a:p>
        </p:txBody>
      </p:sp>
    </p:spTree>
    <p:extLst>
      <p:ext uri="{BB962C8B-B14F-4D97-AF65-F5344CB8AC3E}">
        <p14:creationId xmlns:p14="http://schemas.microsoft.com/office/powerpoint/2010/main" val="354075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A181-2543-C5F5-089C-FFA74DE43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C300F6-FAA8-ADC9-41D2-54F41783A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AE2861-2DD8-073D-2A15-289E6B98A8CE}"/>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5" name="Footer Placeholder 4">
            <a:extLst>
              <a:ext uri="{FF2B5EF4-FFF2-40B4-BE49-F238E27FC236}">
                <a16:creationId xmlns:a16="http://schemas.microsoft.com/office/drawing/2014/main" id="{E71C359D-5169-D3CE-D059-5C22FE41E9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9B94E0-7051-0BE7-190F-4E34BA0B71E4}"/>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115559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036B-355F-3720-60D3-79FD12D2BD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38839-5DA4-C171-B08E-DB051E620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FD4BD-DB6F-678D-23C2-050050468436}"/>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5" name="Footer Placeholder 4">
            <a:extLst>
              <a:ext uri="{FF2B5EF4-FFF2-40B4-BE49-F238E27FC236}">
                <a16:creationId xmlns:a16="http://schemas.microsoft.com/office/drawing/2014/main" id="{58AFC67B-E425-DD32-BD27-6A53CF593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0CC2B2-8E7C-8333-AF29-149D7110B046}"/>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145164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7EEF0-4CAF-F27C-D6F1-9C0C06D98F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5B3F08-7730-0415-5043-1D6277E2D3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06831-FB8C-0765-3D8F-38BE25C1E1B1}"/>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5" name="Footer Placeholder 4">
            <a:extLst>
              <a:ext uri="{FF2B5EF4-FFF2-40B4-BE49-F238E27FC236}">
                <a16:creationId xmlns:a16="http://schemas.microsoft.com/office/drawing/2014/main" id="{30CDB8BE-9C9B-3C22-830B-3A197C77A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CB1A3-635A-C6E1-1DBF-9A8418DB8825}"/>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4045806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057267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6620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277533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52269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0400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202993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7476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7122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2B37-9488-57F0-17F5-70F56373E9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E63CEE-506B-29FA-F721-E4F9E174C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1BF24-440B-6FBE-CCD4-48884F235C07}"/>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5" name="Footer Placeholder 4">
            <a:extLst>
              <a:ext uri="{FF2B5EF4-FFF2-40B4-BE49-F238E27FC236}">
                <a16:creationId xmlns:a16="http://schemas.microsoft.com/office/drawing/2014/main" id="{387B9D9C-5326-EA1B-C21D-E4D4E6FDC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5E9D8-0CBE-DAAB-EB51-DB9546749905}"/>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29803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5726-C97A-A1F3-53B6-57734D682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139F61-5618-BE0D-10D4-DBC268A8B8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82814-5D73-AE82-5D2F-1D59FEB8E310}"/>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5" name="Footer Placeholder 4">
            <a:extLst>
              <a:ext uri="{FF2B5EF4-FFF2-40B4-BE49-F238E27FC236}">
                <a16:creationId xmlns:a16="http://schemas.microsoft.com/office/drawing/2014/main" id="{6C1063AE-6641-754E-01B0-618F69C0D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261958-A39E-0A5A-14BB-A7D3929378B1}"/>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282000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F918-E8D9-4C95-12D0-D3AAA7A40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43B88D-4625-8639-4B8A-6247E28A5C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10BBDC-AA4A-C6DA-AC14-4AE8372B0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4113DC-2A3C-F9CE-0CD6-C6D3E67274D8}"/>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6" name="Footer Placeholder 5">
            <a:extLst>
              <a:ext uri="{FF2B5EF4-FFF2-40B4-BE49-F238E27FC236}">
                <a16:creationId xmlns:a16="http://schemas.microsoft.com/office/drawing/2014/main" id="{3265D7B6-D26E-BB34-9A27-16BE118A45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5FF46B-087C-79A5-7AB9-ADB359DFC10E}"/>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339971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897A-F066-025C-830A-5AFF51F8BA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8435-7960-8CC2-1B60-F25554741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A97FE-C093-73C0-3534-FCDF50710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9A707E-EE0E-03B0-6B37-A6D6AD345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A32DC-F858-6AE4-A206-4493D83B6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AE7FBC-D7A1-2C2E-D5B7-CF4369061C98}"/>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8" name="Footer Placeholder 7">
            <a:extLst>
              <a:ext uri="{FF2B5EF4-FFF2-40B4-BE49-F238E27FC236}">
                <a16:creationId xmlns:a16="http://schemas.microsoft.com/office/drawing/2014/main" id="{D93698BA-3BB1-5234-2D42-B6A531B9EE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406A34-0BF8-7167-5414-252D2D6D039F}"/>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265561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0D46-6FC3-7708-F1A5-897E7C9AEE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C1B28D-3D79-C1A7-DEAB-8CA0A3768149}"/>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4" name="Footer Placeholder 3">
            <a:extLst>
              <a:ext uri="{FF2B5EF4-FFF2-40B4-BE49-F238E27FC236}">
                <a16:creationId xmlns:a16="http://schemas.microsoft.com/office/drawing/2014/main" id="{5AE63E62-363C-4779-8D71-451AC33C0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0393A5-6B0B-95E2-D9ED-92D7591F3E6A}"/>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44086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1C126-D1D9-7C51-A6E2-49D86F7DA250}"/>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3" name="Footer Placeholder 2">
            <a:extLst>
              <a:ext uri="{FF2B5EF4-FFF2-40B4-BE49-F238E27FC236}">
                <a16:creationId xmlns:a16="http://schemas.microsoft.com/office/drawing/2014/main" id="{0F6EF288-FB63-8F32-81FD-71CFE64B22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F42720-09C2-35F2-1896-0EBA5701366C}"/>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70145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757B-8020-5E7A-96D9-4C51CFD9B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7106CD-FF2F-8ACD-2600-CF4CAC544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7E8781-4DAD-5B9A-B82E-A3122FAD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B4BB2-5D6F-56E7-886D-170B3058B144}"/>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6" name="Footer Placeholder 5">
            <a:extLst>
              <a:ext uri="{FF2B5EF4-FFF2-40B4-BE49-F238E27FC236}">
                <a16:creationId xmlns:a16="http://schemas.microsoft.com/office/drawing/2014/main" id="{454E5FDA-E838-A9F8-BD8D-9C5F223EA2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C077B-E258-7AA0-01B3-C39CE4BCE525}"/>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97389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738E-0871-1534-2392-B80EE9C10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0F9A61-E00C-63DC-8D9E-B28E7520F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CFF8B0-F1AA-DC94-4CB2-52647480A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060A9-D6FE-3C22-0BFD-1F79B39DD37D}"/>
              </a:ext>
            </a:extLst>
          </p:cNvPr>
          <p:cNvSpPr>
            <a:spLocks noGrp="1"/>
          </p:cNvSpPr>
          <p:nvPr>
            <p:ph type="dt" sz="half" idx="10"/>
          </p:nvPr>
        </p:nvSpPr>
        <p:spPr/>
        <p:txBody>
          <a:bodyPr/>
          <a:lstStyle/>
          <a:p>
            <a:fld id="{9407C777-006E-4A89-A783-819A2B8CB970}" type="datetimeFigureOut">
              <a:rPr lang="en-IN" smtClean="0"/>
              <a:t>31-08-2024</a:t>
            </a:fld>
            <a:endParaRPr lang="en-IN"/>
          </a:p>
        </p:txBody>
      </p:sp>
      <p:sp>
        <p:nvSpPr>
          <p:cNvPr id="6" name="Footer Placeholder 5">
            <a:extLst>
              <a:ext uri="{FF2B5EF4-FFF2-40B4-BE49-F238E27FC236}">
                <a16:creationId xmlns:a16="http://schemas.microsoft.com/office/drawing/2014/main" id="{A086446D-B7A9-2555-8F84-B009266769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52152C-BFBD-40E0-1D1E-0177CBB71239}"/>
              </a:ext>
            </a:extLst>
          </p:cNvPr>
          <p:cNvSpPr>
            <a:spLocks noGrp="1"/>
          </p:cNvSpPr>
          <p:nvPr>
            <p:ph type="sldNum" sz="quarter" idx="12"/>
          </p:nvPr>
        </p:nvSpPr>
        <p:spPr/>
        <p:txBody>
          <a:bodyPr/>
          <a:lstStyle/>
          <a:p>
            <a:fld id="{308845B5-AB5B-4C93-8F04-E1C8FB35908F}" type="slidenum">
              <a:rPr lang="en-IN" smtClean="0"/>
              <a:t>‹#›</a:t>
            </a:fld>
            <a:endParaRPr lang="en-IN"/>
          </a:p>
        </p:txBody>
      </p:sp>
    </p:spTree>
    <p:extLst>
      <p:ext uri="{BB962C8B-B14F-4D97-AF65-F5344CB8AC3E}">
        <p14:creationId xmlns:p14="http://schemas.microsoft.com/office/powerpoint/2010/main" val="374600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3DBF4-F3C3-C293-0A88-065011A04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96C304-2925-7B6D-DBC2-3E97CA9FF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89F27-8C42-65A8-BEAB-2A5894872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7C777-006E-4A89-A783-819A2B8CB970}" type="datetimeFigureOut">
              <a:rPr lang="en-IN" smtClean="0"/>
              <a:t>31-08-2024</a:t>
            </a:fld>
            <a:endParaRPr lang="en-IN"/>
          </a:p>
        </p:txBody>
      </p:sp>
      <p:sp>
        <p:nvSpPr>
          <p:cNvPr id="5" name="Footer Placeholder 4">
            <a:extLst>
              <a:ext uri="{FF2B5EF4-FFF2-40B4-BE49-F238E27FC236}">
                <a16:creationId xmlns:a16="http://schemas.microsoft.com/office/drawing/2014/main" id="{A9275EB7-2B80-E521-4798-B6D122611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EA76E8-FF48-44AB-6091-329E6942A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845B5-AB5B-4C93-8F04-E1C8FB35908F}" type="slidenum">
              <a:rPr lang="en-IN" smtClean="0"/>
              <a:t>‹#›</a:t>
            </a:fld>
            <a:endParaRPr lang="en-IN"/>
          </a:p>
        </p:txBody>
      </p:sp>
    </p:spTree>
    <p:extLst>
      <p:ext uri="{BB962C8B-B14F-4D97-AF65-F5344CB8AC3E}">
        <p14:creationId xmlns:p14="http://schemas.microsoft.com/office/powerpoint/2010/main" val="1569319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dirty="0"/>
              <a:t>Project 1</a:t>
            </a:r>
            <a:br>
              <a:rPr lang="en-US" dirty="0"/>
            </a:br>
            <a:r>
              <a:rPr lang="en-US" dirty="0"/>
              <a:t>EMPLOYEE ATTRITION DASHBOARD</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26141" y="163010"/>
            <a:ext cx="6583680" cy="859546"/>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26141" y="1417320"/>
            <a:ext cx="10028903" cy="4023360"/>
          </a:xfrm>
        </p:spPr>
        <p:txBody>
          <a:bodyPr>
            <a:normAutofit fontScale="92500" lnSpcReduction="20000"/>
          </a:bodyPr>
          <a:lstStyle/>
          <a:p>
            <a:r>
              <a:rPr lang="en-US" dirty="0"/>
              <a:t>XYZ company which was established a few years back is facing around a 15% attrition rate for a couple of years. And it's majorly affecting the company in many aspects. In order to</a:t>
            </a:r>
          </a:p>
          <a:p>
            <a:r>
              <a:rPr lang="en-US" dirty="0"/>
              <a:t>understand why employees are leaving the company and reduce the attrition rate XYZ</a:t>
            </a:r>
          </a:p>
          <a:p>
            <a:r>
              <a:rPr lang="en-US" dirty="0"/>
              <a:t>company has approached an HR analytics consultancy for analyzing the data they have. You</a:t>
            </a:r>
          </a:p>
          <a:p>
            <a:r>
              <a:rPr lang="en-US" dirty="0"/>
              <a:t>are playing the HR analyst role in this project and building a dashboard which can help the</a:t>
            </a:r>
          </a:p>
          <a:p>
            <a:r>
              <a:rPr lang="en-US" dirty="0"/>
              <a:t>organization in making data-driven decisions.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096000" y="0"/>
            <a:ext cx="6018285" cy="747252"/>
          </a:xfrm>
        </p:spPr>
        <p:txBody>
          <a:bodyPr/>
          <a:lstStyle/>
          <a:p>
            <a:r>
              <a:rPr lang="en-US" dirty="0"/>
              <a:t>EMPLOYEE ATTRITION</a:t>
            </a:r>
          </a:p>
        </p:txBody>
      </p:sp>
      <p:sp>
        <p:nvSpPr>
          <p:cNvPr id="5" name="TextBox 4">
            <a:extLst>
              <a:ext uri="{FF2B5EF4-FFF2-40B4-BE49-F238E27FC236}">
                <a16:creationId xmlns:a16="http://schemas.microsoft.com/office/drawing/2014/main" id="{61F8EBD3-762F-C13D-9AEF-2981E42414CF}"/>
              </a:ext>
            </a:extLst>
          </p:cNvPr>
          <p:cNvSpPr txBox="1"/>
          <p:nvPr/>
        </p:nvSpPr>
        <p:spPr>
          <a:xfrm>
            <a:off x="786581" y="1465005"/>
            <a:ext cx="9173496" cy="2554545"/>
          </a:xfrm>
          <a:prstGeom prst="rect">
            <a:avLst/>
          </a:prstGeom>
          <a:noFill/>
        </p:spPr>
        <p:txBody>
          <a:bodyPr wrap="square" rtlCol="0">
            <a:spAutoFit/>
          </a:bodyPr>
          <a:lstStyle/>
          <a:p>
            <a:r>
              <a:rPr lang="en-US" sz="3200" dirty="0"/>
              <a:t>Employee attrition is characterized as representatives leaving their associations for eccentric or wild reasons. Many terms make up steady loss, the most well-known being end, renunciation, arranged or willful retirement, underlying changes, long haul disease, cutbacks.</a:t>
            </a:r>
            <a:endParaRPr lang="en-IN" sz="3200"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771962"/>
            <a:ext cx="5259554" cy="722364"/>
          </a:xfrm>
        </p:spPr>
        <p:txBody>
          <a:bodyPr/>
          <a:lstStyle/>
          <a:p>
            <a:r>
              <a:rPr lang="en-US" dirty="0"/>
              <a:t>PROCESS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35495" y="1918335"/>
            <a:ext cx="10525539" cy="5562624"/>
          </a:xfrm>
        </p:spPr>
        <p:txBody>
          <a:bodyPr>
            <a:normAutofit/>
          </a:bodyPr>
          <a:lstStyle/>
          <a:p>
            <a:pPr marL="457200" indent="-457200">
              <a:buAutoNum type="arabicPeriod"/>
            </a:pPr>
            <a:r>
              <a:rPr lang="en-US" dirty="0"/>
              <a:t>Data Retrieval – Load the data from the csv file and convert it into a data frame.</a:t>
            </a:r>
          </a:p>
          <a:p>
            <a:pPr marL="457200" indent="-457200">
              <a:buAutoNum type="arabicPeriod"/>
            </a:pPr>
            <a:r>
              <a:rPr lang="en-US" dirty="0"/>
              <a:t>Describe the </a:t>
            </a:r>
            <a:r>
              <a:rPr lang="en-US" dirty="0" err="1"/>
              <a:t>DataSet</a:t>
            </a:r>
            <a:r>
              <a:rPr lang="en-US" dirty="0"/>
              <a:t> through </a:t>
            </a:r>
            <a:r>
              <a:rPr lang="en-US" dirty="0" err="1"/>
              <a:t>funtions</a:t>
            </a:r>
            <a:r>
              <a:rPr lang="en-US" dirty="0"/>
              <a:t> like head(), tail(), describe(), </a:t>
            </a:r>
            <a:r>
              <a:rPr lang="en-US" dirty="0" err="1"/>
              <a:t>isnull</a:t>
            </a:r>
            <a:r>
              <a:rPr lang="en-US" dirty="0"/>
              <a:t>() etc.</a:t>
            </a:r>
          </a:p>
          <a:p>
            <a:pPr marL="457200" indent="-457200">
              <a:buAutoNum type="arabicPeriod"/>
            </a:pPr>
            <a:r>
              <a:rPr lang="en-US" dirty="0"/>
              <a:t>Data Cleaning – fill in the null values with mean (for numeric data) and with mode (for string datatype). Do IQR detection and remove the outliers</a:t>
            </a:r>
          </a:p>
          <a:p>
            <a:pPr marL="457200" indent="-457200">
              <a:buAutoNum type="arabicPeriod"/>
            </a:pPr>
            <a:r>
              <a:rPr lang="en-US" dirty="0"/>
              <a:t>EDA – Exploratory Data Analysis – Plot graphs to extract relationship between different fields from your dataset.</a:t>
            </a:r>
          </a:p>
          <a:p>
            <a:pPr marL="457200" indent="-457200">
              <a:buAutoNum type="arabicPeriod"/>
            </a:pPr>
            <a:r>
              <a:rPr lang="en-US" dirty="0"/>
              <a:t>Model Training – choose the right model and calculate accuracy scores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11403" y="179591"/>
            <a:ext cx="7965461" cy="1137932"/>
          </a:xfrm>
        </p:spPr>
        <p:txBody>
          <a:bodyPr/>
          <a:lstStyle/>
          <a:p>
            <a:r>
              <a:rPr lang="en-US" dirty="0"/>
              <a:t>Model USED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24590" y="1917290"/>
            <a:ext cx="7965460" cy="4359841"/>
          </a:xfrm>
        </p:spPr>
        <p:txBody>
          <a:bodyPr/>
          <a:lstStyle/>
          <a:p>
            <a:r>
              <a:rPr lang="en-US" dirty="0"/>
              <a:t>I have chosen </a:t>
            </a:r>
            <a:r>
              <a:rPr lang="en-US" dirty="0" err="1"/>
              <a:t>RandomForestClassifier</a:t>
            </a:r>
            <a:r>
              <a:rPr lang="en-US" dirty="0"/>
              <a:t> as my ML Model for this dataset.</a:t>
            </a:r>
          </a:p>
          <a:p>
            <a:r>
              <a:rPr lang="en-US" dirty="0"/>
              <a:t>In the specific case of predicting employee attrition, Random Forests can effectively handle categorical variables such as job role or department, numerical variables like salary or years of service, and interactions between these variables (e.g., salary satisfaction ratio). The ability to handle these diverse types of data and capture complex relationships makes Random Forests a suitable choice for building a predictive model to identify employees at risk of leaving the company.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738643" y="332936"/>
            <a:ext cx="7043617" cy="605691"/>
          </a:xfrm>
        </p:spPr>
        <p:txBody>
          <a:bodyPr/>
          <a:lstStyle/>
          <a:p>
            <a:r>
              <a:rPr lang="en-US" dirty="0"/>
              <a:t>Accuracy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37722" y="1262270"/>
            <a:ext cx="7770704" cy="4779713"/>
          </a:xfrm>
        </p:spPr>
        <p:txBody>
          <a:bodyPr/>
          <a:lstStyle/>
          <a:p>
            <a:r>
              <a:rPr lang="en-US" dirty="0"/>
              <a:t>Using this model, I was able to achieve an accuracy of 97% in predicting if/not an employee will leave the company based on several related categories.</a:t>
            </a:r>
          </a:p>
          <a:p>
            <a:endParaRPr lang="en-US" dirty="0"/>
          </a:p>
        </p:txBody>
      </p:sp>
      <p:pic>
        <p:nvPicPr>
          <p:cNvPr id="6" name="Picture 5">
            <a:extLst>
              <a:ext uri="{FF2B5EF4-FFF2-40B4-BE49-F238E27FC236}">
                <a16:creationId xmlns:a16="http://schemas.microsoft.com/office/drawing/2014/main" id="{DFCAA353-315E-5C4E-F8B6-2676FD4BEEA6}"/>
              </a:ext>
            </a:extLst>
          </p:cNvPr>
          <p:cNvPicPr>
            <a:picLocks noChangeAspect="1"/>
          </p:cNvPicPr>
          <p:nvPr/>
        </p:nvPicPr>
        <p:blipFill>
          <a:blip r:embed="rId3"/>
          <a:stretch>
            <a:fillRect/>
          </a:stretch>
        </p:blipFill>
        <p:spPr>
          <a:xfrm>
            <a:off x="6460435" y="2743201"/>
            <a:ext cx="2186608" cy="854764"/>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223442"/>
            <a:ext cx="7796464" cy="1222385"/>
          </a:xfrm>
        </p:spPr>
        <p:txBody>
          <a:bodyPr/>
          <a:lstStyle/>
          <a:p>
            <a:r>
              <a:rPr lang="en-US" dirty="0"/>
              <a:t>Feasible solutions from the insights from </a:t>
            </a:r>
            <a:r>
              <a:rPr lang="en-US" dirty="0" err="1"/>
              <a:t>eda</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06287" y="1580322"/>
            <a:ext cx="7325139" cy="4830417"/>
          </a:xfrm>
        </p:spPr>
        <p:txBody>
          <a:bodyPr>
            <a:normAutofit/>
          </a:bodyPr>
          <a:lstStyle/>
          <a:p>
            <a:pPr algn="l"/>
            <a:r>
              <a:rPr lang="en-US" b="0" i="0" dirty="0">
                <a:effectLst/>
                <a:highlight>
                  <a:srgbClr val="FFFF00"/>
                </a:highlight>
                <a:latin typeface="system-ui"/>
              </a:rPr>
              <a:t>Targeted Retention Strategies: Focus on departments, job roles, and tenure periods with higher attrition.</a:t>
            </a:r>
          </a:p>
          <a:p>
            <a:pPr algn="l"/>
            <a:r>
              <a:rPr lang="en-US" b="0" i="0" dirty="0">
                <a:effectLst/>
                <a:highlight>
                  <a:srgbClr val="FFFF00"/>
                </a:highlight>
                <a:latin typeface="system-ui"/>
              </a:rPr>
              <a:t>Compensation Review: Ensure competitive salaries and benefits, especially for lower-income roles.</a:t>
            </a:r>
          </a:p>
          <a:p>
            <a:pPr algn="l"/>
            <a:r>
              <a:rPr lang="en-US" b="0" i="0" dirty="0">
                <a:effectLst/>
                <a:highlight>
                  <a:srgbClr val="FFFF00"/>
                </a:highlight>
                <a:latin typeface="system-ui"/>
              </a:rPr>
              <a:t>Work-Life Balance: Implement policies to reduce overtime and enhance work-life balance.</a:t>
            </a:r>
          </a:p>
          <a:p>
            <a:pPr algn="l"/>
            <a:r>
              <a:rPr lang="en-US" b="0" i="0" dirty="0">
                <a:effectLst/>
                <a:highlight>
                  <a:srgbClr val="FFFF00"/>
                </a:highlight>
                <a:latin typeface="system-ui"/>
              </a:rPr>
              <a:t>Employee Development: Provide career development opportunities and clear advancement paths.</a:t>
            </a:r>
          </a:p>
          <a:p>
            <a:pPr algn="l"/>
            <a:r>
              <a:rPr lang="en-US" b="0" i="0" dirty="0">
                <a:effectLst/>
                <a:highlight>
                  <a:srgbClr val="FFFF00"/>
                </a:highlight>
                <a:latin typeface="system-ui"/>
              </a:rPr>
              <a:t>Employee Well-being: Offer programs that support employee well-being, such as flexible work arrangements and wellness programs.</a:t>
            </a:r>
          </a:p>
          <a:p>
            <a:pPr algn="l"/>
            <a:r>
              <a:rPr lang="en-US" b="0" i="0" dirty="0">
                <a:effectLst/>
                <a:highlight>
                  <a:srgbClr val="FFFF00"/>
                </a:highlight>
                <a:latin typeface="system-ui"/>
              </a:rPr>
              <a:t>Family-Friendly Policies: Consider implementing policies that support employees with families, such as parental leave and childcare support.</a:t>
            </a:r>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361139" y="2918117"/>
            <a:ext cx="7631709" cy="715237"/>
          </a:xfrm>
        </p:spPr>
        <p:txBody>
          <a:bodyPr/>
          <a:lstStyle/>
          <a:p>
            <a:r>
              <a:rPr lang="en-US" dirty="0"/>
              <a:t>THANK YOU!</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7037305" y="4368037"/>
            <a:ext cx="3763963" cy="1254746"/>
          </a:xfrm>
        </p:spPr>
        <p:txBody>
          <a:bodyPr/>
          <a:lstStyle/>
          <a:p>
            <a:r>
              <a:rPr lang="en-US" dirty="0"/>
              <a:t>Done by: </a:t>
            </a:r>
          </a:p>
          <a:p>
            <a:r>
              <a:rPr lang="en-US" dirty="0"/>
              <a:t>Devang Singh	</a:t>
            </a:r>
          </a:p>
          <a:p>
            <a:r>
              <a:rPr lang="en-US" dirty="0"/>
              <a:t>Lucknow</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9" name="TextBox 8">
            <a:extLst>
              <a:ext uri="{FF2B5EF4-FFF2-40B4-BE49-F238E27FC236}">
                <a16:creationId xmlns:a16="http://schemas.microsoft.com/office/drawing/2014/main" id="{B100200E-03A5-8EA5-3DF7-6B55D0C6C334}"/>
              </a:ext>
            </a:extLst>
          </p:cNvPr>
          <p:cNvSpPr txBox="1"/>
          <p:nvPr/>
        </p:nvSpPr>
        <p:spPr>
          <a:xfrm>
            <a:off x="547067" y="2906404"/>
            <a:ext cx="7851084"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Words>
  <Application>Microsoft Office PowerPoint</Application>
  <PresentationFormat>Widescreen</PresentationFormat>
  <Paragraphs>36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system-ui</vt:lpstr>
      <vt:lpstr>Office Theme</vt:lpstr>
      <vt:lpstr>Project 1 EMPLOYEE ATTRITION DASHBOARD</vt:lpstr>
      <vt:lpstr>PROBLEM STATEMENT</vt:lpstr>
      <vt:lpstr>EMPLOYEE ATTRITION</vt:lpstr>
      <vt:lpstr>PROCESS</vt:lpstr>
      <vt:lpstr>Model USED</vt:lpstr>
      <vt:lpstr>Accuracy</vt:lpstr>
      <vt:lpstr>Feasible solutions from the insights from eda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Devang Singh</dc:creator>
  <cp:lastModifiedBy>Devang Singh</cp:lastModifiedBy>
  <cp:revision>1</cp:revision>
  <dcterms:created xsi:type="dcterms:W3CDTF">2024-08-31T07:51:09Z</dcterms:created>
  <dcterms:modified xsi:type="dcterms:W3CDTF">2024-08-31T07:51:25Z</dcterms:modified>
</cp:coreProperties>
</file>