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aleway ExtraBold"/>
      <p:bold r:id="rId30"/>
      <p:boldItalic r:id="rId31"/>
    </p:embeddedFont>
    <p:embeddedFont>
      <p:font typeface="Lato"/>
      <p:regular r:id="rId32"/>
      <p:bold r:id="rId33"/>
      <p:italic r:id="rId34"/>
      <p:boldItalic r:id="rId35"/>
    </p:embeddedFont>
    <p:embeddedFont>
      <p:font typeface="Raleway Black"/>
      <p:bold r:id="rId36"/>
      <p:boldItalic r:id="rId37"/>
    </p:embeddedFont>
    <p:embeddedFont>
      <p:font typeface="Maven Pro"/>
      <p:regular r:id="rId38"/>
      <p:bold r:id="rId39"/>
    </p:embeddedFont>
    <p:embeddedFont>
      <p:font typeface="Maven Pro ExtraBold"/>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Extra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ExtraBold-boldItalic.fntdata"/><Relationship Id="rId30" Type="http://schemas.openxmlformats.org/officeDocument/2006/relationships/font" Target="fonts/RalewayExtraBold-bold.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RalewayBlack-boldItalic.fntdata"/><Relationship Id="rId14" Type="http://schemas.openxmlformats.org/officeDocument/2006/relationships/slide" Target="slides/slide9.xml"/><Relationship Id="rId36" Type="http://schemas.openxmlformats.org/officeDocument/2006/relationships/font" Target="fonts/RalewayBlack-bold.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ccuracy" TargetMode="External"/><Relationship Id="rId3" Type="http://schemas.openxmlformats.org/officeDocument/2006/relationships/hyperlink" Target="https://en.wikipedia.org/wiki/Data_compression" TargetMode="External"/><Relationship Id="rId4" Type="http://schemas.openxmlformats.org/officeDocument/2006/relationships/hyperlink" Target="https://en.wikipedia.org/wiki/Random_variable" TargetMode="External"/><Relationship Id="rId5" Type="http://schemas.openxmlformats.org/officeDocument/2006/relationships/hyperlink" Target="https://en.wikipedia.org/wiki/Data_clustering" TargetMode="External"/><Relationship Id="rId6" Type="http://schemas.openxmlformats.org/officeDocument/2006/relationships/hyperlink" Target="https://en.wikipedia.org/wiki/Random_variable" TargetMode="External"/><Relationship Id="rId7" Type="http://schemas.openxmlformats.org/officeDocument/2006/relationships/hyperlink" Target="https://en.wikipedia.org/wiki/Joint_probability_distributio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86d3d26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86d3d26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4569526b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4569526b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aven Pro"/>
                <a:ea typeface="Maven Pro"/>
                <a:cs typeface="Maven Pro"/>
                <a:sym typeface="Maven Pro"/>
              </a:rPr>
              <a:t>Raghu and I spent most of out time trying to find important research papers that could give us a starting point to work with these model. These were some of the papers that we found interesting. Funny enough, novel research was very little in these papers. Most of them were </a:t>
            </a:r>
            <a:r>
              <a:rPr lang="en" sz="1000">
                <a:solidFill>
                  <a:schemeClr val="dk1"/>
                </a:solidFill>
                <a:latin typeface="Maven Pro"/>
                <a:ea typeface="Maven Pro"/>
                <a:cs typeface="Maven Pro"/>
                <a:sym typeface="Maven Pro"/>
              </a:rPr>
              <a:t>surveys</a:t>
            </a:r>
            <a:r>
              <a:rPr lang="en" sz="1000">
                <a:solidFill>
                  <a:schemeClr val="dk1"/>
                </a:solidFill>
                <a:latin typeface="Maven Pro"/>
                <a:ea typeface="Maven Pro"/>
                <a:cs typeface="Maven Pro"/>
                <a:sym typeface="Maven Pro"/>
              </a:rPr>
              <a:t> and SoK papers. Interestingly we found two papers worth spending time on.</a:t>
            </a:r>
            <a:endParaRPr sz="1000">
              <a:solidFill>
                <a:schemeClr val="dk1"/>
              </a:solidFill>
              <a:latin typeface="Maven Pro"/>
              <a:ea typeface="Maven Pro"/>
              <a:cs typeface="Maven Pro"/>
              <a:sym typeface="Maven Pr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4569526b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4569526b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solidFill>
                <a:schemeClr val="dk1"/>
              </a:solidFill>
              <a:latin typeface="Maven Pro"/>
              <a:ea typeface="Maven Pro"/>
              <a:cs typeface="Maven Pro"/>
              <a:sym typeface="Maven 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b86d3d26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b86d3d26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aleway"/>
                <a:ea typeface="Raleway"/>
                <a:cs typeface="Raleway"/>
                <a:sym typeface="Raleway"/>
              </a:rPr>
              <a:t>Code didn’t work </a:t>
            </a:r>
            <a:r>
              <a:rPr lang="en" sz="1200">
                <a:solidFill>
                  <a:schemeClr val="dk1"/>
                </a:solidFill>
                <a:latin typeface="Raleway"/>
                <a:ea typeface="Raleway"/>
                <a:cs typeface="Raleway"/>
                <a:sym typeface="Raleway"/>
              </a:rPr>
              <a:t>properly</a:t>
            </a:r>
            <a:r>
              <a:rPr lang="en" sz="1200">
                <a:solidFill>
                  <a:schemeClr val="dk1"/>
                </a:solidFill>
                <a:latin typeface="Raleway"/>
                <a:ea typeface="Raleway"/>
                <a:cs typeface="Raleway"/>
                <a:sym typeface="Raleway"/>
              </a:rPr>
              <a:t>. Tried for a week before giving up. This could be </a:t>
            </a:r>
            <a:r>
              <a:rPr lang="en" sz="1200">
                <a:solidFill>
                  <a:schemeClr val="dk1"/>
                </a:solidFill>
                <a:latin typeface="Raleway"/>
                <a:ea typeface="Raleway"/>
                <a:cs typeface="Raleway"/>
                <a:sym typeface="Raleway"/>
              </a:rPr>
              <a:t>potential</a:t>
            </a:r>
            <a:r>
              <a:rPr lang="en" sz="1200">
                <a:solidFill>
                  <a:schemeClr val="dk1"/>
                </a:solidFill>
                <a:latin typeface="Raleway"/>
                <a:ea typeface="Raleway"/>
                <a:cs typeface="Raleway"/>
                <a:sym typeface="Raleway"/>
              </a:rPr>
              <a:t> future work in this project. It is an interesting model with a very </a:t>
            </a:r>
            <a:r>
              <a:rPr lang="en" sz="1200">
                <a:solidFill>
                  <a:schemeClr val="dk1"/>
                </a:solidFill>
                <a:latin typeface="Raleway"/>
                <a:ea typeface="Raleway"/>
                <a:cs typeface="Raleway"/>
                <a:sym typeface="Raleway"/>
              </a:rPr>
              <a:t>different</a:t>
            </a:r>
            <a:r>
              <a:rPr lang="en" sz="1200">
                <a:solidFill>
                  <a:schemeClr val="dk1"/>
                </a:solidFill>
                <a:latin typeface="Raleway"/>
                <a:ea typeface="Raleway"/>
                <a:cs typeface="Raleway"/>
                <a:sym typeface="Raleway"/>
              </a:rPr>
              <a:t> working than the normal as it’s an inherently explainable model.</a:t>
            </a:r>
            <a:endParaRPr sz="12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rPr lang="en" sz="1200">
                <a:solidFill>
                  <a:schemeClr val="dk1"/>
                </a:solidFill>
                <a:latin typeface="Raleway"/>
                <a:ea typeface="Raleway"/>
                <a:cs typeface="Raleway"/>
                <a:sym typeface="Raleway"/>
              </a:rPr>
              <a:t>IB Theory </a:t>
            </a:r>
            <a:r>
              <a:rPr lang="en" sz="1200">
                <a:solidFill>
                  <a:srgbClr val="202122"/>
                </a:solidFill>
                <a:latin typeface="Raleway"/>
                <a:ea typeface="Raleway"/>
                <a:cs typeface="Raleway"/>
                <a:sym typeface="Raleway"/>
              </a:rPr>
              <a:t>is designed for finding the best tradeoff between </a:t>
            </a:r>
            <a:r>
              <a:rPr lang="en" sz="1200">
                <a:solidFill>
                  <a:schemeClr val="hlink"/>
                </a:solidFill>
                <a:uFill>
                  <a:noFill/>
                </a:uFill>
                <a:latin typeface="Raleway"/>
                <a:ea typeface="Raleway"/>
                <a:cs typeface="Raleway"/>
                <a:sym typeface="Raleway"/>
                <a:hlinkClick r:id="rId2"/>
              </a:rPr>
              <a:t>accuracy</a:t>
            </a:r>
            <a:r>
              <a:rPr lang="en" sz="1200">
                <a:solidFill>
                  <a:srgbClr val="202122"/>
                </a:solidFill>
                <a:latin typeface="Raleway"/>
                <a:ea typeface="Raleway"/>
                <a:cs typeface="Raleway"/>
                <a:sym typeface="Raleway"/>
              </a:rPr>
              <a:t> and complexity (</a:t>
            </a:r>
            <a:r>
              <a:rPr lang="en" sz="1200">
                <a:solidFill>
                  <a:schemeClr val="hlink"/>
                </a:solidFill>
                <a:uFill>
                  <a:noFill/>
                </a:uFill>
                <a:latin typeface="Raleway"/>
                <a:ea typeface="Raleway"/>
                <a:cs typeface="Raleway"/>
                <a:sym typeface="Raleway"/>
                <a:hlinkClick r:id="rId3"/>
              </a:rPr>
              <a:t>compression</a:t>
            </a:r>
            <a:r>
              <a:rPr lang="en" sz="1200">
                <a:solidFill>
                  <a:srgbClr val="202122"/>
                </a:solidFill>
                <a:latin typeface="Raleway"/>
                <a:ea typeface="Raleway"/>
                <a:cs typeface="Raleway"/>
                <a:sym typeface="Raleway"/>
              </a:rPr>
              <a:t>) when </a:t>
            </a:r>
            <a:r>
              <a:rPr lang="en" sz="1200">
                <a:solidFill>
                  <a:schemeClr val="hlink"/>
                </a:solidFill>
                <a:uFill>
                  <a:noFill/>
                </a:uFill>
                <a:latin typeface="Raleway"/>
                <a:ea typeface="Raleway"/>
                <a:cs typeface="Raleway"/>
                <a:sym typeface="Raleway"/>
                <a:hlinkClick r:id="rId4"/>
              </a:rPr>
              <a:t>summarizing</a:t>
            </a:r>
            <a:r>
              <a:rPr lang="en" sz="1200">
                <a:solidFill>
                  <a:srgbClr val="202122"/>
                </a:solidFill>
                <a:latin typeface="Raleway"/>
                <a:ea typeface="Raleway"/>
                <a:cs typeface="Raleway"/>
                <a:sym typeface="Raleway"/>
              </a:rPr>
              <a:t> (e.g. </a:t>
            </a:r>
            <a:r>
              <a:rPr lang="en" sz="1200">
                <a:solidFill>
                  <a:schemeClr val="hlink"/>
                </a:solidFill>
                <a:uFill>
                  <a:noFill/>
                </a:uFill>
                <a:latin typeface="Raleway"/>
                <a:ea typeface="Raleway"/>
                <a:cs typeface="Raleway"/>
                <a:sym typeface="Raleway"/>
                <a:hlinkClick r:id="rId5"/>
              </a:rPr>
              <a:t>clustering</a:t>
            </a:r>
            <a:r>
              <a:rPr lang="en" sz="1200">
                <a:solidFill>
                  <a:srgbClr val="202122"/>
                </a:solidFill>
                <a:latin typeface="Raleway"/>
                <a:ea typeface="Raleway"/>
                <a:cs typeface="Raleway"/>
                <a:sym typeface="Raleway"/>
              </a:rPr>
              <a:t>) a </a:t>
            </a:r>
            <a:r>
              <a:rPr lang="en" sz="1200">
                <a:solidFill>
                  <a:schemeClr val="hlink"/>
                </a:solidFill>
                <a:uFill>
                  <a:noFill/>
                </a:uFill>
                <a:latin typeface="Raleway"/>
                <a:ea typeface="Raleway"/>
                <a:cs typeface="Raleway"/>
                <a:sym typeface="Raleway"/>
                <a:hlinkClick r:id="rId6"/>
              </a:rPr>
              <a:t>random variable</a:t>
            </a:r>
            <a:r>
              <a:rPr lang="en" sz="1200">
                <a:solidFill>
                  <a:srgbClr val="202122"/>
                </a:solidFill>
                <a:latin typeface="Raleway"/>
                <a:ea typeface="Raleway"/>
                <a:cs typeface="Raleway"/>
                <a:sym typeface="Raleway"/>
              </a:rPr>
              <a:t> </a:t>
            </a:r>
            <a:r>
              <a:rPr b="1" lang="en" sz="1200">
                <a:solidFill>
                  <a:srgbClr val="202122"/>
                </a:solidFill>
                <a:latin typeface="Raleway"/>
                <a:ea typeface="Raleway"/>
                <a:cs typeface="Raleway"/>
                <a:sym typeface="Raleway"/>
              </a:rPr>
              <a:t>X</a:t>
            </a:r>
            <a:r>
              <a:rPr lang="en" sz="1200">
                <a:solidFill>
                  <a:srgbClr val="202122"/>
                </a:solidFill>
                <a:latin typeface="Raleway"/>
                <a:ea typeface="Raleway"/>
                <a:cs typeface="Raleway"/>
                <a:sym typeface="Raleway"/>
              </a:rPr>
              <a:t>, given a </a:t>
            </a:r>
            <a:r>
              <a:rPr lang="en" sz="1200">
                <a:solidFill>
                  <a:schemeClr val="hlink"/>
                </a:solidFill>
                <a:uFill>
                  <a:noFill/>
                </a:uFill>
                <a:latin typeface="Raleway"/>
                <a:ea typeface="Raleway"/>
                <a:cs typeface="Raleway"/>
                <a:sym typeface="Raleway"/>
                <a:hlinkClick r:id="rId7"/>
              </a:rPr>
              <a:t>joint probability distribution</a:t>
            </a:r>
            <a:r>
              <a:rPr lang="en" sz="1200">
                <a:solidFill>
                  <a:srgbClr val="202122"/>
                </a:solidFill>
                <a:latin typeface="Raleway"/>
                <a:ea typeface="Raleway"/>
                <a:cs typeface="Raleway"/>
                <a:sym typeface="Raleway"/>
              </a:rPr>
              <a:t> </a:t>
            </a:r>
            <a:r>
              <a:rPr b="1" lang="en" sz="1200">
                <a:solidFill>
                  <a:srgbClr val="202122"/>
                </a:solidFill>
                <a:latin typeface="Raleway"/>
                <a:ea typeface="Raleway"/>
                <a:cs typeface="Raleway"/>
                <a:sym typeface="Raleway"/>
              </a:rPr>
              <a:t>p(X,Y)</a:t>
            </a:r>
            <a:r>
              <a:rPr lang="en" sz="1200">
                <a:solidFill>
                  <a:srgbClr val="202122"/>
                </a:solidFill>
                <a:latin typeface="Raleway"/>
                <a:ea typeface="Raleway"/>
                <a:cs typeface="Raleway"/>
                <a:sym typeface="Raleway"/>
              </a:rPr>
              <a:t> between </a:t>
            </a:r>
            <a:r>
              <a:rPr b="1" lang="en" sz="1200">
                <a:solidFill>
                  <a:srgbClr val="202122"/>
                </a:solidFill>
                <a:latin typeface="Raleway"/>
                <a:ea typeface="Raleway"/>
                <a:cs typeface="Raleway"/>
                <a:sym typeface="Raleway"/>
              </a:rPr>
              <a:t>X</a:t>
            </a:r>
            <a:r>
              <a:rPr lang="en" sz="1200">
                <a:solidFill>
                  <a:srgbClr val="202122"/>
                </a:solidFill>
                <a:latin typeface="Raleway"/>
                <a:ea typeface="Raleway"/>
                <a:cs typeface="Raleway"/>
                <a:sym typeface="Raleway"/>
              </a:rPr>
              <a:t> and an observed relevant variable </a:t>
            </a:r>
            <a:r>
              <a:rPr b="1" lang="en" sz="1200">
                <a:solidFill>
                  <a:srgbClr val="202122"/>
                </a:solidFill>
                <a:latin typeface="Raleway"/>
                <a:ea typeface="Raleway"/>
                <a:cs typeface="Raleway"/>
                <a:sym typeface="Raleway"/>
              </a:rPr>
              <a:t>Y</a:t>
            </a:r>
            <a:r>
              <a:rPr lang="en" sz="1200">
                <a:solidFill>
                  <a:srgbClr val="202122"/>
                </a:solidFill>
                <a:latin typeface="Raleway"/>
                <a:ea typeface="Raleway"/>
                <a:cs typeface="Raleway"/>
                <a:sym typeface="Raleway"/>
              </a:rPr>
              <a:t>.</a:t>
            </a:r>
            <a:endParaRPr sz="1200">
              <a:solidFill>
                <a:srgbClr val="202122"/>
              </a:solidFill>
              <a:latin typeface="Raleway"/>
              <a:ea typeface="Raleway"/>
              <a:cs typeface="Raleway"/>
              <a:sym typeface="Raleway"/>
            </a:endParaRPr>
          </a:p>
          <a:p>
            <a:pPr indent="0" lvl="0" marL="0" rtl="0" algn="l">
              <a:spcBef>
                <a:spcPts val="0"/>
              </a:spcBef>
              <a:spcAft>
                <a:spcPts val="0"/>
              </a:spcAft>
              <a:buNone/>
            </a:pPr>
            <a:r>
              <a:t/>
            </a:r>
            <a:endParaRPr sz="1200">
              <a:solidFill>
                <a:srgbClr val="202122"/>
              </a:solidFill>
              <a:latin typeface="Raleway"/>
              <a:ea typeface="Raleway"/>
              <a:cs typeface="Raleway"/>
              <a:sym typeface="Raleway"/>
            </a:endParaRPr>
          </a:p>
          <a:p>
            <a:pPr indent="0" lvl="0" marL="0" rtl="0" algn="l">
              <a:spcBef>
                <a:spcPts val="0"/>
              </a:spcBef>
              <a:spcAft>
                <a:spcPts val="0"/>
              </a:spcAft>
              <a:buNone/>
            </a:pPr>
            <a:r>
              <a:rPr lang="en" sz="1200">
                <a:solidFill>
                  <a:srgbClr val="202122"/>
                </a:solidFill>
                <a:latin typeface="Raleway"/>
                <a:ea typeface="Raleway"/>
                <a:cs typeface="Raleway"/>
                <a:sym typeface="Raleway"/>
              </a:rPr>
              <a:t>In temporal graphs, events that occurred recently should have a greater influence on the target event compared to events that happened a long time ago; however, GNNExplainer and PGExplainer fail to capture this.</a:t>
            </a:r>
            <a:endParaRPr sz="1200">
              <a:solidFill>
                <a:srgbClr val="202122"/>
              </a:solidFill>
              <a:latin typeface="Raleway"/>
              <a:ea typeface="Raleway"/>
              <a:cs typeface="Raleway"/>
              <a:sym typeface="Raleway"/>
            </a:endParaRPr>
          </a:p>
          <a:p>
            <a:pPr indent="0" lvl="0" marL="0" rtl="0" algn="l">
              <a:spcBef>
                <a:spcPts val="0"/>
              </a:spcBef>
              <a:spcAft>
                <a:spcPts val="0"/>
              </a:spcAft>
              <a:buNone/>
            </a:pPr>
            <a:r>
              <a:t/>
            </a:r>
            <a:endParaRPr sz="1200">
              <a:solidFill>
                <a:srgbClr val="202122"/>
              </a:solidFill>
              <a:latin typeface="Raleway"/>
              <a:ea typeface="Raleway"/>
              <a:cs typeface="Raleway"/>
              <a:sym typeface="Raleway"/>
            </a:endParaRPr>
          </a:p>
          <a:p>
            <a:pPr indent="0" lvl="0" marL="0" rtl="0" algn="l">
              <a:spcBef>
                <a:spcPts val="0"/>
              </a:spcBef>
              <a:spcAft>
                <a:spcPts val="0"/>
              </a:spcAft>
              <a:buNone/>
            </a:pPr>
            <a:r>
              <a:rPr lang="en" sz="1200">
                <a:solidFill>
                  <a:srgbClr val="202122"/>
                </a:solidFill>
                <a:latin typeface="Raleway"/>
                <a:ea typeface="Raleway"/>
                <a:cs typeface="Raleway"/>
                <a:sym typeface="Raleway"/>
              </a:rPr>
              <a:t>Additionally, we marked the difference in occurrence timestamps between the target event and each of the five explanation events. Then, the mean time intervals are calculated as follows: (a) 1228523.4, (b) 1475006.2, and (c) 612333.2. This shows that the time interval for (c) is smaller than that for (a) and (b), and that the timestamps of the explanation events in TGIB are closer to the timestamps of the target events. than those in GNNExplainer and PGExplainer. </a:t>
            </a:r>
            <a:endParaRPr sz="1200">
              <a:solidFill>
                <a:srgbClr val="202122"/>
              </a:solidFill>
              <a:latin typeface="Raleway"/>
              <a:ea typeface="Raleway"/>
              <a:cs typeface="Raleway"/>
              <a:sym typeface="Raleway"/>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86d3d2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b86d3d2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not what the graph outputs, it’s just a way of explaining how the difference in timestamps is less in TGIB than the other models run on the same dataset.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b86d3d26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b86d3d26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Maven Pro"/>
              <a:buChar char="●"/>
            </a:pPr>
            <a:r>
              <a:rPr lang="en" sz="1400">
                <a:solidFill>
                  <a:schemeClr val="dk1"/>
                </a:solidFill>
                <a:latin typeface="Maven Pro"/>
                <a:ea typeface="Maven Pro"/>
                <a:cs typeface="Maven Pro"/>
                <a:sym typeface="Maven Pro"/>
              </a:rPr>
              <a:t>Code works! </a:t>
            </a:r>
            <a:endParaRPr sz="1400">
              <a:solidFill>
                <a:schemeClr val="dk1"/>
              </a:solidFill>
              <a:latin typeface="Maven Pro"/>
              <a:ea typeface="Maven Pro"/>
              <a:cs typeface="Maven Pro"/>
              <a:sym typeface="Maven Pro"/>
            </a:endParaRPr>
          </a:p>
          <a:p>
            <a:pPr indent="-317500" lvl="0" marL="457200" rtl="0" algn="l">
              <a:lnSpc>
                <a:spcPct val="150000"/>
              </a:lnSpc>
              <a:spcBef>
                <a:spcPts val="0"/>
              </a:spcBef>
              <a:spcAft>
                <a:spcPts val="0"/>
              </a:spcAft>
              <a:buClr>
                <a:schemeClr val="dk1"/>
              </a:buClr>
              <a:buSzPts val="1400"/>
              <a:buFont typeface="Maven Pro"/>
              <a:buChar char="●"/>
            </a:pPr>
            <a:r>
              <a:rPr lang="en" sz="1400">
                <a:solidFill>
                  <a:schemeClr val="dk1"/>
                </a:solidFill>
                <a:latin typeface="Maven Pro"/>
                <a:ea typeface="Maven Pro"/>
                <a:cs typeface="Maven Pro"/>
                <a:sym typeface="Maven Pro"/>
              </a:rPr>
              <a:t>Extensive documentation on running the code is available.</a:t>
            </a:r>
            <a:endParaRPr sz="1400">
              <a:solidFill>
                <a:schemeClr val="dk1"/>
              </a:solidFill>
              <a:latin typeface="Maven Pro"/>
              <a:ea typeface="Maven Pro"/>
              <a:cs typeface="Maven Pro"/>
              <a:sym typeface="Maven Pro"/>
            </a:endParaRPr>
          </a:p>
          <a:p>
            <a:pPr indent="-317500" lvl="0" marL="457200" rtl="0" algn="l">
              <a:lnSpc>
                <a:spcPct val="150000"/>
              </a:lnSpc>
              <a:spcBef>
                <a:spcPts val="0"/>
              </a:spcBef>
              <a:spcAft>
                <a:spcPts val="0"/>
              </a:spcAft>
              <a:buClr>
                <a:schemeClr val="dk1"/>
              </a:buClr>
              <a:buSzPts val="1400"/>
              <a:buFont typeface="Maven Pro"/>
              <a:buChar char="●"/>
            </a:pPr>
            <a:r>
              <a:rPr lang="en" sz="1550">
                <a:solidFill>
                  <a:schemeClr val="dk1"/>
                </a:solidFill>
                <a:latin typeface="Raleway"/>
                <a:ea typeface="Raleway"/>
                <a:cs typeface="Raleway"/>
                <a:sym typeface="Raleway"/>
              </a:rPr>
              <a:t>Possible Future Work: If possible, </a:t>
            </a:r>
            <a:r>
              <a:rPr b="1" lang="en" sz="1550">
                <a:solidFill>
                  <a:schemeClr val="dk1"/>
                </a:solidFill>
                <a:latin typeface="Raleway"/>
                <a:ea typeface="Raleway"/>
                <a:cs typeface="Raleway"/>
                <a:sym typeface="Raleway"/>
              </a:rPr>
              <a:t>trying to integrate TGIB into the Kairos base model seamlessly</a:t>
            </a:r>
            <a:r>
              <a:rPr lang="en" sz="1550">
                <a:solidFill>
                  <a:schemeClr val="dk1"/>
                </a:solidFill>
                <a:latin typeface="Raleway"/>
                <a:ea typeface="Raleway"/>
                <a:cs typeface="Raleway"/>
                <a:sym typeface="Raleway"/>
              </a:rPr>
              <a:t> to create an inherently explainable model that could be an Intrusion Detection System and an explainable model both.</a:t>
            </a:r>
            <a:endParaRPr sz="1400">
              <a:solidFill>
                <a:schemeClr val="dk1"/>
              </a:solidFill>
              <a:latin typeface="Maven Pro"/>
              <a:ea typeface="Maven Pro"/>
              <a:cs typeface="Maven Pro"/>
              <a:sym typeface="Maven Pr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4569526b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4569526b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4569526b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4569526b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Maven Pro"/>
              <a:buChar char="●"/>
            </a:pPr>
            <a:r>
              <a:rPr lang="en" sz="1800">
                <a:solidFill>
                  <a:schemeClr val="dk1"/>
                </a:solidFill>
                <a:latin typeface="Maven Pro"/>
                <a:ea typeface="Maven Pro"/>
                <a:cs typeface="Maven Pro"/>
                <a:sym typeface="Maven Pro"/>
              </a:rPr>
              <a:t>(Code didn’t work in the end) for TGIB.</a:t>
            </a:r>
            <a:endParaRPr sz="1800">
              <a:solidFill>
                <a:schemeClr val="dk1"/>
              </a:solidFill>
              <a:latin typeface="Maven Pro"/>
              <a:ea typeface="Maven Pro"/>
              <a:cs typeface="Maven Pro"/>
              <a:sym typeface="Maven Pro"/>
            </a:endParaRPr>
          </a:p>
          <a:p>
            <a:pPr indent="0" lvl="0" marL="0" rtl="0" algn="l">
              <a:spcBef>
                <a:spcPts val="1200"/>
              </a:spcBef>
              <a:spcAft>
                <a:spcPts val="0"/>
              </a:spcAft>
              <a:buNone/>
            </a:pPr>
            <a:r>
              <a:t/>
            </a:r>
            <a:endParaRPr sz="1000">
              <a:solidFill>
                <a:schemeClr val="dk1"/>
              </a:solidFill>
              <a:latin typeface="Maven Pro"/>
              <a:ea typeface="Maven Pro"/>
              <a:cs typeface="Maven Pro"/>
              <a:sym typeface="Maven Pr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65456dd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65456dd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b86d3d2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b86d3d2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Maven Pro"/>
              <a:buChar char="●"/>
            </a:pPr>
            <a:r>
              <a:rPr lang="en" sz="1200">
                <a:solidFill>
                  <a:schemeClr val="dk1"/>
                </a:solidFill>
                <a:latin typeface="Maven Pro"/>
                <a:ea typeface="Maven Pro"/>
                <a:cs typeface="Maven Pro"/>
                <a:sym typeface="Maven Pro"/>
              </a:rPr>
              <a:t>Firstly, I’d like to thank all my teammates and congratulate and applaud them on the work they did in this project. It was a new experience and field for almost all of us and</a:t>
            </a:r>
            <a:r>
              <a:rPr b="1" lang="en" sz="1200">
                <a:solidFill>
                  <a:schemeClr val="dk1"/>
                </a:solidFill>
                <a:latin typeface="Maven Pro"/>
                <a:ea typeface="Maven Pro"/>
                <a:cs typeface="Maven Pro"/>
                <a:sym typeface="Maven Pro"/>
              </a:rPr>
              <a:t> I think even if we were not able to </a:t>
            </a:r>
            <a:r>
              <a:rPr b="1" lang="en" sz="1200">
                <a:solidFill>
                  <a:schemeClr val="dk1"/>
                </a:solidFill>
                <a:latin typeface="Maven Pro"/>
                <a:ea typeface="Maven Pro"/>
                <a:cs typeface="Maven Pro"/>
                <a:sym typeface="Maven Pro"/>
              </a:rPr>
              <a:t>successfully complete all the tasks or contribute something really novel</a:t>
            </a:r>
            <a:r>
              <a:rPr lang="en" sz="1200">
                <a:solidFill>
                  <a:schemeClr val="dk1"/>
                </a:solidFill>
                <a:latin typeface="Maven Pro"/>
                <a:ea typeface="Maven Pro"/>
                <a:cs typeface="Maven Pro"/>
                <a:sym typeface="Maven Pro"/>
              </a:rPr>
              <a:t>, we did manage to put forth something valuable. </a:t>
            </a:r>
            <a:endParaRPr sz="1200">
              <a:solidFill>
                <a:schemeClr val="dk1"/>
              </a:solidFill>
              <a:latin typeface="Maven Pro"/>
              <a:ea typeface="Maven Pro"/>
              <a:cs typeface="Maven Pro"/>
              <a:sym typeface="Maven Pro"/>
            </a:endParaRPr>
          </a:p>
          <a:p>
            <a:pPr indent="-304800" lvl="0" marL="457200" rtl="0" algn="l">
              <a:lnSpc>
                <a:spcPct val="150000"/>
              </a:lnSpc>
              <a:spcBef>
                <a:spcPts val="0"/>
              </a:spcBef>
              <a:spcAft>
                <a:spcPts val="0"/>
              </a:spcAft>
              <a:buClr>
                <a:schemeClr val="dk1"/>
              </a:buClr>
              <a:buSzPts val="1200"/>
              <a:buFont typeface="Maven Pro"/>
              <a:buChar char="●"/>
            </a:pPr>
            <a:r>
              <a:rPr lang="en" sz="1200">
                <a:solidFill>
                  <a:schemeClr val="dk1"/>
                </a:solidFill>
                <a:latin typeface="Maven Pro"/>
                <a:ea typeface="Maven Pro"/>
                <a:cs typeface="Maven Pro"/>
                <a:sym typeface="Maven Pro"/>
              </a:rPr>
              <a:t>Rightly so, I never had experience working with Graph Neural Networks or Deep Learning in so much depth, it was a fulfilling challenge to try and understand the complex code and trying to break it down to understand it fundamentally.</a:t>
            </a:r>
            <a:endParaRPr sz="1200">
              <a:solidFill>
                <a:schemeClr val="dk1"/>
              </a:solidFill>
              <a:latin typeface="Maven Pro"/>
              <a:ea typeface="Maven Pro"/>
              <a:cs typeface="Maven Pro"/>
              <a:sym typeface="Maven Pro"/>
            </a:endParaRPr>
          </a:p>
          <a:p>
            <a:pPr indent="-304800" lvl="0" marL="457200" rtl="0" algn="l">
              <a:lnSpc>
                <a:spcPct val="150000"/>
              </a:lnSpc>
              <a:spcBef>
                <a:spcPts val="0"/>
              </a:spcBef>
              <a:spcAft>
                <a:spcPts val="0"/>
              </a:spcAft>
              <a:buClr>
                <a:schemeClr val="dk1"/>
              </a:buClr>
              <a:buSzPts val="1200"/>
              <a:buFont typeface="Maven Pro"/>
              <a:buChar char="●"/>
            </a:pPr>
            <a:r>
              <a:rPr lang="en" sz="1200">
                <a:solidFill>
                  <a:schemeClr val="dk1"/>
                </a:solidFill>
                <a:latin typeface="Maven Pro"/>
                <a:ea typeface="Maven Pro"/>
                <a:cs typeface="Maven Pro"/>
                <a:sym typeface="Maven Pro"/>
              </a:rPr>
              <a:t>I’m so well versed in environment setup now after doing it over and over in this project :).</a:t>
            </a:r>
            <a:endParaRPr sz="1200">
              <a:solidFill>
                <a:schemeClr val="dk1"/>
              </a:solidFill>
              <a:latin typeface="Maven Pro"/>
              <a:ea typeface="Maven Pro"/>
              <a:cs typeface="Maven Pro"/>
              <a:sym typeface="Maven Pro"/>
            </a:endParaRPr>
          </a:p>
          <a:p>
            <a:pPr indent="-304800" lvl="0" marL="457200" rtl="0" algn="l">
              <a:lnSpc>
                <a:spcPct val="150000"/>
              </a:lnSpc>
              <a:spcBef>
                <a:spcPts val="0"/>
              </a:spcBef>
              <a:spcAft>
                <a:spcPts val="0"/>
              </a:spcAft>
              <a:buClr>
                <a:schemeClr val="dk1"/>
              </a:buClr>
              <a:buSzPts val="1200"/>
              <a:buFont typeface="Maven Pro"/>
              <a:buChar char="●"/>
            </a:pPr>
            <a:r>
              <a:rPr lang="en" sz="1200">
                <a:solidFill>
                  <a:schemeClr val="dk1"/>
                </a:solidFill>
                <a:latin typeface="Maven Pro"/>
                <a:ea typeface="Maven Pro"/>
                <a:cs typeface="Maven Pro"/>
                <a:sym typeface="Maven Pro"/>
              </a:rPr>
              <a:t>Literature was the thing that helped me the most. Reviewing papers quickly is a skill I think is valuable for me as a graduate student.</a:t>
            </a:r>
            <a:endParaRPr sz="1200">
              <a:solidFill>
                <a:schemeClr val="dk1"/>
              </a:solidFill>
              <a:latin typeface="Maven Pro"/>
              <a:ea typeface="Maven Pro"/>
              <a:cs typeface="Maven Pro"/>
              <a:sym typeface="Maven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4569526b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4569526b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4569526b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4569526b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4569526b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4569526b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1st point:</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Provenance Graphs: </a:t>
            </a:r>
            <a:r>
              <a:rPr lang="en">
                <a:solidFill>
                  <a:schemeClr val="dk1"/>
                </a:solidFill>
              </a:rPr>
              <a:t>Provenance graphs are structured audit logs that describe the history of a system’s execution.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cutting-edge Provenance-based Intrusion Detection System (PIDS) that addresses scope, attack agnosticity, timeliness, and attack reconstruction in detecting and analyzing host system intrusions.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b86d3d2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b86d3d2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sample log file for a particular date. This was the most essential part of the experiment and the future work that can be done on this project. This </a:t>
            </a:r>
            <a:r>
              <a:rPr lang="en"/>
              <a:t>dataset is key in running and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4569526b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4569526b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86d3d26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86d3d2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Don’t even get me started on this. Running it on 5 different local machines and luckily 2 people, Ambika and Devang pulled it off by running it </a:t>
            </a:r>
            <a:r>
              <a:rPr b="1" lang="en">
                <a:solidFill>
                  <a:schemeClr val="dk1"/>
                </a:solidFill>
              </a:rPr>
              <a:t>successfully.</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b86d3d2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b86d3d26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b86d3d2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b86d3d2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4569526b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4569526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mainly worked on the first research question and also worked on trying to build an evaluation framework with multiple XAI models that could work on </a:t>
            </a:r>
            <a:r>
              <a:rPr lang="en">
                <a:solidFill>
                  <a:schemeClr val="dk1"/>
                </a:solidFill>
              </a:rPr>
              <a:t>temporal</a:t>
            </a:r>
            <a:r>
              <a:rPr lang="en">
                <a:solidFill>
                  <a:schemeClr val="dk1"/>
                </a:solidFill>
              </a:rPr>
              <a:t> graph datasets.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rxiv.org/html/2406.13214v1" TargetMode="External"/><Relationship Id="rId4" Type="http://schemas.openxmlformats.org/officeDocument/2006/relationships/hyperlink" Target="https://arxiv.org/abs/2209.00807"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dd9098/XAI-CyberSec/graphs/commit-activity"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870375" y="424175"/>
            <a:ext cx="6835500" cy="15420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b="0" lang="en" sz="4120">
                <a:latin typeface="Raleway Black"/>
                <a:ea typeface="Raleway Black"/>
                <a:cs typeface="Raleway Black"/>
                <a:sym typeface="Raleway Black"/>
              </a:rPr>
              <a:t>Explaining</a:t>
            </a:r>
            <a:r>
              <a:rPr b="0" lang="en" sz="4120">
                <a:latin typeface="Raleway Black"/>
                <a:ea typeface="Raleway Black"/>
                <a:cs typeface="Raleway Black"/>
                <a:sym typeface="Raleway Black"/>
              </a:rPr>
              <a:t> Kairos…</a:t>
            </a:r>
            <a:endParaRPr b="0" sz="3820">
              <a:latin typeface="Raleway Black"/>
              <a:ea typeface="Raleway Black"/>
              <a:cs typeface="Raleway Black"/>
              <a:sym typeface="Raleway Black"/>
            </a:endParaRPr>
          </a:p>
        </p:txBody>
      </p:sp>
      <p:sp>
        <p:nvSpPr>
          <p:cNvPr id="73" name="Google Shape;73;p13"/>
          <p:cNvSpPr txBox="1"/>
          <p:nvPr>
            <p:ph idx="1" type="subTitle"/>
          </p:nvPr>
        </p:nvSpPr>
        <p:spPr>
          <a:xfrm>
            <a:off x="6257675" y="4181950"/>
            <a:ext cx="2480100" cy="420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a:latin typeface="Maven Pro"/>
                <a:ea typeface="Maven Pro"/>
                <a:cs typeface="Maven Pro"/>
                <a:sym typeface="Maven Pro"/>
              </a:rPr>
              <a:t>By: Hetav Patel</a:t>
            </a:r>
            <a:endParaRPr b="1">
              <a:latin typeface="Maven Pro"/>
              <a:ea typeface="Maven Pro"/>
              <a:cs typeface="Maven Pro"/>
              <a:sym typeface="Maven Pro"/>
            </a:endParaRPr>
          </a:p>
        </p:txBody>
      </p:sp>
      <p:pic>
        <p:nvPicPr>
          <p:cNvPr id="74" name="Google Shape;74;p13"/>
          <p:cNvPicPr preferRelativeResize="0"/>
          <p:nvPr/>
        </p:nvPicPr>
        <p:blipFill>
          <a:blip r:embed="rId3">
            <a:alphaModFix/>
          </a:blip>
          <a:stretch>
            <a:fillRect/>
          </a:stretch>
        </p:blipFill>
        <p:spPr>
          <a:xfrm>
            <a:off x="5509475" y="4789300"/>
            <a:ext cx="3228273" cy="314400"/>
          </a:xfrm>
          <a:prstGeom prst="rect">
            <a:avLst/>
          </a:prstGeom>
          <a:noFill/>
          <a:ln>
            <a:noFill/>
          </a:ln>
        </p:spPr>
      </p:pic>
      <p:pic>
        <p:nvPicPr>
          <p:cNvPr id="75" name="Google Shape;75;p13"/>
          <p:cNvPicPr preferRelativeResize="0"/>
          <p:nvPr/>
        </p:nvPicPr>
        <p:blipFill rotWithShape="1">
          <a:blip r:embed="rId4">
            <a:alphaModFix/>
          </a:blip>
          <a:srcRect b="14581" l="0" r="0" t="0"/>
          <a:stretch/>
        </p:blipFill>
        <p:spPr>
          <a:xfrm>
            <a:off x="6969275" y="2020850"/>
            <a:ext cx="1736649" cy="148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ctrTitle"/>
          </p:nvPr>
        </p:nvSpPr>
        <p:spPr>
          <a:xfrm>
            <a:off x="1406250" y="1800750"/>
            <a:ext cx="6331500" cy="1542000"/>
          </a:xfrm>
          <a:prstGeom prst="rect">
            <a:avLst/>
          </a:prstGeom>
          <a:ln>
            <a:noFill/>
          </a:ln>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3920"/>
              <a:t>Comprehensive Evaluation Framework</a:t>
            </a:r>
            <a:endParaRPr sz="3920"/>
          </a:p>
        </p:txBody>
      </p:sp>
      <p:pic>
        <p:nvPicPr>
          <p:cNvPr id="136" name="Google Shape;136;p22"/>
          <p:cNvPicPr preferRelativeResize="0"/>
          <p:nvPr/>
        </p:nvPicPr>
        <p:blipFill>
          <a:blip r:embed="rId3">
            <a:alphaModFix/>
          </a:blip>
          <a:stretch>
            <a:fillRect/>
          </a:stretch>
        </p:blipFill>
        <p:spPr>
          <a:xfrm>
            <a:off x="5509475" y="4789300"/>
            <a:ext cx="3228273" cy="3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42625" y="575950"/>
            <a:ext cx="82791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2200">
                <a:solidFill>
                  <a:schemeClr val="dk1"/>
                </a:solidFill>
                <a:latin typeface="Maven Pro ExtraBold"/>
                <a:ea typeface="Maven Pro ExtraBold"/>
                <a:cs typeface="Maven Pro ExtraBold"/>
                <a:sym typeface="Maven Pro ExtraBold"/>
              </a:rPr>
              <a:t>Survey:</a:t>
            </a:r>
            <a:endParaRPr b="0" sz="2200">
              <a:solidFill>
                <a:schemeClr val="dk1"/>
              </a:solidFill>
              <a:latin typeface="Maven Pro ExtraBold"/>
              <a:ea typeface="Maven Pro ExtraBold"/>
              <a:cs typeface="Maven Pro ExtraBold"/>
              <a:sym typeface="Maven Pro ExtraBold"/>
            </a:endParaRPr>
          </a:p>
        </p:txBody>
      </p:sp>
      <p:sp>
        <p:nvSpPr>
          <p:cNvPr id="142" name="Google Shape;142;p23"/>
          <p:cNvSpPr txBox="1"/>
          <p:nvPr>
            <p:ph idx="1" type="body"/>
          </p:nvPr>
        </p:nvSpPr>
        <p:spPr>
          <a:xfrm>
            <a:off x="452600" y="1282150"/>
            <a:ext cx="8279100" cy="3315900"/>
          </a:xfrm>
          <a:prstGeom prst="rect">
            <a:avLst/>
          </a:prstGeom>
        </p:spPr>
        <p:txBody>
          <a:bodyPr anchorCtr="0" anchor="t" bIns="91425" lIns="91425" spcFirstLastPara="1" rIns="91425" wrap="square" tIns="91425">
            <a:normAutofit fontScale="62500"/>
          </a:bodyPr>
          <a:lstStyle/>
          <a:p>
            <a:pPr indent="-292100" lvl="0" marL="457200" rtl="0" algn="l">
              <a:lnSpc>
                <a:spcPct val="150000"/>
              </a:lnSpc>
              <a:spcBef>
                <a:spcPts val="0"/>
              </a:spcBef>
              <a:spcAft>
                <a:spcPts val="0"/>
              </a:spcAft>
              <a:buSzPct val="100000"/>
              <a:buFont typeface="Raleway"/>
              <a:buChar char="●"/>
            </a:pPr>
            <a:r>
              <a:rPr lang="en" sz="1600">
                <a:latin typeface="Raleway"/>
                <a:ea typeface="Raleway"/>
                <a:cs typeface="Raleway"/>
                <a:sym typeface="Raleway"/>
              </a:rPr>
              <a:t>A thorough survey was conducted to understand what research has already been done in this field.</a:t>
            </a:r>
            <a:endParaRPr sz="1600">
              <a:latin typeface="Raleway"/>
              <a:ea typeface="Raleway"/>
              <a:cs typeface="Raleway"/>
              <a:sym typeface="Raleway"/>
            </a:endParaRPr>
          </a:p>
          <a:p>
            <a:pPr indent="-292100" lvl="0" marL="457200" rtl="0" algn="l">
              <a:lnSpc>
                <a:spcPct val="150000"/>
              </a:lnSpc>
              <a:spcBef>
                <a:spcPts val="0"/>
              </a:spcBef>
              <a:spcAft>
                <a:spcPts val="0"/>
              </a:spcAft>
              <a:buSzPct val="100000"/>
              <a:buFont typeface="Raleway"/>
              <a:buChar char="●"/>
            </a:pPr>
            <a:r>
              <a:rPr lang="en" sz="1600">
                <a:latin typeface="Raleway"/>
                <a:ea typeface="Raleway"/>
                <a:cs typeface="Raleway"/>
                <a:sym typeface="Raleway"/>
              </a:rPr>
              <a:t>Some of the papers we found:</a:t>
            </a:r>
            <a:endParaRPr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[Proceedings of the IEEE 24] Trustworthy Graph Neural Networks: Aspects, Methods and Trends</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[Preprint 24] Graph-Based Explainable AI: A Comprehensive Survey </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a:t>
            </a:r>
            <a:r>
              <a:rPr i="1" lang="en" sz="1600">
                <a:latin typeface="Raleway"/>
                <a:ea typeface="Raleway"/>
                <a:cs typeface="Raleway"/>
                <a:sym typeface="Raleway"/>
              </a:rPr>
              <a:t>Arxiv</a:t>
            </a:r>
            <a:r>
              <a:rPr i="1" lang="en" sz="1600">
                <a:latin typeface="Raleway"/>
                <a:ea typeface="Raleway"/>
                <a:cs typeface="Raleway"/>
                <a:sym typeface="Raleway"/>
              </a:rPr>
              <a:t> 23] A Survey on Explainability of Graph Neural Networks</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[ACM computing survey] A Survey on Graph Counterfactual Explanations: Definitions, Methods, Evaluation, and Research Challenges </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[TPAMI 22]Explainability in graph neural networks: A taxonomic survey. Yuan Hao, Yu Haiyang, Gui Shurui, Ji Shuiwang.</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[Arxiv 22]A Survey of Explainable Graph Neural Networks: Taxonomy and Evaluation Metrics</a:t>
            </a:r>
            <a:r>
              <a:rPr i="1" lang="en" sz="1600">
                <a:latin typeface="Raleway"/>
                <a:ea typeface="Raleway"/>
                <a:cs typeface="Raleway"/>
                <a:sym typeface="Raleway"/>
              </a:rPr>
              <a:t> paper</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[Arxiv 22] A Survey of Trustworthy Graph Learning: Reliability, Explainability, and Privacy Protection </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[Big Data 2022]A Survey of Explainable Graph Neural Networks for Cyber Malware Analysis</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[Arxiv 23] A Comprehensive Survey on Trustworthy Graph Neural Networks: Privacy, Robustness, Fairness, and Explainability</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[Arxiv 22] Explaining the Explainers in Graph Neural Networks: a Comparative Study </a:t>
            </a:r>
            <a:endParaRPr i="1" sz="1600">
              <a:latin typeface="Raleway"/>
              <a:ea typeface="Raleway"/>
              <a:cs typeface="Raleway"/>
              <a:sym typeface="Raleway"/>
            </a:endParaRPr>
          </a:p>
          <a:p>
            <a:pPr indent="-292100" lvl="1" marL="914400" rtl="0" algn="l">
              <a:lnSpc>
                <a:spcPct val="150000"/>
              </a:lnSpc>
              <a:spcBef>
                <a:spcPts val="0"/>
              </a:spcBef>
              <a:spcAft>
                <a:spcPts val="0"/>
              </a:spcAft>
              <a:buSzPct val="100000"/>
              <a:buFont typeface="Raleway"/>
              <a:buChar char="○"/>
            </a:pPr>
            <a:r>
              <a:rPr i="1" lang="en" sz="1600">
                <a:latin typeface="Raleway"/>
                <a:ea typeface="Raleway"/>
                <a:cs typeface="Raleway"/>
                <a:sym typeface="Raleway"/>
              </a:rPr>
              <a:t>[Book 23] Generative Explanation for Graph Neural Network: Methods and Evaluation </a:t>
            </a:r>
            <a:endParaRPr i="1" sz="1600">
              <a:latin typeface="Raleway"/>
              <a:ea typeface="Raleway"/>
              <a:cs typeface="Raleway"/>
              <a:sym typeface="Raleway"/>
            </a:endParaRPr>
          </a:p>
        </p:txBody>
      </p:sp>
      <p:pic>
        <p:nvPicPr>
          <p:cNvPr id="143" name="Google Shape;143;p23"/>
          <p:cNvPicPr preferRelativeResize="0"/>
          <p:nvPr/>
        </p:nvPicPr>
        <p:blipFill>
          <a:blip r:embed="rId3">
            <a:alphaModFix/>
          </a:blip>
          <a:stretch>
            <a:fillRect/>
          </a:stretch>
        </p:blipFill>
        <p:spPr>
          <a:xfrm>
            <a:off x="5509475" y="4789300"/>
            <a:ext cx="3228273" cy="3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42625" y="575950"/>
            <a:ext cx="82791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1100"/>
              <a:buNone/>
            </a:pPr>
            <a:r>
              <a:rPr b="0" lang="en" sz="2200">
                <a:solidFill>
                  <a:schemeClr val="dk1"/>
                </a:solidFill>
                <a:latin typeface="Maven Pro ExtraBold"/>
                <a:ea typeface="Maven Pro ExtraBold"/>
                <a:cs typeface="Maven Pro ExtraBold"/>
                <a:sym typeface="Maven Pro ExtraBold"/>
              </a:rPr>
              <a:t>The Base Papers:</a:t>
            </a:r>
            <a:endParaRPr b="0" sz="2200">
              <a:solidFill>
                <a:schemeClr val="dk1"/>
              </a:solidFill>
              <a:latin typeface="Maven Pro ExtraBold"/>
              <a:ea typeface="Maven Pro ExtraBold"/>
              <a:cs typeface="Maven Pro ExtraBold"/>
              <a:sym typeface="Maven Pro ExtraBold"/>
            </a:endParaRPr>
          </a:p>
        </p:txBody>
      </p:sp>
      <p:sp>
        <p:nvSpPr>
          <p:cNvPr id="149" name="Google Shape;149;p24"/>
          <p:cNvSpPr txBox="1"/>
          <p:nvPr>
            <p:ph idx="1" type="body"/>
          </p:nvPr>
        </p:nvSpPr>
        <p:spPr>
          <a:xfrm>
            <a:off x="452600" y="1595775"/>
            <a:ext cx="8279100" cy="1509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Self-Explainable Temporal Graph Networks based on Graph Information Bottleneck (</a:t>
            </a:r>
            <a:r>
              <a:rPr lang="en" u="sng">
                <a:solidFill>
                  <a:schemeClr val="hlink"/>
                </a:solidFill>
                <a:latin typeface="Maven Pro"/>
                <a:ea typeface="Maven Pro"/>
                <a:cs typeface="Maven Pro"/>
                <a:sym typeface="Maven Pro"/>
                <a:hlinkClick r:id="rId3"/>
              </a:rPr>
              <a:t>ArXiv</a:t>
            </a:r>
            <a:r>
              <a:rPr lang="en">
                <a:latin typeface="Maven Pro"/>
                <a:ea typeface="Maven Pro"/>
                <a:cs typeface="Maven Pro"/>
                <a:sym typeface="Maven Pro"/>
              </a:rPr>
              <a:t>) [TGIB]</a:t>
            </a:r>
            <a:endParaRPr>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An Explainer for Temporal Graph Neural Networks (</a:t>
            </a:r>
            <a:r>
              <a:rPr lang="en" u="sng">
                <a:solidFill>
                  <a:schemeClr val="hlink"/>
                </a:solidFill>
                <a:latin typeface="Maven Pro"/>
                <a:ea typeface="Maven Pro"/>
                <a:cs typeface="Maven Pro"/>
                <a:sym typeface="Maven Pro"/>
                <a:hlinkClick r:id="rId4"/>
              </a:rPr>
              <a:t>ArXiv</a:t>
            </a:r>
            <a:r>
              <a:rPr lang="en">
                <a:latin typeface="Maven Pro"/>
                <a:ea typeface="Maven Pro"/>
                <a:cs typeface="Maven Pro"/>
                <a:sym typeface="Maven Pro"/>
              </a:rPr>
              <a:t>) [TGNN]</a:t>
            </a:r>
            <a:endParaRPr>
              <a:latin typeface="Maven Pro"/>
              <a:ea typeface="Maven Pro"/>
              <a:cs typeface="Maven Pro"/>
              <a:sym typeface="Maven Pro"/>
            </a:endParaRPr>
          </a:p>
        </p:txBody>
      </p:sp>
      <p:pic>
        <p:nvPicPr>
          <p:cNvPr id="150" name="Google Shape;150;p24"/>
          <p:cNvPicPr preferRelativeResize="0"/>
          <p:nvPr/>
        </p:nvPicPr>
        <p:blipFill>
          <a:blip r:embed="rId5">
            <a:alphaModFix/>
          </a:blip>
          <a:stretch>
            <a:fillRect/>
          </a:stretch>
        </p:blipFill>
        <p:spPr>
          <a:xfrm>
            <a:off x="5509475" y="4789300"/>
            <a:ext cx="3228273" cy="3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42625" y="575950"/>
            <a:ext cx="82791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1100"/>
              <a:buNone/>
            </a:pPr>
            <a:r>
              <a:rPr b="0" lang="en" sz="2200">
                <a:solidFill>
                  <a:schemeClr val="dk1"/>
                </a:solidFill>
                <a:latin typeface="Maven Pro ExtraBold"/>
                <a:ea typeface="Maven Pro ExtraBold"/>
                <a:cs typeface="Maven Pro ExtraBold"/>
                <a:sym typeface="Maven Pro ExtraBold"/>
              </a:rPr>
              <a:t>TGIB Framework:</a:t>
            </a:r>
            <a:endParaRPr b="0" sz="2200">
              <a:solidFill>
                <a:schemeClr val="dk1"/>
              </a:solidFill>
              <a:latin typeface="Maven Pro ExtraBold"/>
              <a:ea typeface="Maven Pro ExtraBold"/>
              <a:cs typeface="Maven Pro ExtraBold"/>
              <a:sym typeface="Maven Pro ExtraBold"/>
            </a:endParaRPr>
          </a:p>
        </p:txBody>
      </p:sp>
      <p:pic>
        <p:nvPicPr>
          <p:cNvPr id="156" name="Google Shape;156;p25"/>
          <p:cNvPicPr preferRelativeResize="0"/>
          <p:nvPr/>
        </p:nvPicPr>
        <p:blipFill>
          <a:blip r:embed="rId3">
            <a:alphaModFix/>
          </a:blip>
          <a:stretch>
            <a:fillRect/>
          </a:stretch>
        </p:blipFill>
        <p:spPr>
          <a:xfrm>
            <a:off x="5509475" y="4789300"/>
            <a:ext cx="3228273" cy="314400"/>
          </a:xfrm>
          <a:prstGeom prst="rect">
            <a:avLst/>
          </a:prstGeom>
          <a:noFill/>
          <a:ln>
            <a:noFill/>
          </a:ln>
        </p:spPr>
      </p:pic>
      <p:sp>
        <p:nvSpPr>
          <p:cNvPr id="157" name="Google Shape;157;p25"/>
          <p:cNvSpPr txBox="1"/>
          <p:nvPr>
            <p:ph idx="1" type="body"/>
          </p:nvPr>
        </p:nvSpPr>
        <p:spPr>
          <a:xfrm>
            <a:off x="442625" y="1282150"/>
            <a:ext cx="8279100" cy="20448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Font typeface="Maven Pro"/>
              <a:buChar char="●"/>
            </a:pPr>
            <a:r>
              <a:rPr b="1" lang="en">
                <a:latin typeface="Maven Pro"/>
                <a:ea typeface="Maven Pro"/>
                <a:cs typeface="Maven Pro"/>
                <a:sym typeface="Maven Pro"/>
              </a:rPr>
              <a:t>Inherently explainable</a:t>
            </a:r>
            <a:r>
              <a:rPr lang="en">
                <a:latin typeface="Maven Pro"/>
                <a:ea typeface="Maven Pro"/>
                <a:cs typeface="Maven Pro"/>
                <a:sym typeface="Maven Pro"/>
              </a:rPr>
              <a:t> model that works on introducing stochasticity in </a:t>
            </a:r>
            <a:r>
              <a:rPr b="1" lang="en">
                <a:latin typeface="Maven Pro"/>
                <a:ea typeface="Maven Pro"/>
                <a:cs typeface="Maven Pro"/>
                <a:sym typeface="Maven Pro"/>
              </a:rPr>
              <a:t>Information Bottleneck Theory.</a:t>
            </a:r>
            <a:endParaRPr b="1">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It provides </a:t>
            </a:r>
            <a:r>
              <a:rPr lang="en">
                <a:latin typeface="Maven Pro"/>
                <a:ea typeface="Maven Pro"/>
                <a:cs typeface="Maven Pro"/>
                <a:sym typeface="Maven Pro"/>
              </a:rPr>
              <a:t>explanations</a:t>
            </a:r>
            <a:r>
              <a:rPr lang="en">
                <a:latin typeface="Maven Pro"/>
                <a:ea typeface="Maven Pro"/>
                <a:cs typeface="Maven Pro"/>
                <a:sym typeface="Maven Pro"/>
              </a:rPr>
              <a:t> as comparisons with other papers as the difference in timestamps.</a:t>
            </a:r>
            <a:endParaRPr>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Far more superior than other Graph Explainers.</a:t>
            </a:r>
            <a:endParaRPr>
              <a:latin typeface="Maven Pro"/>
              <a:ea typeface="Maven Pro"/>
              <a:cs typeface="Maven Pro"/>
              <a:sym typeface="Maven Pro"/>
            </a:endParaRPr>
          </a:p>
        </p:txBody>
      </p:sp>
      <p:sp>
        <p:nvSpPr>
          <p:cNvPr id="158" name="Google Shape;158;p25"/>
          <p:cNvSpPr txBox="1"/>
          <p:nvPr>
            <p:ph idx="1" type="body"/>
          </p:nvPr>
        </p:nvSpPr>
        <p:spPr>
          <a:xfrm>
            <a:off x="458650" y="3326950"/>
            <a:ext cx="8279100" cy="108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Developed on top of the research done in TGNN.</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Codebase and dataset is pretty identical.</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sz="1400">
                <a:latin typeface="Maven Pro"/>
                <a:ea typeface="Maven Pro"/>
                <a:cs typeface="Maven Pro"/>
                <a:sym typeface="Maven Pro"/>
              </a:rPr>
              <a:t>Not peer-reviewed as it was released recently. (Aug ‘24)</a:t>
            </a:r>
            <a:endParaRPr sz="1400">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925725" y="1473286"/>
            <a:ext cx="7292550" cy="219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42625" y="575950"/>
            <a:ext cx="82791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1100"/>
              <a:buNone/>
            </a:pPr>
            <a:r>
              <a:rPr b="0" lang="en" sz="2200">
                <a:solidFill>
                  <a:schemeClr val="dk1"/>
                </a:solidFill>
                <a:latin typeface="Maven Pro ExtraBold"/>
                <a:ea typeface="Maven Pro ExtraBold"/>
                <a:cs typeface="Maven Pro ExtraBold"/>
                <a:sym typeface="Maven Pro ExtraBold"/>
              </a:rPr>
              <a:t>TGNN Framework:</a:t>
            </a:r>
            <a:endParaRPr b="0" sz="2200">
              <a:solidFill>
                <a:schemeClr val="dk1"/>
              </a:solidFill>
              <a:latin typeface="Maven Pro ExtraBold"/>
              <a:ea typeface="Maven Pro ExtraBold"/>
              <a:cs typeface="Maven Pro ExtraBold"/>
              <a:sym typeface="Maven Pro ExtraBold"/>
            </a:endParaRPr>
          </a:p>
        </p:txBody>
      </p:sp>
      <p:pic>
        <p:nvPicPr>
          <p:cNvPr id="169" name="Google Shape;169;p27"/>
          <p:cNvPicPr preferRelativeResize="0"/>
          <p:nvPr/>
        </p:nvPicPr>
        <p:blipFill>
          <a:blip r:embed="rId3">
            <a:alphaModFix/>
          </a:blip>
          <a:stretch>
            <a:fillRect/>
          </a:stretch>
        </p:blipFill>
        <p:spPr>
          <a:xfrm>
            <a:off x="5509475" y="4789300"/>
            <a:ext cx="3228273" cy="314400"/>
          </a:xfrm>
          <a:prstGeom prst="rect">
            <a:avLst/>
          </a:prstGeom>
          <a:noFill/>
          <a:ln>
            <a:noFill/>
          </a:ln>
        </p:spPr>
      </p:pic>
      <p:sp>
        <p:nvSpPr>
          <p:cNvPr id="170" name="Google Shape;170;p27"/>
          <p:cNvSpPr txBox="1"/>
          <p:nvPr>
            <p:ph idx="1" type="body"/>
          </p:nvPr>
        </p:nvSpPr>
        <p:spPr>
          <a:xfrm>
            <a:off x="442625" y="1282150"/>
            <a:ext cx="8279100" cy="3279900"/>
          </a:xfrm>
          <a:prstGeom prst="rect">
            <a:avLst/>
          </a:prstGeom>
        </p:spPr>
        <p:txBody>
          <a:bodyPr anchorCtr="0" anchor="t" bIns="91425" lIns="91425" spcFirstLastPara="1" rIns="91425" wrap="square" tIns="91425">
            <a:noAutofit/>
          </a:bodyPr>
          <a:lstStyle/>
          <a:p>
            <a:pPr indent="-327025" lvl="0" marL="457200" rtl="0" algn="l">
              <a:lnSpc>
                <a:spcPct val="150000"/>
              </a:lnSpc>
              <a:spcBef>
                <a:spcPts val="0"/>
              </a:spcBef>
              <a:spcAft>
                <a:spcPts val="0"/>
              </a:spcAft>
              <a:buSzPts val="1550"/>
              <a:buFont typeface="Maven Pro"/>
              <a:buChar char="●"/>
            </a:pPr>
            <a:r>
              <a:rPr b="1" lang="en" sz="1550">
                <a:latin typeface="Raleway"/>
                <a:ea typeface="Raleway"/>
                <a:cs typeface="Raleway"/>
                <a:sym typeface="Raleway"/>
              </a:rPr>
              <a:t>First model </a:t>
            </a:r>
            <a:r>
              <a:rPr lang="en" sz="1550">
                <a:latin typeface="Raleway"/>
                <a:ea typeface="Raleway"/>
                <a:cs typeface="Raleway"/>
                <a:sym typeface="Raleway"/>
              </a:rPr>
              <a:t>to explain </a:t>
            </a:r>
            <a:r>
              <a:rPr b="1" lang="en" sz="1550">
                <a:latin typeface="Raleway"/>
                <a:ea typeface="Raleway"/>
                <a:cs typeface="Raleway"/>
                <a:sym typeface="Raleway"/>
              </a:rPr>
              <a:t>dynamic </a:t>
            </a:r>
            <a:r>
              <a:rPr lang="en" sz="1550">
                <a:latin typeface="Raleway"/>
                <a:ea typeface="Raleway"/>
                <a:cs typeface="Raleway"/>
                <a:sym typeface="Raleway"/>
              </a:rPr>
              <a:t>temporal graphs</a:t>
            </a:r>
            <a:endParaRPr sz="1550">
              <a:latin typeface="Raleway"/>
              <a:ea typeface="Raleway"/>
              <a:cs typeface="Raleway"/>
              <a:sym typeface="Raleway"/>
            </a:endParaRPr>
          </a:p>
          <a:p>
            <a:pPr indent="-327025" lvl="0" marL="457200" rtl="0" algn="l">
              <a:lnSpc>
                <a:spcPct val="150000"/>
              </a:lnSpc>
              <a:spcBef>
                <a:spcPts val="0"/>
              </a:spcBef>
              <a:spcAft>
                <a:spcPts val="0"/>
              </a:spcAft>
              <a:buSzPts val="1550"/>
              <a:buFont typeface="Raleway"/>
              <a:buChar char="●"/>
            </a:pPr>
            <a:r>
              <a:rPr lang="en" sz="1550">
                <a:latin typeface="Raleway"/>
                <a:ea typeface="Raleway"/>
                <a:cs typeface="Raleway"/>
                <a:sym typeface="Raleway"/>
              </a:rPr>
              <a:t>Experimental results demonstrate that T-GNNExplainer can achieve superior performance with up to 50% improvement in Area under Fidelity-Sparsity Curve compared to other explainers.</a:t>
            </a:r>
            <a:endParaRPr sz="1550">
              <a:latin typeface="Raleway"/>
              <a:ea typeface="Raleway"/>
              <a:cs typeface="Raleway"/>
              <a:sym typeface="Raleway"/>
            </a:endParaRPr>
          </a:p>
          <a:p>
            <a:pPr indent="-327025" lvl="0" marL="457200" rtl="0" algn="l">
              <a:lnSpc>
                <a:spcPct val="150000"/>
              </a:lnSpc>
              <a:spcBef>
                <a:spcPts val="0"/>
              </a:spcBef>
              <a:spcAft>
                <a:spcPts val="0"/>
              </a:spcAft>
              <a:buSzPts val="1550"/>
              <a:buFont typeface="Maven Pro"/>
              <a:buChar char="●"/>
            </a:pPr>
            <a:r>
              <a:rPr b="1" lang="en" sz="1550">
                <a:latin typeface="Raleway"/>
                <a:ea typeface="Raleway"/>
                <a:cs typeface="Raleway"/>
                <a:sym typeface="Raleway"/>
              </a:rPr>
              <a:t>Task Objective:</a:t>
            </a:r>
            <a:r>
              <a:rPr lang="en" sz="1550">
                <a:latin typeface="Raleway"/>
                <a:ea typeface="Raleway"/>
                <a:cs typeface="Raleway"/>
                <a:sym typeface="Raleway"/>
              </a:rPr>
              <a:t> Find a subset of historical events that lead to a temporal prediction.</a:t>
            </a:r>
            <a:endParaRPr sz="1550">
              <a:latin typeface="Raleway"/>
              <a:ea typeface="Raleway"/>
              <a:cs typeface="Raleway"/>
              <a:sym typeface="Raleway"/>
            </a:endParaRPr>
          </a:p>
          <a:p>
            <a:pPr indent="-327025" lvl="0" marL="457200" rtl="0" algn="l">
              <a:lnSpc>
                <a:spcPct val="150000"/>
              </a:lnSpc>
              <a:spcBef>
                <a:spcPts val="0"/>
              </a:spcBef>
              <a:spcAft>
                <a:spcPts val="0"/>
              </a:spcAft>
              <a:buSzPts val="1550"/>
              <a:buFont typeface="Maven Pro"/>
              <a:buChar char="●"/>
            </a:pPr>
            <a:r>
              <a:rPr b="1" lang="en" sz="1550">
                <a:latin typeface="Raleway"/>
                <a:ea typeface="Raleway"/>
                <a:cs typeface="Raleway"/>
                <a:sym typeface="Raleway"/>
              </a:rPr>
              <a:t>Problem Solution:</a:t>
            </a:r>
            <a:r>
              <a:rPr lang="en" sz="1550">
                <a:latin typeface="Raleway"/>
                <a:ea typeface="Raleway"/>
                <a:cs typeface="Raleway"/>
                <a:sym typeface="Raleway"/>
              </a:rPr>
              <a:t> T-GNNExplainer uses Monte Carlo Tree Search (MCTS) to explore event subsets and a navigator to learn correlations between events.</a:t>
            </a:r>
            <a:endParaRPr sz="1550">
              <a:latin typeface="Raleway"/>
              <a:ea typeface="Raleway"/>
              <a:cs typeface="Raleway"/>
              <a:sym typeface="Raleway"/>
            </a:endParaRPr>
          </a:p>
          <a:p>
            <a:pPr indent="-327025" lvl="0" marL="457200" rtl="0" algn="l">
              <a:lnSpc>
                <a:spcPct val="150000"/>
              </a:lnSpc>
              <a:spcBef>
                <a:spcPts val="0"/>
              </a:spcBef>
              <a:spcAft>
                <a:spcPts val="0"/>
              </a:spcAft>
              <a:buSzPts val="1550"/>
              <a:buFont typeface="Maven Pro"/>
              <a:buChar char="●"/>
            </a:pPr>
            <a:r>
              <a:rPr b="1" lang="en" sz="1550">
                <a:latin typeface="Raleway"/>
                <a:ea typeface="Raleway"/>
                <a:cs typeface="Raleway"/>
                <a:sym typeface="Raleway"/>
              </a:rPr>
              <a:t>Combinatorial Optimization:</a:t>
            </a:r>
            <a:r>
              <a:rPr lang="en" sz="1550">
                <a:latin typeface="Raleway"/>
                <a:ea typeface="Raleway"/>
                <a:cs typeface="Raleway"/>
                <a:sym typeface="Raleway"/>
              </a:rPr>
              <a:t> Handles the combinatorial optimization problem of finding the optimal event subset.</a:t>
            </a:r>
            <a:endParaRPr sz="155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ctrTitle"/>
          </p:nvPr>
        </p:nvSpPr>
        <p:spPr>
          <a:xfrm>
            <a:off x="1406250" y="1800750"/>
            <a:ext cx="6331500" cy="1542000"/>
          </a:xfrm>
          <a:prstGeom prst="rect">
            <a:avLst/>
          </a:prstGeom>
          <a:ln>
            <a:noFill/>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did I do and learn?</a:t>
            </a:r>
            <a:endParaRPr/>
          </a:p>
        </p:txBody>
      </p:sp>
      <p:pic>
        <p:nvPicPr>
          <p:cNvPr id="176" name="Google Shape;176;p28"/>
          <p:cNvPicPr preferRelativeResize="0"/>
          <p:nvPr/>
        </p:nvPicPr>
        <p:blipFill>
          <a:blip r:embed="rId3">
            <a:alphaModFix/>
          </a:blip>
          <a:stretch>
            <a:fillRect/>
          </a:stretch>
        </p:blipFill>
        <p:spPr>
          <a:xfrm>
            <a:off x="5509475" y="4789300"/>
            <a:ext cx="3228273" cy="31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idx="1" type="body"/>
          </p:nvPr>
        </p:nvSpPr>
        <p:spPr>
          <a:xfrm>
            <a:off x="432450" y="1409325"/>
            <a:ext cx="8279100" cy="3014100"/>
          </a:xfrm>
          <a:prstGeom prst="rect">
            <a:avLst/>
          </a:prstGeom>
        </p:spPr>
        <p:txBody>
          <a:bodyPr anchorCtr="0" anchor="t" bIns="91425" lIns="91425" spcFirstLastPara="1" rIns="91425" wrap="square" tIns="91425">
            <a:normAutofit fontScale="77500"/>
          </a:bodyPr>
          <a:lstStyle/>
          <a:p>
            <a:pPr indent="-317182" lvl="0" marL="457200" rtl="0" algn="l">
              <a:lnSpc>
                <a:spcPct val="150000"/>
              </a:lnSpc>
              <a:spcBef>
                <a:spcPts val="0"/>
              </a:spcBef>
              <a:spcAft>
                <a:spcPts val="0"/>
              </a:spcAft>
              <a:buSzPct val="100000"/>
              <a:buFont typeface="Maven Pro"/>
              <a:buChar char="●"/>
            </a:pPr>
            <a:r>
              <a:rPr lang="en">
                <a:latin typeface="Maven Pro"/>
                <a:ea typeface="Maven Pro"/>
                <a:cs typeface="Maven Pro"/>
                <a:sym typeface="Maven Pro"/>
              </a:rPr>
              <a:t>Assumed lead in developing the comprehensive evaluation framework.</a:t>
            </a:r>
            <a:endParaRPr>
              <a:latin typeface="Maven Pro"/>
              <a:ea typeface="Maven Pro"/>
              <a:cs typeface="Maven Pro"/>
              <a:sym typeface="Maven Pro"/>
            </a:endParaRPr>
          </a:p>
          <a:p>
            <a:pPr indent="-317182" lvl="0" marL="457200" rtl="0" algn="l">
              <a:lnSpc>
                <a:spcPct val="150000"/>
              </a:lnSpc>
              <a:spcBef>
                <a:spcPts val="0"/>
              </a:spcBef>
              <a:spcAft>
                <a:spcPts val="0"/>
              </a:spcAft>
              <a:buSzPct val="100000"/>
              <a:buFont typeface="Maven Pro"/>
              <a:buChar char="●"/>
            </a:pPr>
            <a:r>
              <a:rPr lang="en">
                <a:latin typeface="Maven Pro"/>
                <a:ea typeface="Maven Pro"/>
                <a:cs typeface="Maven Pro"/>
                <a:sym typeface="Maven Pro"/>
              </a:rPr>
              <a:t>Aided in preprocessing the output log data from Kairos to make it compatible with the TGNN Framework. </a:t>
            </a:r>
            <a:endParaRPr>
              <a:latin typeface="Maven Pro"/>
              <a:ea typeface="Maven Pro"/>
              <a:cs typeface="Maven Pro"/>
              <a:sym typeface="Maven Pro"/>
            </a:endParaRPr>
          </a:p>
          <a:p>
            <a:pPr indent="-297497" lvl="1" marL="914400" rtl="0" algn="l">
              <a:lnSpc>
                <a:spcPct val="150000"/>
              </a:lnSpc>
              <a:spcBef>
                <a:spcPts val="0"/>
              </a:spcBef>
              <a:spcAft>
                <a:spcPts val="0"/>
              </a:spcAft>
              <a:buSzPct val="100000"/>
              <a:buFont typeface="Maven Pro"/>
              <a:buChar char="○"/>
            </a:pPr>
            <a:r>
              <a:rPr lang="en">
                <a:latin typeface="Maven Pro"/>
                <a:ea typeface="Maven Pro"/>
                <a:cs typeface="Maven Pro"/>
                <a:sym typeface="Maven Pro"/>
              </a:rPr>
              <a:t>This involved making many assumptions with the data and preprocessing the data </a:t>
            </a:r>
            <a:r>
              <a:rPr lang="en">
                <a:latin typeface="Maven Pro"/>
                <a:ea typeface="Maven Pro"/>
                <a:cs typeface="Maven Pro"/>
                <a:sym typeface="Maven Pro"/>
              </a:rPr>
              <a:t>accordingly</a:t>
            </a:r>
            <a:r>
              <a:rPr lang="en">
                <a:latin typeface="Maven Pro"/>
                <a:ea typeface="Maven Pro"/>
                <a:cs typeface="Maven Pro"/>
                <a:sym typeface="Maven Pro"/>
              </a:rPr>
              <a:t> and applying feature engineering.</a:t>
            </a:r>
            <a:endParaRPr>
              <a:latin typeface="Maven Pro"/>
              <a:ea typeface="Maven Pro"/>
              <a:cs typeface="Maven Pro"/>
              <a:sym typeface="Maven Pro"/>
            </a:endParaRPr>
          </a:p>
          <a:p>
            <a:pPr indent="-317182" lvl="0" marL="457200" rtl="0" algn="l">
              <a:lnSpc>
                <a:spcPct val="150000"/>
              </a:lnSpc>
              <a:spcBef>
                <a:spcPts val="0"/>
              </a:spcBef>
              <a:spcAft>
                <a:spcPts val="0"/>
              </a:spcAft>
              <a:buSzPct val="100000"/>
              <a:buFont typeface="Maven Pro"/>
              <a:buChar char="●"/>
            </a:pPr>
            <a:r>
              <a:rPr lang="en">
                <a:latin typeface="Maven Pro"/>
                <a:ea typeface="Maven Pro"/>
                <a:cs typeface="Maven Pro"/>
                <a:sym typeface="Maven Pro"/>
              </a:rPr>
              <a:t>Worked on getting TGIB to run so that a cybersecurity dataset can tried on the framework. </a:t>
            </a:r>
            <a:endParaRPr>
              <a:latin typeface="Maven Pro"/>
              <a:ea typeface="Maven Pro"/>
              <a:cs typeface="Maven Pro"/>
              <a:sym typeface="Maven Pro"/>
            </a:endParaRPr>
          </a:p>
          <a:p>
            <a:pPr indent="-317182" lvl="0" marL="457200" rtl="0" algn="l">
              <a:lnSpc>
                <a:spcPct val="150000"/>
              </a:lnSpc>
              <a:spcBef>
                <a:spcPts val="0"/>
              </a:spcBef>
              <a:spcAft>
                <a:spcPts val="0"/>
              </a:spcAft>
              <a:buSzPct val="100000"/>
              <a:buFont typeface="Maven Pro"/>
              <a:buChar char="●"/>
            </a:pPr>
            <a:r>
              <a:rPr lang="en">
                <a:latin typeface="Maven Pro"/>
                <a:ea typeface="Maven Pro"/>
                <a:cs typeface="Maven Pro"/>
                <a:sym typeface="Maven Pro"/>
              </a:rPr>
              <a:t>Furthermore, found compatible research papers and previous work to give us a starting point.</a:t>
            </a:r>
            <a:endParaRPr>
              <a:latin typeface="Maven Pro"/>
              <a:ea typeface="Maven Pro"/>
              <a:cs typeface="Maven Pro"/>
              <a:sym typeface="Maven Pro"/>
            </a:endParaRPr>
          </a:p>
          <a:p>
            <a:pPr indent="-317182" lvl="0" marL="457200" rtl="0" algn="l">
              <a:lnSpc>
                <a:spcPct val="150000"/>
              </a:lnSpc>
              <a:spcBef>
                <a:spcPts val="0"/>
              </a:spcBef>
              <a:spcAft>
                <a:spcPts val="0"/>
              </a:spcAft>
              <a:buSzPct val="100000"/>
              <a:buFont typeface="Maven Pro"/>
              <a:buChar char="●"/>
            </a:pPr>
            <a:r>
              <a:rPr lang="en">
                <a:latin typeface="Maven Pro"/>
                <a:ea typeface="Maven Pro"/>
                <a:cs typeface="Maven Pro"/>
                <a:sym typeface="Maven Pro"/>
              </a:rPr>
              <a:t>Lent a hand in getting Kairos to work.</a:t>
            </a:r>
            <a:endParaRPr>
              <a:latin typeface="Maven Pro"/>
              <a:ea typeface="Maven Pro"/>
              <a:cs typeface="Maven Pro"/>
              <a:sym typeface="Maven Pro"/>
            </a:endParaRPr>
          </a:p>
          <a:p>
            <a:pPr indent="-317182" lvl="0" marL="457200" rtl="0" algn="l">
              <a:lnSpc>
                <a:spcPct val="150000"/>
              </a:lnSpc>
              <a:spcBef>
                <a:spcPts val="0"/>
              </a:spcBef>
              <a:spcAft>
                <a:spcPts val="0"/>
              </a:spcAft>
              <a:buSzPct val="100000"/>
              <a:buFont typeface="Maven Pro"/>
              <a:buChar char="●"/>
            </a:pPr>
            <a:r>
              <a:rPr lang="en">
                <a:latin typeface="Maven Pro"/>
                <a:ea typeface="Maven Pro"/>
                <a:cs typeface="Maven Pro"/>
                <a:sym typeface="Maven Pro"/>
              </a:rPr>
              <a:t>The github commits made by me and my teammates can be seen </a:t>
            </a:r>
            <a:r>
              <a:rPr lang="en" u="sng">
                <a:solidFill>
                  <a:schemeClr val="hlink"/>
                </a:solidFill>
                <a:latin typeface="Maven Pro"/>
                <a:ea typeface="Maven Pro"/>
                <a:cs typeface="Maven Pro"/>
                <a:sym typeface="Maven Pro"/>
                <a:hlinkClick r:id="rId3"/>
              </a:rPr>
              <a:t>here.</a:t>
            </a:r>
            <a:endParaRPr>
              <a:latin typeface="Maven Pro"/>
              <a:ea typeface="Maven Pro"/>
              <a:cs typeface="Maven Pro"/>
              <a:sym typeface="Maven Pro"/>
            </a:endParaRPr>
          </a:p>
        </p:txBody>
      </p:sp>
      <p:pic>
        <p:nvPicPr>
          <p:cNvPr id="182" name="Google Shape;182;p29"/>
          <p:cNvPicPr preferRelativeResize="0"/>
          <p:nvPr/>
        </p:nvPicPr>
        <p:blipFill>
          <a:blip r:embed="rId4">
            <a:alphaModFix/>
          </a:blip>
          <a:stretch>
            <a:fillRect/>
          </a:stretch>
        </p:blipFill>
        <p:spPr>
          <a:xfrm>
            <a:off x="5509475" y="4789300"/>
            <a:ext cx="3228273" cy="314400"/>
          </a:xfrm>
          <a:prstGeom prst="rect">
            <a:avLst/>
          </a:prstGeom>
          <a:noFill/>
          <a:ln>
            <a:noFill/>
          </a:ln>
        </p:spPr>
      </p:pic>
      <p:sp>
        <p:nvSpPr>
          <p:cNvPr id="183" name="Google Shape;183;p29"/>
          <p:cNvSpPr txBox="1"/>
          <p:nvPr/>
        </p:nvSpPr>
        <p:spPr>
          <a:xfrm>
            <a:off x="432450" y="627500"/>
            <a:ext cx="827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Raleway"/>
                <a:ea typeface="Raleway"/>
                <a:cs typeface="Raleway"/>
                <a:sym typeface="Raleway"/>
              </a:rPr>
              <a:t>What I did:</a:t>
            </a:r>
            <a:endParaRPr b="1" sz="2200">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2539913" y="321163"/>
            <a:ext cx="4064174" cy="4501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432450" y="1409325"/>
            <a:ext cx="8279100" cy="3014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“You learn more on the job than before.”</a:t>
            </a:r>
            <a:endParaRPr>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Graph Neural Networks and new types of Explainability.</a:t>
            </a:r>
            <a:endParaRPr>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Environment setup is a nightmare!!</a:t>
            </a:r>
            <a:endParaRPr>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Teamwork!</a:t>
            </a:r>
            <a:endParaRPr>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lang="en">
                <a:latin typeface="Maven Pro"/>
                <a:ea typeface="Maven Pro"/>
                <a:cs typeface="Maven Pro"/>
                <a:sym typeface="Maven Pro"/>
              </a:rPr>
              <a:t>Reviewed a ton of literature relating to XAI. </a:t>
            </a:r>
            <a:endParaRPr>
              <a:latin typeface="Maven Pro"/>
              <a:ea typeface="Maven Pro"/>
              <a:cs typeface="Maven Pro"/>
              <a:sym typeface="Maven Pro"/>
            </a:endParaRPr>
          </a:p>
        </p:txBody>
      </p:sp>
      <p:pic>
        <p:nvPicPr>
          <p:cNvPr id="194" name="Google Shape;194;p31"/>
          <p:cNvPicPr preferRelativeResize="0"/>
          <p:nvPr/>
        </p:nvPicPr>
        <p:blipFill>
          <a:blip r:embed="rId3">
            <a:alphaModFix/>
          </a:blip>
          <a:stretch>
            <a:fillRect/>
          </a:stretch>
        </p:blipFill>
        <p:spPr>
          <a:xfrm>
            <a:off x="5509475" y="4789300"/>
            <a:ext cx="3228273" cy="314400"/>
          </a:xfrm>
          <a:prstGeom prst="rect">
            <a:avLst/>
          </a:prstGeom>
          <a:noFill/>
          <a:ln>
            <a:noFill/>
          </a:ln>
        </p:spPr>
      </p:pic>
      <p:sp>
        <p:nvSpPr>
          <p:cNvPr id="195" name="Google Shape;195;p31"/>
          <p:cNvSpPr txBox="1"/>
          <p:nvPr/>
        </p:nvSpPr>
        <p:spPr>
          <a:xfrm>
            <a:off x="432450" y="627500"/>
            <a:ext cx="827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Raleway"/>
                <a:ea typeface="Raleway"/>
                <a:cs typeface="Raleway"/>
                <a:sym typeface="Raleway"/>
              </a:rPr>
              <a:t>What I learnt:</a:t>
            </a:r>
            <a:endParaRPr b="1" sz="22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ctrTitle"/>
          </p:nvPr>
        </p:nvSpPr>
        <p:spPr>
          <a:xfrm>
            <a:off x="1406250" y="1800750"/>
            <a:ext cx="6331500" cy="1542000"/>
          </a:xfrm>
          <a:prstGeom prst="rect">
            <a:avLst/>
          </a:prstGeom>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0" lang="en">
                <a:latin typeface="Raleway ExtraBold"/>
                <a:ea typeface="Raleway ExtraBold"/>
                <a:cs typeface="Raleway ExtraBold"/>
                <a:sym typeface="Raleway ExtraBold"/>
              </a:rPr>
              <a:t>Overview</a:t>
            </a:r>
            <a:r>
              <a:rPr b="0" lang="en">
                <a:latin typeface="Raleway ExtraBold"/>
                <a:ea typeface="Raleway ExtraBold"/>
                <a:cs typeface="Raleway ExtraBold"/>
                <a:sym typeface="Raleway ExtraBold"/>
              </a:rPr>
              <a:t>.</a:t>
            </a:r>
            <a:endParaRPr b="0">
              <a:latin typeface="Raleway ExtraBold"/>
              <a:ea typeface="Raleway ExtraBold"/>
              <a:cs typeface="Raleway ExtraBold"/>
              <a:sym typeface="Raleway ExtraBold"/>
            </a:endParaRPr>
          </a:p>
        </p:txBody>
      </p:sp>
      <p:pic>
        <p:nvPicPr>
          <p:cNvPr id="81" name="Google Shape;81;p14"/>
          <p:cNvPicPr preferRelativeResize="0"/>
          <p:nvPr/>
        </p:nvPicPr>
        <p:blipFill>
          <a:blip r:embed="rId3">
            <a:alphaModFix/>
          </a:blip>
          <a:stretch>
            <a:fillRect/>
          </a:stretch>
        </p:blipFill>
        <p:spPr>
          <a:xfrm>
            <a:off x="5509475" y="4789300"/>
            <a:ext cx="3228273" cy="31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ctrTitle"/>
          </p:nvPr>
        </p:nvSpPr>
        <p:spPr>
          <a:xfrm>
            <a:off x="1406250" y="1800750"/>
            <a:ext cx="6331500" cy="1542000"/>
          </a:xfrm>
          <a:prstGeom prst="rect">
            <a:avLst/>
          </a:prstGeom>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201" name="Google Shape;201;p32"/>
          <p:cNvPicPr preferRelativeResize="0"/>
          <p:nvPr/>
        </p:nvPicPr>
        <p:blipFill>
          <a:blip r:embed="rId3">
            <a:alphaModFix/>
          </a:blip>
          <a:stretch>
            <a:fillRect/>
          </a:stretch>
        </p:blipFill>
        <p:spPr>
          <a:xfrm>
            <a:off x="5509475" y="4789300"/>
            <a:ext cx="3228273" cy="3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42625" y="575950"/>
            <a:ext cx="8279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11"/>
              <a:t>What is Kairos?</a:t>
            </a:r>
            <a:endParaRPr sz="3111"/>
          </a:p>
        </p:txBody>
      </p:sp>
      <p:pic>
        <p:nvPicPr>
          <p:cNvPr id="87" name="Google Shape;87;p15"/>
          <p:cNvPicPr preferRelativeResize="0"/>
          <p:nvPr/>
        </p:nvPicPr>
        <p:blipFill>
          <a:blip r:embed="rId3">
            <a:alphaModFix/>
          </a:blip>
          <a:stretch>
            <a:fillRect/>
          </a:stretch>
        </p:blipFill>
        <p:spPr>
          <a:xfrm>
            <a:off x="5509475" y="4789300"/>
            <a:ext cx="3228273" cy="314400"/>
          </a:xfrm>
          <a:prstGeom prst="rect">
            <a:avLst/>
          </a:prstGeom>
          <a:noFill/>
          <a:ln>
            <a:noFill/>
          </a:ln>
        </p:spPr>
      </p:pic>
      <p:sp>
        <p:nvSpPr>
          <p:cNvPr id="88" name="Google Shape;88;p15"/>
          <p:cNvSpPr txBox="1"/>
          <p:nvPr>
            <p:ph idx="1" type="body"/>
          </p:nvPr>
        </p:nvSpPr>
        <p:spPr>
          <a:xfrm>
            <a:off x="452600" y="1595775"/>
            <a:ext cx="4119300" cy="2724000"/>
          </a:xfrm>
          <a:prstGeom prst="rect">
            <a:avLst/>
          </a:prstGeom>
        </p:spPr>
        <p:txBody>
          <a:bodyPr anchorCtr="0" anchor="t" bIns="91425" lIns="91425" spcFirstLastPara="1" rIns="91425" wrap="square" tIns="91425">
            <a:normAutofit fontScale="70000" lnSpcReduction="20000"/>
          </a:bodyPr>
          <a:lstStyle/>
          <a:p>
            <a:pPr indent="-299720" lvl="0" marL="457200" rtl="0" algn="l">
              <a:lnSpc>
                <a:spcPct val="150000"/>
              </a:lnSpc>
              <a:spcBef>
                <a:spcPts val="1200"/>
              </a:spcBef>
              <a:spcAft>
                <a:spcPts val="0"/>
              </a:spcAft>
              <a:buSzPct val="100000"/>
              <a:buFont typeface="Raleway"/>
              <a:buChar char="●"/>
            </a:pPr>
            <a:r>
              <a:rPr lang="en" sz="1600">
                <a:latin typeface="Raleway"/>
                <a:ea typeface="Raleway"/>
                <a:cs typeface="Raleway"/>
                <a:sym typeface="Raleway"/>
              </a:rPr>
              <a:t>A cutting-edge Provenance-based Intrusion Detection System (PIDS).</a:t>
            </a:r>
            <a:endParaRPr sz="1600">
              <a:latin typeface="Raleway"/>
              <a:ea typeface="Raleway"/>
              <a:cs typeface="Raleway"/>
              <a:sym typeface="Raleway"/>
            </a:endParaRPr>
          </a:p>
          <a:p>
            <a:pPr indent="-299720" lvl="0" marL="457200" rtl="0" algn="l">
              <a:lnSpc>
                <a:spcPct val="150000"/>
              </a:lnSpc>
              <a:spcBef>
                <a:spcPts val="0"/>
              </a:spcBef>
              <a:spcAft>
                <a:spcPts val="0"/>
              </a:spcAft>
              <a:buSzPct val="100000"/>
              <a:buFont typeface="Arial"/>
              <a:buChar char="●"/>
            </a:pPr>
            <a:r>
              <a:rPr b="1" lang="en" sz="1600">
                <a:latin typeface="Raleway"/>
                <a:ea typeface="Raleway"/>
                <a:cs typeface="Raleway"/>
                <a:sym typeface="Raleway"/>
              </a:rPr>
              <a:t>Core Innovation</a:t>
            </a:r>
            <a:r>
              <a:rPr lang="en" sz="1600">
                <a:latin typeface="Raleway"/>
                <a:ea typeface="Raleway"/>
                <a:cs typeface="Raleway"/>
                <a:sym typeface="Raleway"/>
              </a:rPr>
              <a:t>: It utilizes a dynamic temporal graph neural network (encoder-decoder) to </a:t>
            </a:r>
            <a:r>
              <a:rPr b="1" lang="en" sz="1600">
                <a:latin typeface="Raleway"/>
                <a:ea typeface="Raleway"/>
                <a:cs typeface="Raleway"/>
                <a:sym typeface="Raleway"/>
              </a:rPr>
              <a:t>track structural changes</a:t>
            </a:r>
            <a:r>
              <a:rPr lang="en" sz="1600">
                <a:latin typeface="Raleway"/>
                <a:ea typeface="Raleway"/>
                <a:cs typeface="Raleway"/>
                <a:sym typeface="Raleway"/>
              </a:rPr>
              <a:t> in provenance graphs, </a:t>
            </a:r>
            <a:r>
              <a:rPr b="1" lang="en" sz="1600">
                <a:latin typeface="Raleway"/>
                <a:ea typeface="Raleway"/>
                <a:cs typeface="Raleway"/>
                <a:sym typeface="Raleway"/>
              </a:rPr>
              <a:t>identifying anomalies</a:t>
            </a:r>
            <a:r>
              <a:rPr lang="en" sz="1600">
                <a:latin typeface="Raleway"/>
                <a:ea typeface="Raleway"/>
                <a:cs typeface="Raleway"/>
                <a:sym typeface="Raleway"/>
              </a:rPr>
              <a:t> at the event level with high precision.</a:t>
            </a:r>
            <a:endParaRPr sz="1600">
              <a:latin typeface="Raleway"/>
              <a:ea typeface="Raleway"/>
              <a:cs typeface="Raleway"/>
              <a:sym typeface="Raleway"/>
            </a:endParaRPr>
          </a:p>
          <a:p>
            <a:pPr indent="-299720" lvl="0" marL="457200" rtl="0" algn="l">
              <a:lnSpc>
                <a:spcPct val="150000"/>
              </a:lnSpc>
              <a:spcBef>
                <a:spcPts val="0"/>
              </a:spcBef>
              <a:spcAft>
                <a:spcPts val="0"/>
              </a:spcAft>
              <a:buSzPct val="100000"/>
              <a:buFont typeface="Arial"/>
              <a:buChar char="●"/>
            </a:pPr>
            <a:r>
              <a:rPr b="1" lang="en" sz="1600">
                <a:latin typeface="Raleway"/>
                <a:ea typeface="Raleway"/>
                <a:cs typeface="Raleway"/>
                <a:sym typeface="Raleway"/>
              </a:rPr>
              <a:t>Key Outcomes</a:t>
            </a:r>
            <a:r>
              <a:rPr lang="en" sz="1600">
                <a:latin typeface="Raleway"/>
                <a:ea typeface="Raleway"/>
                <a:cs typeface="Raleway"/>
                <a:sym typeface="Raleway"/>
              </a:rPr>
              <a:t>: Generates </a:t>
            </a:r>
            <a:r>
              <a:rPr b="1" lang="en" sz="1600">
                <a:latin typeface="Raleway"/>
                <a:ea typeface="Raleway"/>
                <a:cs typeface="Raleway"/>
                <a:sym typeface="Raleway"/>
              </a:rPr>
              <a:t>concise attack summaries</a:t>
            </a:r>
            <a:r>
              <a:rPr lang="en" sz="1600">
                <a:latin typeface="Raleway"/>
                <a:ea typeface="Raleway"/>
                <a:cs typeface="Raleway"/>
                <a:sym typeface="Raleway"/>
              </a:rPr>
              <a:t> to help sysadmins quickly understand and respond to intrusions, outperforming existing systems on benchmark datasets.</a:t>
            </a:r>
            <a:endParaRPr sz="2300">
              <a:latin typeface="Raleway"/>
              <a:ea typeface="Raleway"/>
              <a:cs typeface="Raleway"/>
              <a:sym typeface="Raleway"/>
            </a:endParaRPr>
          </a:p>
        </p:txBody>
      </p:sp>
      <p:pic>
        <p:nvPicPr>
          <p:cNvPr id="89" name="Google Shape;89;p15"/>
          <p:cNvPicPr preferRelativeResize="0"/>
          <p:nvPr/>
        </p:nvPicPr>
        <p:blipFill>
          <a:blip r:embed="rId4">
            <a:alphaModFix/>
          </a:blip>
          <a:stretch>
            <a:fillRect/>
          </a:stretch>
        </p:blipFill>
        <p:spPr>
          <a:xfrm>
            <a:off x="4714700" y="1494088"/>
            <a:ext cx="4267300" cy="2927368"/>
          </a:xfrm>
          <a:prstGeom prst="rect">
            <a:avLst/>
          </a:prstGeom>
          <a:noFill/>
          <a:ln>
            <a:noFill/>
          </a:ln>
        </p:spPr>
      </p:pic>
      <p:sp>
        <p:nvSpPr>
          <p:cNvPr id="90" name="Google Shape;90;p15"/>
          <p:cNvSpPr txBox="1"/>
          <p:nvPr/>
        </p:nvSpPr>
        <p:spPr>
          <a:xfrm>
            <a:off x="4257925" y="1983150"/>
            <a:ext cx="209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highlight>
                  <a:schemeClr val="dk2"/>
                </a:highlight>
                <a:latin typeface="Raleway ExtraBold"/>
                <a:ea typeface="Raleway ExtraBold"/>
                <a:cs typeface="Raleway ExtraBold"/>
                <a:sym typeface="Raleway ExtraBold"/>
              </a:rPr>
              <a:t>Temporal Graph Neural Networks</a:t>
            </a:r>
            <a:endParaRPr sz="1800">
              <a:solidFill>
                <a:schemeClr val="lt1"/>
              </a:solidFill>
              <a:highlight>
                <a:schemeClr val="dk2"/>
              </a:highlight>
              <a:latin typeface="Raleway ExtraBold"/>
              <a:ea typeface="Raleway ExtraBold"/>
              <a:cs typeface="Raleway ExtraBold"/>
              <a:sym typeface="Raleway ExtraBold"/>
            </a:endParaRPr>
          </a:p>
        </p:txBody>
      </p:sp>
      <p:sp>
        <p:nvSpPr>
          <p:cNvPr id="91" name="Google Shape;91;p15"/>
          <p:cNvSpPr txBox="1"/>
          <p:nvPr/>
        </p:nvSpPr>
        <p:spPr>
          <a:xfrm>
            <a:off x="7944700" y="3217900"/>
            <a:ext cx="2095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highlight>
                  <a:schemeClr val="dk2"/>
                </a:highlight>
                <a:latin typeface="Raleway ExtraBold"/>
                <a:ea typeface="Raleway ExtraBold"/>
                <a:cs typeface="Raleway ExtraBold"/>
                <a:sym typeface="Raleway ExtraBold"/>
              </a:rPr>
              <a:t>Kairos</a:t>
            </a:r>
            <a:endParaRPr sz="2600">
              <a:solidFill>
                <a:schemeClr val="lt1"/>
              </a:solidFill>
              <a:highlight>
                <a:schemeClr val="dk2"/>
              </a:highlight>
              <a:latin typeface="Raleway ExtraBold"/>
              <a:ea typeface="Raleway ExtraBold"/>
              <a:cs typeface="Raleway ExtraBold"/>
              <a:sym typeface="Raleway ExtraBold"/>
            </a:endParaRPr>
          </a:p>
        </p:txBody>
      </p:sp>
      <p:sp>
        <p:nvSpPr>
          <p:cNvPr id="92" name="Google Shape;92;p15"/>
          <p:cNvSpPr txBox="1"/>
          <p:nvPr/>
        </p:nvSpPr>
        <p:spPr>
          <a:xfrm>
            <a:off x="7340425" y="1540850"/>
            <a:ext cx="2095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highlight>
                  <a:schemeClr val="dk2"/>
                </a:highlight>
                <a:latin typeface="Raleway ExtraBold"/>
                <a:ea typeface="Raleway ExtraBold"/>
                <a:cs typeface="Raleway ExtraBold"/>
                <a:sym typeface="Raleway ExtraBold"/>
              </a:rPr>
              <a:t>Explainable AI</a:t>
            </a:r>
            <a:endParaRPr sz="1900">
              <a:solidFill>
                <a:schemeClr val="lt1"/>
              </a:solidFill>
              <a:highlight>
                <a:schemeClr val="dk2"/>
              </a:highlight>
              <a:latin typeface="Raleway ExtraBold"/>
              <a:ea typeface="Raleway ExtraBold"/>
              <a:cs typeface="Raleway ExtraBold"/>
              <a:sym typeface="Raleway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11875" y="575950"/>
            <a:ext cx="831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 from Kairos</a:t>
            </a:r>
            <a:endParaRPr/>
          </a:p>
        </p:txBody>
      </p:sp>
      <p:pic>
        <p:nvPicPr>
          <p:cNvPr id="98" name="Google Shape;98;p16"/>
          <p:cNvPicPr preferRelativeResize="0"/>
          <p:nvPr/>
        </p:nvPicPr>
        <p:blipFill>
          <a:blip r:embed="rId3">
            <a:alphaModFix/>
          </a:blip>
          <a:stretch>
            <a:fillRect/>
          </a:stretch>
        </p:blipFill>
        <p:spPr>
          <a:xfrm>
            <a:off x="411875" y="1211337"/>
            <a:ext cx="6945050" cy="1731575"/>
          </a:xfrm>
          <a:prstGeom prst="rect">
            <a:avLst/>
          </a:prstGeom>
          <a:noFill/>
          <a:ln>
            <a:noFill/>
          </a:ln>
        </p:spPr>
      </p:pic>
      <p:pic>
        <p:nvPicPr>
          <p:cNvPr id="99" name="Google Shape;99;p16"/>
          <p:cNvPicPr preferRelativeResize="0"/>
          <p:nvPr/>
        </p:nvPicPr>
        <p:blipFill>
          <a:blip r:embed="rId4">
            <a:alphaModFix/>
          </a:blip>
          <a:stretch>
            <a:fillRect/>
          </a:stretch>
        </p:blipFill>
        <p:spPr>
          <a:xfrm>
            <a:off x="2462700" y="3042800"/>
            <a:ext cx="6259175" cy="179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ctrTitle"/>
          </p:nvPr>
        </p:nvSpPr>
        <p:spPr>
          <a:xfrm>
            <a:off x="1406250" y="1800750"/>
            <a:ext cx="6331500" cy="1542000"/>
          </a:xfrm>
          <a:prstGeom prst="rect">
            <a:avLst/>
          </a:prstGeom>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a:t>Initial Setup.</a:t>
            </a:r>
            <a:endParaRPr/>
          </a:p>
        </p:txBody>
      </p:sp>
      <p:pic>
        <p:nvPicPr>
          <p:cNvPr id="105" name="Google Shape;105;p17"/>
          <p:cNvPicPr preferRelativeResize="0"/>
          <p:nvPr/>
        </p:nvPicPr>
        <p:blipFill>
          <a:blip r:embed="rId3">
            <a:alphaModFix/>
          </a:blip>
          <a:stretch>
            <a:fillRect/>
          </a:stretch>
        </p:blipFill>
        <p:spPr>
          <a:xfrm>
            <a:off x="5509475" y="4789300"/>
            <a:ext cx="3228273" cy="3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8"/>
          <p:cNvPicPr preferRelativeResize="0"/>
          <p:nvPr/>
        </p:nvPicPr>
        <p:blipFill>
          <a:blip r:embed="rId3">
            <a:alphaModFix/>
          </a:blip>
          <a:stretch>
            <a:fillRect/>
          </a:stretch>
        </p:blipFill>
        <p:spPr>
          <a:xfrm>
            <a:off x="5509475" y="4789300"/>
            <a:ext cx="3228273" cy="314400"/>
          </a:xfrm>
          <a:prstGeom prst="rect">
            <a:avLst/>
          </a:prstGeom>
          <a:noFill/>
          <a:ln>
            <a:noFill/>
          </a:ln>
        </p:spPr>
      </p:pic>
      <p:sp>
        <p:nvSpPr>
          <p:cNvPr id="111" name="Google Shape;111;p18"/>
          <p:cNvSpPr txBox="1"/>
          <p:nvPr/>
        </p:nvSpPr>
        <p:spPr>
          <a:xfrm>
            <a:off x="2388150" y="641750"/>
            <a:ext cx="4367700" cy="8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2"/>
                </a:solidFill>
                <a:latin typeface="Raleway ExtraBold"/>
                <a:ea typeface="Raleway ExtraBold"/>
                <a:cs typeface="Raleway ExtraBold"/>
                <a:sym typeface="Raleway ExtraBold"/>
              </a:rPr>
              <a:t>Environment!!!!</a:t>
            </a:r>
            <a:endParaRPr sz="4000">
              <a:solidFill>
                <a:schemeClr val="dk2"/>
              </a:solidFill>
              <a:latin typeface="Raleway ExtraBold"/>
              <a:ea typeface="Raleway ExtraBold"/>
              <a:cs typeface="Raleway ExtraBold"/>
              <a:sym typeface="Raleway ExtraBold"/>
            </a:endParaRPr>
          </a:p>
        </p:txBody>
      </p:sp>
      <p:pic>
        <p:nvPicPr>
          <p:cNvPr id="112" name="Google Shape;112;p18"/>
          <p:cNvPicPr preferRelativeResize="0"/>
          <p:nvPr/>
        </p:nvPicPr>
        <p:blipFill>
          <a:blip r:embed="rId4">
            <a:alphaModFix/>
          </a:blip>
          <a:stretch>
            <a:fillRect/>
          </a:stretch>
        </p:blipFill>
        <p:spPr>
          <a:xfrm>
            <a:off x="2016450" y="1665650"/>
            <a:ext cx="5111094" cy="297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5509475" y="4789300"/>
            <a:ext cx="3228273" cy="314400"/>
          </a:xfrm>
          <a:prstGeom prst="rect">
            <a:avLst/>
          </a:prstGeom>
          <a:noFill/>
          <a:ln>
            <a:noFill/>
          </a:ln>
        </p:spPr>
      </p:pic>
      <p:sp>
        <p:nvSpPr>
          <p:cNvPr id="118" name="Google Shape;118;p19"/>
          <p:cNvSpPr txBox="1"/>
          <p:nvPr>
            <p:ph idx="1" type="body"/>
          </p:nvPr>
        </p:nvSpPr>
        <p:spPr>
          <a:xfrm>
            <a:off x="432450" y="819950"/>
            <a:ext cx="8279100" cy="3423300"/>
          </a:xfrm>
          <a:prstGeom prst="rect">
            <a:avLst/>
          </a:prstGeom>
        </p:spPr>
        <p:txBody>
          <a:bodyPr anchorCtr="0" anchor="ctr" bIns="91425" lIns="91425" spcFirstLastPara="1" rIns="91425" wrap="square" tIns="91425">
            <a:noAutofit/>
          </a:bodyPr>
          <a:lstStyle/>
          <a:p>
            <a:pPr indent="-336550" lvl="0" marL="457200" rtl="0" algn="l">
              <a:lnSpc>
                <a:spcPct val="130000"/>
              </a:lnSpc>
              <a:spcBef>
                <a:spcPts val="1200"/>
              </a:spcBef>
              <a:spcAft>
                <a:spcPts val="0"/>
              </a:spcAft>
              <a:buSzPts val="1700"/>
              <a:buFont typeface="Arial"/>
              <a:buChar char="●"/>
            </a:pPr>
            <a:r>
              <a:rPr lang="en" sz="1700">
                <a:latin typeface="Raleway"/>
                <a:ea typeface="Raleway"/>
                <a:cs typeface="Raleway"/>
                <a:sym typeface="Raleway"/>
              </a:rPr>
              <a:t>We tried running the setup in 5 different systems with varying hardware capabilities and were successful in running the framework after almost 1.5 weeks.</a:t>
            </a:r>
            <a:endParaRPr sz="1700">
              <a:latin typeface="Raleway"/>
              <a:ea typeface="Raleway"/>
              <a:cs typeface="Raleway"/>
              <a:sym typeface="Raleway"/>
            </a:endParaRPr>
          </a:p>
          <a:p>
            <a:pPr indent="-336550" lvl="0" marL="457200" rtl="0" algn="l">
              <a:lnSpc>
                <a:spcPct val="130000"/>
              </a:lnSpc>
              <a:spcBef>
                <a:spcPts val="0"/>
              </a:spcBef>
              <a:spcAft>
                <a:spcPts val="0"/>
              </a:spcAft>
              <a:buSzPts val="1700"/>
              <a:buFont typeface="Raleway"/>
              <a:buChar char="●"/>
            </a:pPr>
            <a:r>
              <a:rPr lang="en" sz="1700">
                <a:latin typeface="Raleway"/>
                <a:ea typeface="Raleway"/>
                <a:cs typeface="Raleway"/>
                <a:sym typeface="Raleway"/>
              </a:rPr>
              <a:t>I wasn’t able to run it in mine due to hardware restrictions on my system.</a:t>
            </a:r>
            <a:endParaRPr sz="1700">
              <a:latin typeface="Raleway"/>
              <a:ea typeface="Raleway"/>
              <a:cs typeface="Raleway"/>
              <a:sym typeface="Raleway"/>
            </a:endParaRPr>
          </a:p>
          <a:p>
            <a:pPr indent="-336550" lvl="0" marL="457200" rtl="0" algn="l">
              <a:lnSpc>
                <a:spcPct val="130000"/>
              </a:lnSpc>
              <a:spcBef>
                <a:spcPts val="0"/>
              </a:spcBef>
              <a:spcAft>
                <a:spcPts val="0"/>
              </a:spcAft>
              <a:buSzPts val="1700"/>
              <a:buFont typeface="Raleway"/>
              <a:buChar char="●"/>
            </a:pPr>
            <a:r>
              <a:rPr lang="en" sz="1700">
                <a:latin typeface="Raleway"/>
                <a:ea typeface="Raleway"/>
                <a:cs typeface="Raleway"/>
                <a:sym typeface="Raleway"/>
              </a:rPr>
              <a:t>Nevertheless</a:t>
            </a:r>
            <a:r>
              <a:rPr lang="en" sz="1700">
                <a:latin typeface="Raleway"/>
                <a:ea typeface="Raleway"/>
                <a:cs typeface="Raleway"/>
                <a:sym typeface="Raleway"/>
              </a:rPr>
              <a:t>, this helped us in </a:t>
            </a:r>
            <a:r>
              <a:rPr lang="en" sz="1700">
                <a:latin typeface="Raleway"/>
                <a:ea typeface="Raleway"/>
                <a:cs typeface="Raleway"/>
                <a:sym typeface="Raleway"/>
              </a:rPr>
              <a:t>understanding</a:t>
            </a:r>
            <a:r>
              <a:rPr lang="en" sz="1700">
                <a:latin typeface="Raleway"/>
                <a:ea typeface="Raleway"/>
                <a:cs typeface="Raleway"/>
                <a:sym typeface="Raleway"/>
              </a:rPr>
              <a:t> what Kairos actually did and </a:t>
            </a:r>
            <a:r>
              <a:rPr lang="en" sz="1700">
                <a:latin typeface="Raleway"/>
                <a:ea typeface="Raleway"/>
                <a:cs typeface="Raleway"/>
                <a:sym typeface="Raleway"/>
              </a:rPr>
              <a:t>what</a:t>
            </a:r>
            <a:r>
              <a:rPr lang="en" sz="1700">
                <a:latin typeface="Raleway"/>
                <a:ea typeface="Raleway"/>
                <a:cs typeface="Raleway"/>
                <a:sym typeface="Raleway"/>
              </a:rPr>
              <a:t> the dataset and the model would look like, once preprocessed and ready for </a:t>
            </a:r>
            <a:r>
              <a:rPr lang="en" sz="1700">
                <a:latin typeface="Raleway"/>
                <a:ea typeface="Raleway"/>
                <a:cs typeface="Raleway"/>
                <a:sym typeface="Raleway"/>
              </a:rPr>
              <a:t>explanations</a:t>
            </a:r>
            <a:r>
              <a:rPr lang="en" sz="1700">
                <a:latin typeface="Raleway"/>
                <a:ea typeface="Raleway"/>
                <a:cs typeface="Raleway"/>
                <a:sym typeface="Raleway"/>
              </a:rPr>
              <a:t>.</a:t>
            </a:r>
            <a:endParaRPr sz="1700">
              <a:latin typeface="Raleway"/>
              <a:ea typeface="Raleway"/>
              <a:cs typeface="Raleway"/>
              <a:sym typeface="Raleway"/>
            </a:endParaRPr>
          </a:p>
          <a:p>
            <a:pPr indent="-336550" lvl="0" marL="457200" rtl="0" algn="l">
              <a:lnSpc>
                <a:spcPct val="130000"/>
              </a:lnSpc>
              <a:spcBef>
                <a:spcPts val="0"/>
              </a:spcBef>
              <a:spcAft>
                <a:spcPts val="0"/>
              </a:spcAft>
              <a:buSzPts val="1700"/>
              <a:buFont typeface="Raleway"/>
              <a:buChar char="●"/>
            </a:pPr>
            <a:r>
              <a:rPr lang="en" sz="1700">
                <a:latin typeface="Raleway"/>
                <a:ea typeface="Raleway"/>
                <a:cs typeface="Raleway"/>
                <a:sym typeface="Raleway"/>
              </a:rPr>
              <a:t>Gave us an idea of what kind of preprocessing and feature engineering needs to be done to fit it to the XAI models we tried.</a:t>
            </a:r>
            <a:endParaRPr sz="17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ctrTitle"/>
          </p:nvPr>
        </p:nvSpPr>
        <p:spPr>
          <a:xfrm>
            <a:off x="1406250" y="1800750"/>
            <a:ext cx="6331500" cy="1542000"/>
          </a:xfrm>
          <a:prstGeom prst="rect">
            <a:avLst/>
          </a:prstGeom>
          <a:ln>
            <a:noFill/>
          </a:ln>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3920"/>
              <a:t>Research Questions (RQs)</a:t>
            </a:r>
            <a:endParaRPr sz="3920"/>
          </a:p>
        </p:txBody>
      </p:sp>
      <p:pic>
        <p:nvPicPr>
          <p:cNvPr id="124" name="Google Shape;124;p20"/>
          <p:cNvPicPr preferRelativeResize="0"/>
          <p:nvPr/>
        </p:nvPicPr>
        <p:blipFill>
          <a:blip r:embed="rId3">
            <a:alphaModFix/>
          </a:blip>
          <a:stretch>
            <a:fillRect/>
          </a:stretch>
        </p:blipFill>
        <p:spPr>
          <a:xfrm>
            <a:off x="5509475" y="4789300"/>
            <a:ext cx="3228273" cy="3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432446" y="1070550"/>
            <a:ext cx="8279100" cy="3002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a:latin typeface="Raleway"/>
                <a:ea typeface="Raleway"/>
                <a:cs typeface="Raleway"/>
                <a:sym typeface="Raleway"/>
              </a:rPr>
              <a:t>There were 3 main research questions that we tackled:</a:t>
            </a:r>
            <a:endParaRPr b="1" sz="1400">
              <a:latin typeface="Raleway"/>
              <a:ea typeface="Raleway"/>
              <a:cs typeface="Raleway"/>
              <a:sym typeface="Raleway"/>
            </a:endParaRPr>
          </a:p>
          <a:p>
            <a:pPr indent="-317500" lvl="0" marL="457200" rtl="0" algn="just">
              <a:lnSpc>
                <a:spcPct val="150000"/>
              </a:lnSpc>
              <a:spcBef>
                <a:spcPts val="1200"/>
              </a:spcBef>
              <a:spcAft>
                <a:spcPts val="0"/>
              </a:spcAft>
              <a:buSzPts val="1400"/>
              <a:buFont typeface="Raleway"/>
              <a:buAutoNum type="arabicPeriod"/>
            </a:pPr>
            <a:r>
              <a:rPr b="1" lang="en" sz="1400">
                <a:latin typeface="Raleway"/>
                <a:ea typeface="Raleway"/>
                <a:cs typeface="Raleway"/>
                <a:sym typeface="Raleway"/>
              </a:rPr>
              <a:t>How do explanation models studied in the course (and potentially beyond) </a:t>
            </a:r>
            <a:r>
              <a:rPr b="1" lang="en" sz="1400" u="sng">
                <a:latin typeface="Raleway"/>
                <a:ea typeface="Raleway"/>
                <a:cs typeface="Raleway"/>
                <a:sym typeface="Raleway"/>
              </a:rPr>
              <a:t>fail in handling temporal datasets</a:t>
            </a:r>
            <a:r>
              <a:rPr b="1" lang="en" sz="1400">
                <a:latin typeface="Raleway"/>
                <a:ea typeface="Raleway"/>
                <a:cs typeface="Raleway"/>
                <a:sym typeface="Raleway"/>
              </a:rPr>
              <a:t> for security applications?</a:t>
            </a:r>
            <a:endParaRPr b="1" sz="1400">
              <a:latin typeface="Raleway"/>
              <a:ea typeface="Raleway"/>
              <a:cs typeface="Raleway"/>
              <a:sym typeface="Raleway"/>
            </a:endParaRPr>
          </a:p>
          <a:p>
            <a:pPr indent="-317500" lvl="0" marL="457200" rtl="0" algn="just">
              <a:lnSpc>
                <a:spcPct val="150000"/>
              </a:lnSpc>
              <a:spcBef>
                <a:spcPts val="0"/>
              </a:spcBef>
              <a:spcAft>
                <a:spcPts val="0"/>
              </a:spcAft>
              <a:buSzPts val="1400"/>
              <a:buFont typeface="Raleway"/>
              <a:buAutoNum type="arabicPeriod"/>
            </a:pPr>
            <a:r>
              <a:rPr lang="en" sz="1400">
                <a:latin typeface="Raleway"/>
                <a:ea typeface="Raleway"/>
                <a:cs typeface="Raleway"/>
                <a:sym typeface="Raleway"/>
              </a:rPr>
              <a:t>How do the limitations in feature correlations affect security decisions like malware detection?</a:t>
            </a:r>
            <a:endParaRPr sz="1400">
              <a:latin typeface="Raleway"/>
              <a:ea typeface="Raleway"/>
              <a:cs typeface="Raleway"/>
              <a:sym typeface="Raleway"/>
            </a:endParaRPr>
          </a:p>
          <a:p>
            <a:pPr indent="-317500" lvl="0" marL="457200" rtl="0" algn="just">
              <a:lnSpc>
                <a:spcPct val="150000"/>
              </a:lnSpc>
              <a:spcBef>
                <a:spcPts val="0"/>
              </a:spcBef>
              <a:spcAft>
                <a:spcPts val="0"/>
              </a:spcAft>
              <a:buSzPts val="1400"/>
              <a:buFont typeface="Raleway"/>
              <a:buAutoNum type="arabicPeriod"/>
            </a:pPr>
            <a:r>
              <a:rPr lang="en" sz="1400">
                <a:latin typeface="Raleway"/>
                <a:ea typeface="Raleway"/>
                <a:cs typeface="Raleway"/>
                <a:sym typeface="Raleway"/>
              </a:rPr>
              <a:t>What are the human-centric usability issues with current XAI models when used in security contexts?</a:t>
            </a:r>
            <a:endParaRPr sz="1400">
              <a:latin typeface="Raleway"/>
              <a:ea typeface="Raleway"/>
              <a:cs typeface="Raleway"/>
              <a:sym typeface="Raleway"/>
            </a:endParaRPr>
          </a:p>
        </p:txBody>
      </p:sp>
      <p:pic>
        <p:nvPicPr>
          <p:cNvPr id="130" name="Google Shape;130;p21"/>
          <p:cNvPicPr preferRelativeResize="0"/>
          <p:nvPr/>
        </p:nvPicPr>
        <p:blipFill>
          <a:blip r:embed="rId3">
            <a:alphaModFix/>
          </a:blip>
          <a:stretch>
            <a:fillRect/>
          </a:stretch>
        </p:blipFill>
        <p:spPr>
          <a:xfrm>
            <a:off x="5509475" y="4789300"/>
            <a:ext cx="3228273" cy="3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