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65" r:id="rId3"/>
    <p:sldId id="323" r:id="rId4"/>
    <p:sldId id="298" r:id="rId5"/>
    <p:sldId id="329" r:id="rId6"/>
    <p:sldId id="330" r:id="rId7"/>
    <p:sldId id="328" r:id="rId8"/>
    <p:sldId id="325" r:id="rId9"/>
    <p:sldId id="326" r:id="rId10"/>
    <p:sldId id="324" r:id="rId11"/>
    <p:sldId id="327" r:id="rId12"/>
    <p:sldId id="305" r:id="rId13"/>
    <p:sldId id="337" r:id="rId14"/>
    <p:sldId id="331" r:id="rId15"/>
    <p:sldId id="332" r:id="rId16"/>
    <p:sldId id="333" r:id="rId17"/>
    <p:sldId id="334" r:id="rId18"/>
    <p:sldId id="335" r:id="rId19"/>
    <p:sldId id="336" r:id="rId20"/>
    <p:sldId id="340" r:id="rId21"/>
    <p:sldId id="341" r:id="rId22"/>
    <p:sldId id="338" r:id="rId23"/>
    <p:sldId id="339" r:id="rId24"/>
    <p:sldId id="307" r:id="rId25"/>
    <p:sldId id="306" r:id="rId26"/>
    <p:sldId id="299"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BA425D-3E4E-2040-A982-4AAE0AA0DEC2}">
          <p14:sldIdLst/>
        </p14:section>
        <p14:section name="Default Section" id="{EC0E3563-C2AF-044A-8D9B-13463D2643B3}">
          <p14:sldIdLst>
            <p14:sldId id="257"/>
            <p14:sldId id="265"/>
            <p14:sldId id="323"/>
            <p14:sldId id="298"/>
            <p14:sldId id="329"/>
            <p14:sldId id="330"/>
            <p14:sldId id="328"/>
            <p14:sldId id="325"/>
            <p14:sldId id="326"/>
            <p14:sldId id="324"/>
            <p14:sldId id="327"/>
            <p14:sldId id="305"/>
            <p14:sldId id="337"/>
            <p14:sldId id="331"/>
            <p14:sldId id="332"/>
            <p14:sldId id="333"/>
            <p14:sldId id="334"/>
            <p14:sldId id="335"/>
            <p14:sldId id="336"/>
            <p14:sldId id="340"/>
            <p14:sldId id="341"/>
            <p14:sldId id="338"/>
            <p14:sldId id="339"/>
            <p14:sldId id="307"/>
            <p14:sldId id="306"/>
            <p14:sldId id="299"/>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3217"/>
  </p:normalViewPr>
  <p:slideViewPr>
    <p:cSldViewPr snapToGrid="0">
      <p:cViewPr varScale="1">
        <p:scale>
          <a:sx n="126" d="100"/>
          <a:sy n="126" d="100"/>
        </p:scale>
        <p:origin x="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66545-4F4E-0546-A6DF-4ED1C6F3C98A}"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1AF12-9BA8-A244-B721-CFBEE350EAEB}" type="slidenum">
              <a:rPr lang="en-US" smtClean="0"/>
              <a:t>‹#›</a:t>
            </a:fld>
            <a:endParaRPr lang="en-US"/>
          </a:p>
        </p:txBody>
      </p:sp>
    </p:spTree>
    <p:extLst>
      <p:ext uri="{BB962C8B-B14F-4D97-AF65-F5344CB8AC3E}">
        <p14:creationId xmlns:p14="http://schemas.microsoft.com/office/powerpoint/2010/main" val="1225408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Imagine detecting malware is like identifying a suspect in a large crowd. Feature correlations are the clues we use to narrow down the suspects. If the clues are misleading or incomplete, the real threat might escape detection."</a:t>
            </a:r>
            <a:endParaRPr lang="en-US" dirty="0"/>
          </a:p>
        </p:txBody>
      </p:sp>
      <p:sp>
        <p:nvSpPr>
          <p:cNvPr id="4" name="Slide Number Placeholder 3"/>
          <p:cNvSpPr>
            <a:spLocks noGrp="1"/>
          </p:cNvSpPr>
          <p:nvPr>
            <p:ph type="sldNum" sz="quarter" idx="5"/>
          </p:nvPr>
        </p:nvSpPr>
        <p:spPr/>
        <p:txBody>
          <a:bodyPr/>
          <a:lstStyle/>
          <a:p>
            <a:fld id="{7D21AF12-9BA8-A244-B721-CFBEE350EAEB}" type="slidenum">
              <a:rPr lang="en-US" smtClean="0"/>
              <a:t>2</a:t>
            </a:fld>
            <a:endParaRPr lang="en-US"/>
          </a:p>
        </p:txBody>
      </p:sp>
    </p:spTree>
    <p:extLst>
      <p:ext uri="{BB962C8B-B14F-4D97-AF65-F5344CB8AC3E}">
        <p14:creationId xmlns:p14="http://schemas.microsoft.com/office/powerpoint/2010/main" val="994497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EB5A2-B9B9-124A-DB84-1B059ABED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48F70-25CC-EC3A-FDAD-EDFD965AE7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BEEA1-C5FA-4EBB-90B5-03911119D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27B8DD-4724-CAB1-19D5-310D8BD98ACA}"/>
              </a:ext>
            </a:extLst>
          </p:cNvPr>
          <p:cNvSpPr>
            <a:spLocks noGrp="1"/>
          </p:cNvSpPr>
          <p:nvPr>
            <p:ph type="sldNum" sz="quarter" idx="5"/>
          </p:nvPr>
        </p:nvSpPr>
        <p:spPr/>
        <p:txBody>
          <a:bodyPr/>
          <a:lstStyle/>
          <a:p>
            <a:fld id="{7D21AF12-9BA8-A244-B721-CFBEE350EAEB}" type="slidenum">
              <a:rPr lang="en-US" smtClean="0"/>
              <a:t>11</a:t>
            </a:fld>
            <a:endParaRPr lang="en-US"/>
          </a:p>
        </p:txBody>
      </p:sp>
    </p:spTree>
    <p:extLst>
      <p:ext uri="{BB962C8B-B14F-4D97-AF65-F5344CB8AC3E}">
        <p14:creationId xmlns:p14="http://schemas.microsoft.com/office/powerpoint/2010/main" val="123431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started by understanding the functionality of the black box code. To achieve E2E execution, I debugged issues, ensured dependencies were correctly configured, and introduced changes to optimize performance.</a:t>
            </a:r>
            <a:endParaRPr lang="en-US" dirty="0"/>
          </a:p>
        </p:txBody>
      </p:sp>
      <p:sp>
        <p:nvSpPr>
          <p:cNvPr id="4" name="Slide Number Placeholder 3"/>
          <p:cNvSpPr>
            <a:spLocks noGrp="1"/>
          </p:cNvSpPr>
          <p:nvPr>
            <p:ph type="sldNum" sz="quarter" idx="5"/>
          </p:nvPr>
        </p:nvSpPr>
        <p:spPr/>
        <p:txBody>
          <a:bodyPr/>
          <a:lstStyle/>
          <a:p>
            <a:fld id="{7D21AF12-9BA8-A244-B721-CFBEE350EAEB}" type="slidenum">
              <a:rPr lang="en-US" smtClean="0"/>
              <a:t>12</a:t>
            </a:fld>
            <a:endParaRPr lang="en-US"/>
          </a:p>
        </p:txBody>
      </p:sp>
    </p:spTree>
    <p:extLst>
      <p:ext uri="{BB962C8B-B14F-4D97-AF65-F5344CB8AC3E}">
        <p14:creationId xmlns:p14="http://schemas.microsoft.com/office/powerpoint/2010/main" val="890495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B26E7-405B-4940-18CD-878BDA0746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DAF5A3-3EBB-2D1D-FBD4-AEA6938AE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898166-C7B6-DD39-6B2B-9B29AE99A494}"/>
              </a:ext>
            </a:extLst>
          </p:cNvPr>
          <p:cNvSpPr>
            <a:spLocks noGrp="1"/>
          </p:cNvSpPr>
          <p:nvPr>
            <p:ph type="body" idx="1"/>
          </p:nvPr>
        </p:nvSpPr>
        <p:spPr/>
        <p:txBody>
          <a:bodyPr/>
          <a:lstStyle/>
          <a:p>
            <a:r>
              <a:rPr lang="en-IN" dirty="0"/>
              <a:t>started by understanding the functionality of the black box code. To achieve E2E execution, I debugged issues, ensured dependencies were correctly configured, and introduced changes to optimize performance.</a:t>
            </a:r>
            <a:endParaRPr lang="en-US" dirty="0"/>
          </a:p>
        </p:txBody>
      </p:sp>
      <p:sp>
        <p:nvSpPr>
          <p:cNvPr id="4" name="Slide Number Placeholder 3">
            <a:extLst>
              <a:ext uri="{FF2B5EF4-FFF2-40B4-BE49-F238E27FC236}">
                <a16:creationId xmlns:a16="http://schemas.microsoft.com/office/drawing/2014/main" id="{A746BF92-80AB-F125-6A08-EFAE79941675}"/>
              </a:ext>
            </a:extLst>
          </p:cNvPr>
          <p:cNvSpPr>
            <a:spLocks noGrp="1"/>
          </p:cNvSpPr>
          <p:nvPr>
            <p:ph type="sldNum" sz="quarter" idx="5"/>
          </p:nvPr>
        </p:nvSpPr>
        <p:spPr/>
        <p:txBody>
          <a:bodyPr/>
          <a:lstStyle/>
          <a:p>
            <a:fld id="{7D21AF12-9BA8-A244-B721-CFBEE350EAEB}" type="slidenum">
              <a:rPr lang="en-US" smtClean="0"/>
              <a:t>13</a:t>
            </a:fld>
            <a:endParaRPr lang="en-US"/>
          </a:p>
        </p:txBody>
      </p:sp>
    </p:spTree>
    <p:extLst>
      <p:ext uri="{BB962C8B-B14F-4D97-AF65-F5344CB8AC3E}">
        <p14:creationId xmlns:p14="http://schemas.microsoft.com/office/powerpoint/2010/main" val="46062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23DDA-BBB8-FCA3-6362-B4B315C973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818A7B-66C9-3480-FFBB-CBA5069A9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64FD1D-7FD4-9D4B-0BF0-E50FF16CFB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908A8B-2C64-2BEE-43AC-4964E0E15CF5}"/>
              </a:ext>
            </a:extLst>
          </p:cNvPr>
          <p:cNvSpPr>
            <a:spLocks noGrp="1"/>
          </p:cNvSpPr>
          <p:nvPr>
            <p:ph type="sldNum" sz="quarter" idx="5"/>
          </p:nvPr>
        </p:nvSpPr>
        <p:spPr/>
        <p:txBody>
          <a:bodyPr/>
          <a:lstStyle/>
          <a:p>
            <a:fld id="{7D21AF12-9BA8-A244-B721-CFBEE350EAEB}" type="slidenum">
              <a:rPr lang="en-US" smtClean="0"/>
              <a:t>14</a:t>
            </a:fld>
            <a:endParaRPr lang="en-US"/>
          </a:p>
        </p:txBody>
      </p:sp>
    </p:spTree>
    <p:extLst>
      <p:ext uri="{BB962C8B-B14F-4D97-AF65-F5344CB8AC3E}">
        <p14:creationId xmlns:p14="http://schemas.microsoft.com/office/powerpoint/2010/main" val="117848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E1A2B-92DD-F9F0-AE03-CA479E8A1F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CB762-7C05-C8B2-C8EB-6C594FF026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4E8228-ABBD-9DA6-2941-3BCF65F7AF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A35400-328C-8822-540E-0A48B74EABA4}"/>
              </a:ext>
            </a:extLst>
          </p:cNvPr>
          <p:cNvSpPr>
            <a:spLocks noGrp="1"/>
          </p:cNvSpPr>
          <p:nvPr>
            <p:ph type="sldNum" sz="quarter" idx="5"/>
          </p:nvPr>
        </p:nvSpPr>
        <p:spPr/>
        <p:txBody>
          <a:bodyPr/>
          <a:lstStyle/>
          <a:p>
            <a:fld id="{7D21AF12-9BA8-A244-B721-CFBEE350EAEB}" type="slidenum">
              <a:rPr lang="en-US" smtClean="0"/>
              <a:t>15</a:t>
            </a:fld>
            <a:endParaRPr lang="en-US"/>
          </a:p>
        </p:txBody>
      </p:sp>
    </p:spTree>
    <p:extLst>
      <p:ext uri="{BB962C8B-B14F-4D97-AF65-F5344CB8AC3E}">
        <p14:creationId xmlns:p14="http://schemas.microsoft.com/office/powerpoint/2010/main" val="379635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383AB-0415-9748-5BE6-3D60C8117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05D543-A247-B04F-8FB4-F9B89D6765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0FE77B-3D79-0318-26C7-1613FB8CC4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CABCA5-2ABC-2C66-D338-C29F606687C6}"/>
              </a:ext>
            </a:extLst>
          </p:cNvPr>
          <p:cNvSpPr>
            <a:spLocks noGrp="1"/>
          </p:cNvSpPr>
          <p:nvPr>
            <p:ph type="sldNum" sz="quarter" idx="5"/>
          </p:nvPr>
        </p:nvSpPr>
        <p:spPr/>
        <p:txBody>
          <a:bodyPr/>
          <a:lstStyle/>
          <a:p>
            <a:fld id="{7D21AF12-9BA8-A244-B721-CFBEE350EAEB}" type="slidenum">
              <a:rPr lang="en-US" smtClean="0"/>
              <a:t>16</a:t>
            </a:fld>
            <a:endParaRPr lang="en-US"/>
          </a:p>
        </p:txBody>
      </p:sp>
    </p:spTree>
    <p:extLst>
      <p:ext uri="{BB962C8B-B14F-4D97-AF65-F5344CB8AC3E}">
        <p14:creationId xmlns:p14="http://schemas.microsoft.com/office/powerpoint/2010/main" val="176685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7921E-6E11-F235-6F5E-6C63D5FEE8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5D5FD-35B9-81DC-AB96-6545EF5100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EF046C-F61B-C753-B3DF-AA974C8365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AEB3F9-B45E-A304-8379-402A3364EC80}"/>
              </a:ext>
            </a:extLst>
          </p:cNvPr>
          <p:cNvSpPr>
            <a:spLocks noGrp="1"/>
          </p:cNvSpPr>
          <p:nvPr>
            <p:ph type="sldNum" sz="quarter" idx="5"/>
          </p:nvPr>
        </p:nvSpPr>
        <p:spPr/>
        <p:txBody>
          <a:bodyPr/>
          <a:lstStyle/>
          <a:p>
            <a:fld id="{7D21AF12-9BA8-A244-B721-CFBEE350EAEB}" type="slidenum">
              <a:rPr lang="en-US" smtClean="0"/>
              <a:t>17</a:t>
            </a:fld>
            <a:endParaRPr lang="en-US"/>
          </a:p>
        </p:txBody>
      </p:sp>
    </p:spTree>
    <p:extLst>
      <p:ext uri="{BB962C8B-B14F-4D97-AF65-F5344CB8AC3E}">
        <p14:creationId xmlns:p14="http://schemas.microsoft.com/office/powerpoint/2010/main" val="403625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8F394-0EC1-D08D-A9A0-36F1266CF7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B2FA84-4974-0BFF-B993-D67C848CDB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5ECDA0-F277-00EE-C9C7-4BF6521578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19F202-600D-D335-4F48-35BAC39E26B5}"/>
              </a:ext>
            </a:extLst>
          </p:cNvPr>
          <p:cNvSpPr>
            <a:spLocks noGrp="1"/>
          </p:cNvSpPr>
          <p:nvPr>
            <p:ph type="sldNum" sz="quarter" idx="5"/>
          </p:nvPr>
        </p:nvSpPr>
        <p:spPr/>
        <p:txBody>
          <a:bodyPr/>
          <a:lstStyle/>
          <a:p>
            <a:fld id="{7D21AF12-9BA8-A244-B721-CFBEE350EAEB}" type="slidenum">
              <a:rPr lang="en-US" smtClean="0"/>
              <a:t>18</a:t>
            </a:fld>
            <a:endParaRPr lang="en-US"/>
          </a:p>
        </p:txBody>
      </p:sp>
    </p:spTree>
    <p:extLst>
      <p:ext uri="{BB962C8B-B14F-4D97-AF65-F5344CB8AC3E}">
        <p14:creationId xmlns:p14="http://schemas.microsoft.com/office/powerpoint/2010/main" val="1619387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E4E86-932A-C622-E00A-F430D753BC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F85266-9CB6-062A-72BD-1FC3C40616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FB8D97-91BF-323B-8077-CF09549C97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130F5A-1890-23BE-1674-713F24497C6B}"/>
              </a:ext>
            </a:extLst>
          </p:cNvPr>
          <p:cNvSpPr>
            <a:spLocks noGrp="1"/>
          </p:cNvSpPr>
          <p:nvPr>
            <p:ph type="sldNum" sz="quarter" idx="5"/>
          </p:nvPr>
        </p:nvSpPr>
        <p:spPr/>
        <p:txBody>
          <a:bodyPr/>
          <a:lstStyle/>
          <a:p>
            <a:fld id="{7D21AF12-9BA8-A244-B721-CFBEE350EAEB}" type="slidenum">
              <a:rPr lang="en-US" smtClean="0"/>
              <a:t>19</a:t>
            </a:fld>
            <a:endParaRPr lang="en-US"/>
          </a:p>
        </p:txBody>
      </p:sp>
    </p:spTree>
    <p:extLst>
      <p:ext uri="{BB962C8B-B14F-4D97-AF65-F5344CB8AC3E}">
        <p14:creationId xmlns:p14="http://schemas.microsoft.com/office/powerpoint/2010/main" val="258784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A2899-595F-32E7-D4A0-4DAA0FE2DA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69C00-7249-023C-6951-4E64E10CC2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547D7D-C22D-F171-6104-D4081B58B7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60CA81-A80F-5830-C444-B29B71D467A0}"/>
              </a:ext>
            </a:extLst>
          </p:cNvPr>
          <p:cNvSpPr>
            <a:spLocks noGrp="1"/>
          </p:cNvSpPr>
          <p:nvPr>
            <p:ph type="sldNum" sz="quarter" idx="5"/>
          </p:nvPr>
        </p:nvSpPr>
        <p:spPr/>
        <p:txBody>
          <a:bodyPr/>
          <a:lstStyle/>
          <a:p>
            <a:fld id="{7D21AF12-9BA8-A244-B721-CFBEE350EAEB}" type="slidenum">
              <a:rPr lang="en-US" smtClean="0"/>
              <a:t>20</a:t>
            </a:fld>
            <a:endParaRPr lang="en-US"/>
          </a:p>
        </p:txBody>
      </p:sp>
    </p:spTree>
    <p:extLst>
      <p:ext uri="{BB962C8B-B14F-4D97-AF65-F5344CB8AC3E}">
        <p14:creationId xmlns:p14="http://schemas.microsoft.com/office/powerpoint/2010/main" val="1455798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project, I contributed to multiple stages, from defining the problem and research questions to implementing and running the code end-to-end. I also worked on human usability explanations, proofreading, and validating findings. This presentation will outline the learnings from these activities, the challenges faced during implementation, and the innovative solutions we proposed. I'll also connect these efforts to the broader goal of improving cybersecurity with Explainable AI.</a:t>
            </a:r>
            <a:endParaRPr lang="en-US" dirty="0"/>
          </a:p>
        </p:txBody>
      </p:sp>
      <p:sp>
        <p:nvSpPr>
          <p:cNvPr id="4" name="Slide Number Placeholder 3"/>
          <p:cNvSpPr>
            <a:spLocks noGrp="1"/>
          </p:cNvSpPr>
          <p:nvPr>
            <p:ph type="sldNum" sz="quarter" idx="5"/>
          </p:nvPr>
        </p:nvSpPr>
        <p:spPr/>
        <p:txBody>
          <a:bodyPr/>
          <a:lstStyle/>
          <a:p>
            <a:fld id="{7D21AF12-9BA8-A244-B721-CFBEE350EAEB}" type="slidenum">
              <a:rPr lang="en-US" smtClean="0"/>
              <a:t>3</a:t>
            </a:fld>
            <a:endParaRPr lang="en-US"/>
          </a:p>
        </p:txBody>
      </p:sp>
    </p:spTree>
    <p:extLst>
      <p:ext uri="{BB962C8B-B14F-4D97-AF65-F5344CB8AC3E}">
        <p14:creationId xmlns:p14="http://schemas.microsoft.com/office/powerpoint/2010/main" val="1376102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0AAB8-9FCF-91F9-5D9B-F3B7D2686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29E241-AC1A-8E4F-0614-261108EC87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C3B4B4-2FC1-80B8-F528-2B797171D58F}"/>
              </a:ext>
            </a:extLst>
          </p:cNvPr>
          <p:cNvSpPr>
            <a:spLocks noGrp="1"/>
          </p:cNvSpPr>
          <p:nvPr>
            <p:ph type="body" idx="1"/>
          </p:nvPr>
        </p:nvSpPr>
        <p:spPr/>
        <p:txBody>
          <a:bodyPr/>
          <a:lstStyle/>
          <a:p>
            <a:r>
              <a:rPr lang="en-IN" dirty="0"/>
              <a:t>This project was a learning journey, from tackling technical challenges in running complex code to refining my ability to work collaboratively on usability explanations. It emphasized the importance of persistence and a systematic approach</a:t>
            </a:r>
            <a:endParaRPr lang="en-US" dirty="0"/>
          </a:p>
        </p:txBody>
      </p:sp>
      <p:sp>
        <p:nvSpPr>
          <p:cNvPr id="4" name="Slide Number Placeholder 3">
            <a:extLst>
              <a:ext uri="{FF2B5EF4-FFF2-40B4-BE49-F238E27FC236}">
                <a16:creationId xmlns:a16="http://schemas.microsoft.com/office/drawing/2014/main" id="{6740D2F5-BF2E-AAEA-47C7-A2752C52E6DE}"/>
              </a:ext>
            </a:extLst>
          </p:cNvPr>
          <p:cNvSpPr>
            <a:spLocks noGrp="1"/>
          </p:cNvSpPr>
          <p:nvPr>
            <p:ph type="sldNum" sz="quarter" idx="5"/>
          </p:nvPr>
        </p:nvSpPr>
        <p:spPr/>
        <p:txBody>
          <a:bodyPr/>
          <a:lstStyle/>
          <a:p>
            <a:fld id="{7D21AF12-9BA8-A244-B721-CFBEE350EAEB}" type="slidenum">
              <a:rPr lang="en-US" smtClean="0"/>
              <a:t>21</a:t>
            </a:fld>
            <a:endParaRPr lang="en-US"/>
          </a:p>
        </p:txBody>
      </p:sp>
    </p:spTree>
    <p:extLst>
      <p:ext uri="{BB962C8B-B14F-4D97-AF65-F5344CB8AC3E}">
        <p14:creationId xmlns:p14="http://schemas.microsoft.com/office/powerpoint/2010/main" val="2107485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8964-A6B1-93C2-07D9-6207155B35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D67D7C-7A53-2839-9906-635707C5BC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601575-BB49-6A0B-1CE7-9E8D952424AD}"/>
              </a:ext>
            </a:extLst>
          </p:cNvPr>
          <p:cNvSpPr>
            <a:spLocks noGrp="1"/>
          </p:cNvSpPr>
          <p:nvPr>
            <p:ph type="body" idx="1"/>
          </p:nvPr>
        </p:nvSpPr>
        <p:spPr/>
        <p:txBody>
          <a:bodyPr/>
          <a:lstStyle/>
          <a:p>
            <a:r>
              <a:rPr lang="en-IN" dirty="0"/>
              <a:t>This project was a learning journey, from tackling technical challenges in running complex code to refining my ability to work collaboratively on usability explanations. It emphasized the importance of persistence and a systematic approach</a:t>
            </a:r>
            <a:endParaRPr lang="en-US" dirty="0"/>
          </a:p>
        </p:txBody>
      </p:sp>
      <p:sp>
        <p:nvSpPr>
          <p:cNvPr id="4" name="Slide Number Placeholder 3">
            <a:extLst>
              <a:ext uri="{FF2B5EF4-FFF2-40B4-BE49-F238E27FC236}">
                <a16:creationId xmlns:a16="http://schemas.microsoft.com/office/drawing/2014/main" id="{FECEA8D3-2A06-2307-8487-B9703193E196}"/>
              </a:ext>
            </a:extLst>
          </p:cNvPr>
          <p:cNvSpPr>
            <a:spLocks noGrp="1"/>
          </p:cNvSpPr>
          <p:nvPr>
            <p:ph type="sldNum" sz="quarter" idx="5"/>
          </p:nvPr>
        </p:nvSpPr>
        <p:spPr/>
        <p:txBody>
          <a:bodyPr/>
          <a:lstStyle/>
          <a:p>
            <a:fld id="{7D21AF12-9BA8-A244-B721-CFBEE350EAEB}" type="slidenum">
              <a:rPr lang="en-US" smtClean="0"/>
              <a:t>22</a:t>
            </a:fld>
            <a:endParaRPr lang="en-US"/>
          </a:p>
        </p:txBody>
      </p:sp>
    </p:spTree>
    <p:extLst>
      <p:ext uri="{BB962C8B-B14F-4D97-AF65-F5344CB8AC3E}">
        <p14:creationId xmlns:p14="http://schemas.microsoft.com/office/powerpoint/2010/main" val="306676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86CA4-BC89-18A1-9085-953426943F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C47E75-A775-60EB-D19A-E4619F9A82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93ABE2-6A0E-82D1-8C16-648AE713902C}"/>
              </a:ext>
            </a:extLst>
          </p:cNvPr>
          <p:cNvSpPr>
            <a:spLocks noGrp="1"/>
          </p:cNvSpPr>
          <p:nvPr>
            <p:ph type="body" idx="1"/>
          </p:nvPr>
        </p:nvSpPr>
        <p:spPr/>
        <p:txBody>
          <a:bodyPr/>
          <a:lstStyle/>
          <a:p>
            <a:r>
              <a:rPr lang="en-IN" dirty="0"/>
              <a:t>This project was a learning journey, from tackling technical challenges in running complex code to refining my ability to work collaboratively on usability explanations. It emphasized the importance of persistence and a systematic approach</a:t>
            </a:r>
            <a:endParaRPr lang="en-US" dirty="0"/>
          </a:p>
        </p:txBody>
      </p:sp>
      <p:sp>
        <p:nvSpPr>
          <p:cNvPr id="4" name="Slide Number Placeholder 3">
            <a:extLst>
              <a:ext uri="{FF2B5EF4-FFF2-40B4-BE49-F238E27FC236}">
                <a16:creationId xmlns:a16="http://schemas.microsoft.com/office/drawing/2014/main" id="{2989BDC3-263F-42FC-4EDD-4305D9B71BC4}"/>
              </a:ext>
            </a:extLst>
          </p:cNvPr>
          <p:cNvSpPr>
            <a:spLocks noGrp="1"/>
          </p:cNvSpPr>
          <p:nvPr>
            <p:ph type="sldNum" sz="quarter" idx="5"/>
          </p:nvPr>
        </p:nvSpPr>
        <p:spPr/>
        <p:txBody>
          <a:bodyPr/>
          <a:lstStyle/>
          <a:p>
            <a:fld id="{7D21AF12-9BA8-A244-B721-CFBEE350EAEB}" type="slidenum">
              <a:rPr lang="en-US" smtClean="0"/>
              <a:t>23</a:t>
            </a:fld>
            <a:endParaRPr lang="en-US"/>
          </a:p>
        </p:txBody>
      </p:sp>
    </p:spTree>
    <p:extLst>
      <p:ext uri="{BB962C8B-B14F-4D97-AF65-F5344CB8AC3E}">
        <p14:creationId xmlns:p14="http://schemas.microsoft.com/office/powerpoint/2010/main" val="3439386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project was a learning journey, from tackling technical challenges in running complex code to refining my ability to work collaboratively on usability explanations. It emphasized the importance of persistence and a systematic approach</a:t>
            </a:r>
            <a:endParaRPr lang="en-US" dirty="0"/>
          </a:p>
        </p:txBody>
      </p:sp>
      <p:sp>
        <p:nvSpPr>
          <p:cNvPr id="4" name="Slide Number Placeholder 3"/>
          <p:cNvSpPr>
            <a:spLocks noGrp="1"/>
          </p:cNvSpPr>
          <p:nvPr>
            <p:ph type="sldNum" sz="quarter" idx="5"/>
          </p:nvPr>
        </p:nvSpPr>
        <p:spPr/>
        <p:txBody>
          <a:bodyPr/>
          <a:lstStyle/>
          <a:p>
            <a:fld id="{7D21AF12-9BA8-A244-B721-CFBEE350EAEB}" type="slidenum">
              <a:rPr lang="en-US" smtClean="0"/>
              <a:t>24</a:t>
            </a:fld>
            <a:endParaRPr lang="en-US"/>
          </a:p>
        </p:txBody>
      </p:sp>
    </p:spTree>
    <p:extLst>
      <p:ext uri="{BB962C8B-B14F-4D97-AF65-F5344CB8AC3E}">
        <p14:creationId xmlns:p14="http://schemas.microsoft.com/office/powerpoint/2010/main" val="28346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US" dirty="0"/>
          </a:p>
        </p:txBody>
      </p:sp>
      <p:sp>
        <p:nvSpPr>
          <p:cNvPr id="4" name="Slide Number Placeholder 3"/>
          <p:cNvSpPr>
            <a:spLocks noGrp="1"/>
          </p:cNvSpPr>
          <p:nvPr>
            <p:ph type="sldNum" sz="quarter" idx="5"/>
          </p:nvPr>
        </p:nvSpPr>
        <p:spPr/>
        <p:txBody>
          <a:bodyPr/>
          <a:lstStyle/>
          <a:p>
            <a:fld id="{7D21AF12-9BA8-A244-B721-CFBEE350EAEB}" type="slidenum">
              <a:rPr lang="en-US" smtClean="0"/>
              <a:t>4</a:t>
            </a:fld>
            <a:endParaRPr lang="en-US"/>
          </a:p>
        </p:txBody>
      </p:sp>
    </p:spTree>
    <p:extLst>
      <p:ext uri="{BB962C8B-B14F-4D97-AF65-F5344CB8AC3E}">
        <p14:creationId xmlns:p14="http://schemas.microsoft.com/office/powerpoint/2010/main" val="33397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6BA03-D247-CA96-44B5-B41AD791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FFA81B-86E4-3C90-27EC-E3DF097A1F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1D222B-A5A5-DDAB-414E-DCA8A5A6E913}"/>
              </a:ext>
            </a:extLst>
          </p:cNvPr>
          <p:cNvSpPr>
            <a:spLocks noGrp="1"/>
          </p:cNvSpPr>
          <p:nvPr>
            <p:ph type="body" idx="1"/>
          </p:nvPr>
        </p:nvSpPr>
        <p:spPr/>
        <p:txBody>
          <a:bodyPr/>
          <a:lstStyle/>
          <a:p>
            <a:endParaRPr lang="en-IN" dirty="0"/>
          </a:p>
          <a:p>
            <a:endParaRPr lang="en-US" dirty="0"/>
          </a:p>
        </p:txBody>
      </p:sp>
      <p:sp>
        <p:nvSpPr>
          <p:cNvPr id="4" name="Slide Number Placeholder 3">
            <a:extLst>
              <a:ext uri="{FF2B5EF4-FFF2-40B4-BE49-F238E27FC236}">
                <a16:creationId xmlns:a16="http://schemas.microsoft.com/office/drawing/2014/main" id="{D68386EB-87D3-8572-069D-BED93404AF1B}"/>
              </a:ext>
            </a:extLst>
          </p:cNvPr>
          <p:cNvSpPr>
            <a:spLocks noGrp="1"/>
          </p:cNvSpPr>
          <p:nvPr>
            <p:ph type="sldNum" sz="quarter" idx="5"/>
          </p:nvPr>
        </p:nvSpPr>
        <p:spPr/>
        <p:txBody>
          <a:bodyPr/>
          <a:lstStyle/>
          <a:p>
            <a:fld id="{7D21AF12-9BA8-A244-B721-CFBEE350EAEB}" type="slidenum">
              <a:rPr lang="en-US" smtClean="0"/>
              <a:t>5</a:t>
            </a:fld>
            <a:endParaRPr lang="en-US"/>
          </a:p>
        </p:txBody>
      </p:sp>
    </p:spTree>
    <p:extLst>
      <p:ext uri="{BB962C8B-B14F-4D97-AF65-F5344CB8AC3E}">
        <p14:creationId xmlns:p14="http://schemas.microsoft.com/office/powerpoint/2010/main" val="1986476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7A412-8B8D-DC19-BCC7-55B0973873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71FB3-FBD0-9C5A-180A-6F245B8647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B8827-1F6B-B9C5-703B-69AD238FB945}"/>
              </a:ext>
            </a:extLst>
          </p:cNvPr>
          <p:cNvSpPr>
            <a:spLocks noGrp="1"/>
          </p:cNvSpPr>
          <p:nvPr>
            <p:ph type="body" idx="1"/>
          </p:nvPr>
        </p:nvSpPr>
        <p:spPr/>
        <p:txBody>
          <a:bodyPr/>
          <a:lstStyle/>
          <a:p>
            <a:endParaRPr lang="en-IN" dirty="0"/>
          </a:p>
          <a:p>
            <a:endParaRPr lang="en-US" dirty="0"/>
          </a:p>
        </p:txBody>
      </p:sp>
      <p:sp>
        <p:nvSpPr>
          <p:cNvPr id="4" name="Slide Number Placeholder 3">
            <a:extLst>
              <a:ext uri="{FF2B5EF4-FFF2-40B4-BE49-F238E27FC236}">
                <a16:creationId xmlns:a16="http://schemas.microsoft.com/office/drawing/2014/main" id="{8051DDF5-694B-1371-FF8E-187226A64114}"/>
              </a:ext>
            </a:extLst>
          </p:cNvPr>
          <p:cNvSpPr>
            <a:spLocks noGrp="1"/>
          </p:cNvSpPr>
          <p:nvPr>
            <p:ph type="sldNum" sz="quarter" idx="5"/>
          </p:nvPr>
        </p:nvSpPr>
        <p:spPr/>
        <p:txBody>
          <a:bodyPr/>
          <a:lstStyle/>
          <a:p>
            <a:fld id="{7D21AF12-9BA8-A244-B721-CFBEE350EAEB}" type="slidenum">
              <a:rPr lang="en-US" smtClean="0"/>
              <a:t>6</a:t>
            </a:fld>
            <a:endParaRPr lang="en-US"/>
          </a:p>
        </p:txBody>
      </p:sp>
    </p:spTree>
    <p:extLst>
      <p:ext uri="{BB962C8B-B14F-4D97-AF65-F5344CB8AC3E}">
        <p14:creationId xmlns:p14="http://schemas.microsoft.com/office/powerpoint/2010/main" val="317228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74050-6185-90FA-B050-3031713FF9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45B14B-05BB-C8D1-A710-BA8D504129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4A339F-572D-061D-A044-1AA8A4200B18}"/>
              </a:ext>
            </a:extLst>
          </p:cNvPr>
          <p:cNvSpPr>
            <a:spLocks noGrp="1"/>
          </p:cNvSpPr>
          <p:nvPr>
            <p:ph type="body" idx="1"/>
          </p:nvPr>
        </p:nvSpPr>
        <p:spPr/>
        <p:txBody>
          <a:bodyPr/>
          <a:lstStyle/>
          <a:p>
            <a:endParaRPr lang="en-IN" dirty="0"/>
          </a:p>
          <a:p>
            <a:pPr>
              <a:buFont typeface="Arial" panose="020B0604020202020204" pitchFamily="34" charset="0"/>
              <a:buChar char="•"/>
            </a:pPr>
            <a:endParaRPr lang="en-IN" dirty="0"/>
          </a:p>
          <a:p>
            <a:pPr marL="742950" lvl="1" indent="-285750">
              <a:buFont typeface="Arial" panose="020B0604020202020204" pitchFamily="34" charset="0"/>
              <a:buChar char="•"/>
            </a:pPr>
            <a:r>
              <a:rPr lang="en-IN" dirty="0"/>
              <a:t>"Feature correlation plays a crucial role in identifying malware effectively. However, limitations in these correlations can lead to inaccuracies. My research question aims to explore how such limitations influence key security decisions."</a:t>
            </a:r>
          </a:p>
          <a:p>
            <a:pPr marL="742950" lvl="1" indent="-285750">
              <a:buFont typeface="Arial" panose="020B0604020202020204" pitchFamily="34" charset="0"/>
              <a:buChar char="•"/>
            </a:pPr>
            <a:r>
              <a:rPr lang="en-IN" dirty="0"/>
              <a:t>Emphasize why addressing this RQ is vital for developing robust security solutions.</a:t>
            </a:r>
          </a:p>
          <a:p>
            <a:endParaRPr lang="en-US" dirty="0"/>
          </a:p>
        </p:txBody>
      </p:sp>
      <p:sp>
        <p:nvSpPr>
          <p:cNvPr id="4" name="Slide Number Placeholder 3">
            <a:extLst>
              <a:ext uri="{FF2B5EF4-FFF2-40B4-BE49-F238E27FC236}">
                <a16:creationId xmlns:a16="http://schemas.microsoft.com/office/drawing/2014/main" id="{05F60BBF-E790-57D9-4B61-6EDAE237CF11}"/>
              </a:ext>
            </a:extLst>
          </p:cNvPr>
          <p:cNvSpPr>
            <a:spLocks noGrp="1"/>
          </p:cNvSpPr>
          <p:nvPr>
            <p:ph type="sldNum" sz="quarter" idx="5"/>
          </p:nvPr>
        </p:nvSpPr>
        <p:spPr/>
        <p:txBody>
          <a:bodyPr/>
          <a:lstStyle/>
          <a:p>
            <a:fld id="{7D21AF12-9BA8-A244-B721-CFBEE350EAEB}" type="slidenum">
              <a:rPr lang="en-US" smtClean="0"/>
              <a:t>7</a:t>
            </a:fld>
            <a:endParaRPr lang="en-US"/>
          </a:p>
        </p:txBody>
      </p:sp>
    </p:spTree>
    <p:extLst>
      <p:ext uri="{BB962C8B-B14F-4D97-AF65-F5344CB8AC3E}">
        <p14:creationId xmlns:p14="http://schemas.microsoft.com/office/powerpoint/2010/main" val="74388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46453-B730-45A5-C4EB-6F2C648237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90F627-E4F1-E65F-C0EB-0AC7C7F067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606BF-AF92-8E10-4E0C-183ED0668E01}"/>
              </a:ext>
            </a:extLst>
          </p:cNvPr>
          <p:cNvSpPr>
            <a:spLocks noGrp="1"/>
          </p:cNvSpPr>
          <p:nvPr>
            <p:ph type="body" idx="1"/>
          </p:nvPr>
        </p:nvSpPr>
        <p:spPr/>
        <p:txBody>
          <a:bodyPr/>
          <a:lstStyle/>
          <a:p>
            <a:endParaRPr lang="en-IN" dirty="0"/>
          </a:p>
          <a:p>
            <a:endParaRPr lang="en-US" dirty="0"/>
          </a:p>
        </p:txBody>
      </p:sp>
      <p:sp>
        <p:nvSpPr>
          <p:cNvPr id="4" name="Slide Number Placeholder 3">
            <a:extLst>
              <a:ext uri="{FF2B5EF4-FFF2-40B4-BE49-F238E27FC236}">
                <a16:creationId xmlns:a16="http://schemas.microsoft.com/office/drawing/2014/main" id="{D3292734-D6A5-9074-C8DC-62EB2D13C7B1}"/>
              </a:ext>
            </a:extLst>
          </p:cNvPr>
          <p:cNvSpPr>
            <a:spLocks noGrp="1"/>
          </p:cNvSpPr>
          <p:nvPr>
            <p:ph type="sldNum" sz="quarter" idx="5"/>
          </p:nvPr>
        </p:nvSpPr>
        <p:spPr/>
        <p:txBody>
          <a:bodyPr/>
          <a:lstStyle/>
          <a:p>
            <a:fld id="{7D21AF12-9BA8-A244-B721-CFBEE350EAEB}" type="slidenum">
              <a:rPr lang="en-US" smtClean="0"/>
              <a:t>8</a:t>
            </a:fld>
            <a:endParaRPr lang="en-US"/>
          </a:p>
        </p:txBody>
      </p:sp>
    </p:spTree>
    <p:extLst>
      <p:ext uri="{BB962C8B-B14F-4D97-AF65-F5344CB8AC3E}">
        <p14:creationId xmlns:p14="http://schemas.microsoft.com/office/powerpoint/2010/main" val="1752873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5CB29-A298-90D4-C2B7-730162E828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B04C7-3682-FBD8-8900-D82B251FD2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87456B-8363-0247-F59C-0E18173BDEAA}"/>
              </a:ext>
            </a:extLst>
          </p:cNvPr>
          <p:cNvSpPr>
            <a:spLocks noGrp="1"/>
          </p:cNvSpPr>
          <p:nvPr>
            <p:ph type="body" idx="1"/>
          </p:nvPr>
        </p:nvSpPr>
        <p:spPr/>
        <p:txBody>
          <a:bodyPr/>
          <a:lstStyle/>
          <a:p>
            <a:r>
              <a:rPr lang="en-IN" b="1" dirty="0"/>
              <a:t>Example:</a:t>
            </a:r>
            <a:endParaRPr lang="en-IN" dirty="0"/>
          </a:p>
          <a:p>
            <a:pPr>
              <a:buFont typeface="Arial" panose="020B0604020202020204" pitchFamily="34" charset="0"/>
              <a:buChar char="•"/>
            </a:pPr>
            <a:r>
              <a:rPr lang="en-IN" dirty="0"/>
              <a:t>In malware detection, SHAP could highlight that "process injection patterns" were more indicative of malicious activity than "high memory usage," reducing false positives.</a:t>
            </a:r>
          </a:p>
          <a:p>
            <a:pPr>
              <a:buFont typeface="Arial" panose="020B0604020202020204" pitchFamily="34" charset="0"/>
              <a:buChar char="•"/>
            </a:pPr>
            <a:endParaRPr lang="en-IN" dirty="0"/>
          </a:p>
          <a:p>
            <a:r>
              <a:rPr lang="en-IN" b="1" dirty="0"/>
              <a:t>Example:</a:t>
            </a:r>
            <a:endParaRPr lang="en-IN" dirty="0"/>
          </a:p>
          <a:p>
            <a:pPr>
              <a:buFont typeface="Arial" panose="020B0604020202020204" pitchFamily="34" charset="0"/>
              <a:buChar char="•"/>
            </a:pPr>
            <a:r>
              <a:rPr lang="en-IN" dirty="0"/>
              <a:t>XAI can reveal that certain models misclassify malware families with novel </a:t>
            </a:r>
            <a:r>
              <a:rPr lang="en-IN" dirty="0" err="1"/>
              <a:t>behaviors</a:t>
            </a:r>
            <a:r>
              <a:rPr lang="en-IN" dirty="0"/>
              <a:t> because they ignored temporal feature correlations.</a:t>
            </a:r>
          </a:p>
          <a:p>
            <a:pPr>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5A8E97A5-D3BE-696A-205E-12AE38960AAF}"/>
              </a:ext>
            </a:extLst>
          </p:cNvPr>
          <p:cNvSpPr>
            <a:spLocks noGrp="1"/>
          </p:cNvSpPr>
          <p:nvPr>
            <p:ph type="sldNum" sz="quarter" idx="5"/>
          </p:nvPr>
        </p:nvSpPr>
        <p:spPr/>
        <p:txBody>
          <a:bodyPr/>
          <a:lstStyle/>
          <a:p>
            <a:fld id="{7D21AF12-9BA8-A244-B721-CFBEE350EAEB}" type="slidenum">
              <a:rPr lang="en-US" smtClean="0"/>
              <a:t>9</a:t>
            </a:fld>
            <a:endParaRPr lang="en-US"/>
          </a:p>
        </p:txBody>
      </p:sp>
    </p:spTree>
    <p:extLst>
      <p:ext uri="{BB962C8B-B14F-4D97-AF65-F5344CB8AC3E}">
        <p14:creationId xmlns:p14="http://schemas.microsoft.com/office/powerpoint/2010/main" val="3480692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21AF12-9BA8-A244-B721-CFBEE350EAEB}" type="slidenum">
              <a:rPr lang="en-US" smtClean="0"/>
              <a:t>10</a:t>
            </a:fld>
            <a:endParaRPr lang="en-US"/>
          </a:p>
        </p:txBody>
      </p:sp>
    </p:spTree>
    <p:extLst>
      <p:ext uri="{BB962C8B-B14F-4D97-AF65-F5344CB8AC3E}">
        <p14:creationId xmlns:p14="http://schemas.microsoft.com/office/powerpoint/2010/main" val="4112507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775F-E321-86F8-2E20-F95297F7F67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6D28AAE-558F-8500-08FE-ED3F6CA19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B4F44AA-E7D5-48E9-CAD7-8680CDD0BFC5}"/>
              </a:ext>
            </a:extLst>
          </p:cNvPr>
          <p:cNvSpPr>
            <a:spLocks noGrp="1"/>
          </p:cNvSpPr>
          <p:nvPr>
            <p:ph type="dt" sz="half" idx="10"/>
          </p:nvPr>
        </p:nvSpPr>
        <p:spPr/>
        <p:txBody>
          <a:bodyPr/>
          <a:lstStyle/>
          <a:p>
            <a:fld id="{C1464C8C-87AD-B54E-9781-93A2B92F50F9}" type="datetimeFigureOut">
              <a:rPr lang="en-US" smtClean="0"/>
              <a:t>12/2/24</a:t>
            </a:fld>
            <a:endParaRPr lang="en-US"/>
          </a:p>
        </p:txBody>
      </p:sp>
      <p:sp>
        <p:nvSpPr>
          <p:cNvPr id="5" name="Footer Placeholder 4">
            <a:extLst>
              <a:ext uri="{FF2B5EF4-FFF2-40B4-BE49-F238E27FC236}">
                <a16:creationId xmlns:a16="http://schemas.microsoft.com/office/drawing/2014/main" id="{7F73EA28-C7D7-C9F8-1045-13D60B74B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A5317-E4FC-3658-8794-9BC61931D0AE}"/>
              </a:ext>
            </a:extLst>
          </p:cNvPr>
          <p:cNvSpPr>
            <a:spLocks noGrp="1"/>
          </p:cNvSpPr>
          <p:nvPr>
            <p:ph type="sldNum" sz="quarter" idx="12"/>
          </p:nvPr>
        </p:nvSpPr>
        <p:spPr/>
        <p:txBody>
          <a:bodyPr/>
          <a:lstStyle/>
          <a:p>
            <a:fld id="{EE859AE2-6158-8F43-9064-1D7F79CB346A}" type="slidenum">
              <a:rPr lang="en-US" smtClean="0"/>
              <a:t>‹#›</a:t>
            </a:fld>
            <a:endParaRPr lang="en-US"/>
          </a:p>
        </p:txBody>
      </p:sp>
    </p:spTree>
    <p:extLst>
      <p:ext uri="{BB962C8B-B14F-4D97-AF65-F5344CB8AC3E}">
        <p14:creationId xmlns:p14="http://schemas.microsoft.com/office/powerpoint/2010/main" val="368367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E8EB-7C96-0AEA-09B0-2E401FE2762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7467F39-4195-215A-A851-97C232A2663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DAE287-5700-AFE3-35A5-67FF782C3EBF}"/>
              </a:ext>
            </a:extLst>
          </p:cNvPr>
          <p:cNvSpPr>
            <a:spLocks noGrp="1"/>
          </p:cNvSpPr>
          <p:nvPr>
            <p:ph type="dt" sz="half" idx="10"/>
          </p:nvPr>
        </p:nvSpPr>
        <p:spPr/>
        <p:txBody>
          <a:bodyPr/>
          <a:lstStyle/>
          <a:p>
            <a:fld id="{C1464C8C-87AD-B54E-9781-93A2B92F50F9}" type="datetimeFigureOut">
              <a:rPr lang="en-US" smtClean="0"/>
              <a:t>12/2/24</a:t>
            </a:fld>
            <a:endParaRPr lang="en-US"/>
          </a:p>
        </p:txBody>
      </p:sp>
      <p:sp>
        <p:nvSpPr>
          <p:cNvPr id="5" name="Footer Placeholder 4">
            <a:extLst>
              <a:ext uri="{FF2B5EF4-FFF2-40B4-BE49-F238E27FC236}">
                <a16:creationId xmlns:a16="http://schemas.microsoft.com/office/drawing/2014/main" id="{5457321E-56C6-03E7-2069-31D93A5AC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3EA36-3350-0100-A578-70AE08D0C028}"/>
              </a:ext>
            </a:extLst>
          </p:cNvPr>
          <p:cNvSpPr>
            <a:spLocks noGrp="1"/>
          </p:cNvSpPr>
          <p:nvPr>
            <p:ph type="sldNum" sz="quarter" idx="12"/>
          </p:nvPr>
        </p:nvSpPr>
        <p:spPr/>
        <p:txBody>
          <a:bodyPr/>
          <a:lstStyle/>
          <a:p>
            <a:fld id="{EE859AE2-6158-8F43-9064-1D7F79CB346A}" type="slidenum">
              <a:rPr lang="en-US" smtClean="0"/>
              <a:t>‹#›</a:t>
            </a:fld>
            <a:endParaRPr lang="en-US"/>
          </a:p>
        </p:txBody>
      </p:sp>
    </p:spTree>
    <p:extLst>
      <p:ext uri="{BB962C8B-B14F-4D97-AF65-F5344CB8AC3E}">
        <p14:creationId xmlns:p14="http://schemas.microsoft.com/office/powerpoint/2010/main" val="2027105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84272-BAE9-2737-ECA5-3D1B150BA99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5747BC-F7C1-6D8A-4DBA-3CD54593F10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3A31DC-23C8-F231-9574-E1DCEF575F29}"/>
              </a:ext>
            </a:extLst>
          </p:cNvPr>
          <p:cNvSpPr>
            <a:spLocks noGrp="1"/>
          </p:cNvSpPr>
          <p:nvPr>
            <p:ph type="dt" sz="half" idx="10"/>
          </p:nvPr>
        </p:nvSpPr>
        <p:spPr/>
        <p:txBody>
          <a:bodyPr/>
          <a:lstStyle/>
          <a:p>
            <a:fld id="{C1464C8C-87AD-B54E-9781-93A2B92F50F9}" type="datetimeFigureOut">
              <a:rPr lang="en-US" smtClean="0"/>
              <a:t>12/2/24</a:t>
            </a:fld>
            <a:endParaRPr lang="en-US"/>
          </a:p>
        </p:txBody>
      </p:sp>
      <p:sp>
        <p:nvSpPr>
          <p:cNvPr id="5" name="Footer Placeholder 4">
            <a:extLst>
              <a:ext uri="{FF2B5EF4-FFF2-40B4-BE49-F238E27FC236}">
                <a16:creationId xmlns:a16="http://schemas.microsoft.com/office/drawing/2014/main" id="{FD4E27D1-6393-C948-44B7-C3E8BCF6A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6A726-1310-A518-4090-EF2DEFAC0368}"/>
              </a:ext>
            </a:extLst>
          </p:cNvPr>
          <p:cNvSpPr>
            <a:spLocks noGrp="1"/>
          </p:cNvSpPr>
          <p:nvPr>
            <p:ph type="sldNum" sz="quarter" idx="12"/>
          </p:nvPr>
        </p:nvSpPr>
        <p:spPr/>
        <p:txBody>
          <a:bodyPr/>
          <a:lstStyle/>
          <a:p>
            <a:fld id="{EE859AE2-6158-8F43-9064-1D7F79CB346A}" type="slidenum">
              <a:rPr lang="en-US" smtClean="0"/>
              <a:t>‹#›</a:t>
            </a:fld>
            <a:endParaRPr lang="en-US"/>
          </a:p>
        </p:txBody>
      </p:sp>
    </p:spTree>
    <p:extLst>
      <p:ext uri="{BB962C8B-B14F-4D97-AF65-F5344CB8AC3E}">
        <p14:creationId xmlns:p14="http://schemas.microsoft.com/office/powerpoint/2010/main" val="3903695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65779A-B719-7C4A-A375-C5C366FBD8FB}"/>
              </a:ext>
            </a:extLst>
          </p:cNvPr>
          <p:cNvSpPr/>
          <p:nvPr userDrawn="1"/>
        </p:nvSpPr>
        <p:spPr>
          <a:xfrm>
            <a:off x="0" y="0"/>
            <a:ext cx="12192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a:extLst>
              <a:ext uri="{FF2B5EF4-FFF2-40B4-BE49-F238E27FC236}">
                <a16:creationId xmlns:a16="http://schemas.microsoft.com/office/drawing/2014/main" id="{020C264A-7DBD-3748-8BA6-B822004C3BA9}"/>
              </a:ext>
            </a:extLst>
          </p:cNvPr>
          <p:cNvSpPr/>
          <p:nvPr userDrawn="1"/>
        </p:nvSpPr>
        <p:spPr>
          <a:xfrm>
            <a:off x="-1380888" y="-725215"/>
            <a:ext cx="5874927" cy="5874927"/>
          </a:xfrm>
          <a:prstGeom prst="snip2DiagRect">
            <a:avLst>
              <a:gd name="adj1" fmla="val 0"/>
              <a:gd name="adj2"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nip Diagonal Corner Rectangle 13">
            <a:extLst>
              <a:ext uri="{FF2B5EF4-FFF2-40B4-BE49-F238E27FC236}">
                <a16:creationId xmlns:a16="http://schemas.microsoft.com/office/drawing/2014/main" id="{BB4E24D9-CB30-8C40-A9E1-E4F331742399}"/>
              </a:ext>
            </a:extLst>
          </p:cNvPr>
          <p:cNvSpPr/>
          <p:nvPr userDrawn="1"/>
        </p:nvSpPr>
        <p:spPr>
          <a:xfrm>
            <a:off x="1216990" y="1053318"/>
            <a:ext cx="5874927" cy="5874927"/>
          </a:xfrm>
          <a:prstGeom prst="snip2DiagRect">
            <a:avLst>
              <a:gd name="adj1" fmla="val 0"/>
              <a:gd name="adj2" fmla="val 50000"/>
            </a:avLst>
          </a:prstGeom>
          <a:solidFill>
            <a:srgbClr val="FC6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2C1E5DA-5453-0448-B4B2-2DAB14963FA3}"/>
              </a:ext>
            </a:extLst>
          </p:cNvPr>
          <p:cNvPicPr>
            <a:picLocks noChangeAspect="1"/>
          </p:cNvPicPr>
          <p:nvPr userDrawn="1"/>
        </p:nvPicPr>
        <p:blipFill>
          <a:blip r:embed="rId2">
            <a:alphaModFix amt="50000"/>
          </a:blip>
          <a:stretch>
            <a:fillRect/>
          </a:stretch>
        </p:blipFill>
        <p:spPr>
          <a:xfrm>
            <a:off x="1216990" y="1053318"/>
            <a:ext cx="3276600" cy="4089400"/>
          </a:xfrm>
          <a:prstGeom prst="rect">
            <a:avLst/>
          </a:prstGeom>
        </p:spPr>
      </p:pic>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10" name="Picture 9">
            <a:extLst>
              <a:ext uri="{FF2B5EF4-FFF2-40B4-BE49-F238E27FC236}">
                <a16:creationId xmlns:a16="http://schemas.microsoft.com/office/drawing/2014/main" id="{909AEDF4-372E-2B4D-9DAD-C322D7FC3796}"/>
              </a:ext>
            </a:extLst>
          </p:cNvPr>
          <p:cNvPicPr>
            <a:picLocks noChangeAspect="1"/>
          </p:cNvPicPr>
          <p:nvPr userDrawn="1"/>
        </p:nvPicPr>
        <p:blipFill>
          <a:blip r:embed="rId3"/>
          <a:stretch>
            <a:fillRect/>
          </a:stretch>
        </p:blipFill>
        <p:spPr>
          <a:xfrm>
            <a:off x="11348959" y="145901"/>
            <a:ext cx="601912" cy="229944"/>
          </a:xfrm>
          <a:prstGeom prst="rect">
            <a:avLst/>
          </a:prstGeom>
        </p:spPr>
      </p:pic>
      <p:sp>
        <p:nvSpPr>
          <p:cNvPr id="9" name="Title 1">
            <a:extLst>
              <a:ext uri="{FF2B5EF4-FFF2-40B4-BE49-F238E27FC236}">
                <a16:creationId xmlns:a16="http://schemas.microsoft.com/office/drawing/2014/main" id="{26F887FA-537A-814D-A61F-4377E6C2AC8D}"/>
              </a:ext>
            </a:extLst>
          </p:cNvPr>
          <p:cNvSpPr>
            <a:spLocks noGrp="1"/>
          </p:cNvSpPr>
          <p:nvPr>
            <p:ph type="title" hasCustomPrompt="1"/>
          </p:nvPr>
        </p:nvSpPr>
        <p:spPr>
          <a:xfrm>
            <a:off x="1277095" y="1193883"/>
            <a:ext cx="9434083" cy="2713837"/>
          </a:xfrm>
          <a:prstGeom prst="rect">
            <a:avLst/>
          </a:prstGeom>
          <a:noFill/>
        </p:spPr>
        <p:txBody>
          <a:bodyPr/>
          <a:lstStyle>
            <a:lvl1pPr marL="182880" algn="l">
              <a:defRPr sz="5867" b="1" i="0" baseline="0">
                <a:solidFill>
                  <a:schemeClr val="bg1"/>
                </a:solidFill>
              </a:defRPr>
            </a:lvl1pPr>
          </a:lstStyle>
          <a:p>
            <a:r>
              <a:rPr lang="en-US" dirty="0"/>
              <a:t>Click to add Presentation </a:t>
            </a:r>
            <a:br>
              <a:rPr lang="en-US" dirty="0"/>
            </a:br>
            <a:r>
              <a:rPr lang="en-US" dirty="0"/>
              <a:t>Title</a:t>
            </a:r>
          </a:p>
        </p:txBody>
      </p:sp>
      <p:sp>
        <p:nvSpPr>
          <p:cNvPr id="12" name="Text Placeholder 11">
            <a:extLst>
              <a:ext uri="{FF2B5EF4-FFF2-40B4-BE49-F238E27FC236}">
                <a16:creationId xmlns:a16="http://schemas.microsoft.com/office/drawing/2014/main" id="{7E8323FE-E7B1-1F44-9745-0F8EFFDBDF9C}"/>
              </a:ext>
            </a:extLst>
          </p:cNvPr>
          <p:cNvSpPr>
            <a:spLocks noGrp="1"/>
          </p:cNvSpPr>
          <p:nvPr>
            <p:ph type="body" sz="quarter" idx="17" hasCustomPrompt="1"/>
          </p:nvPr>
        </p:nvSpPr>
        <p:spPr>
          <a:xfrm>
            <a:off x="6450447" y="4344682"/>
            <a:ext cx="3800475" cy="415925"/>
          </a:xfrm>
          <a:prstGeom prst="rect">
            <a:avLst/>
          </a:prstGeom>
        </p:spPr>
        <p:txBody>
          <a:bodyPr/>
          <a:lstStyle>
            <a:lvl1pPr marL="0" indent="0">
              <a:buFontTx/>
              <a:buNone/>
              <a:defRPr sz="2200" b="1" i="0" baseline="0">
                <a:solidFill>
                  <a:schemeClr val="bg1"/>
                </a:solidFill>
              </a:defRPr>
            </a:lvl1pPr>
          </a:lstStyle>
          <a:p>
            <a:pPr lvl="0"/>
            <a:r>
              <a:rPr lang="en-US" dirty="0"/>
              <a:t>Click to add Subhead</a:t>
            </a:r>
          </a:p>
        </p:txBody>
      </p:sp>
      <p:sp>
        <p:nvSpPr>
          <p:cNvPr id="22" name="Text Placeholder 11">
            <a:extLst>
              <a:ext uri="{FF2B5EF4-FFF2-40B4-BE49-F238E27FC236}">
                <a16:creationId xmlns:a16="http://schemas.microsoft.com/office/drawing/2014/main" id="{4F33997F-9275-5A47-AE72-28E56ED6D4B2}"/>
              </a:ext>
            </a:extLst>
          </p:cNvPr>
          <p:cNvSpPr>
            <a:spLocks noGrp="1"/>
          </p:cNvSpPr>
          <p:nvPr>
            <p:ph type="body" sz="quarter" idx="18" hasCustomPrompt="1"/>
          </p:nvPr>
        </p:nvSpPr>
        <p:spPr>
          <a:xfrm>
            <a:off x="6450446" y="4846579"/>
            <a:ext cx="3800475" cy="415925"/>
          </a:xfrm>
          <a:prstGeom prst="rect">
            <a:avLst/>
          </a:prstGeom>
        </p:spPr>
        <p:txBody>
          <a:bodyPr/>
          <a:lstStyle>
            <a:lvl1pPr marL="0" indent="0">
              <a:buFontTx/>
              <a:buNone/>
              <a:defRPr sz="2200" b="0" i="0" baseline="0">
                <a:solidFill>
                  <a:schemeClr val="bg1"/>
                </a:solidFill>
              </a:defRPr>
            </a:lvl1pPr>
          </a:lstStyle>
          <a:p>
            <a:pPr lvl="0"/>
            <a:r>
              <a:rPr lang="en-US" dirty="0"/>
              <a:t>Click to add Subhead</a:t>
            </a:r>
          </a:p>
        </p:txBody>
      </p:sp>
    </p:spTree>
    <p:extLst>
      <p:ext uri="{BB962C8B-B14F-4D97-AF65-F5344CB8AC3E}">
        <p14:creationId xmlns:p14="http://schemas.microsoft.com/office/powerpoint/2010/main" val="2219766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verview">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E63B3BD3-FFCD-2847-A680-FC79E81D1E2F}"/>
              </a:ext>
            </a:extLst>
          </p:cNvPr>
          <p:cNvSpPr>
            <a:spLocks noGrp="1"/>
          </p:cNvSpPr>
          <p:nvPr>
            <p:ph type="title" hasCustomPrompt="1"/>
          </p:nvPr>
        </p:nvSpPr>
        <p:spPr>
          <a:xfrm>
            <a:off x="272085" y="984154"/>
            <a:ext cx="3607765" cy="4525843"/>
          </a:xfrm>
          <a:prstGeom prst="rect">
            <a:avLst/>
          </a:prstGeom>
        </p:spPr>
        <p:txBody>
          <a:bodyPr/>
          <a:lstStyle>
            <a:lvl1pPr algn="l">
              <a:defRPr sz="4267" b="1" i="0" baseline="0">
                <a:solidFill>
                  <a:schemeClr val="accent1"/>
                </a:solidFill>
              </a:defRPr>
            </a:lvl1pPr>
          </a:lstStyle>
          <a:p>
            <a:r>
              <a:rPr lang="en-US" dirty="0"/>
              <a:t>Click to add Main Header</a:t>
            </a:r>
          </a:p>
        </p:txBody>
      </p:sp>
    </p:spTree>
    <p:extLst>
      <p:ext uri="{BB962C8B-B14F-4D97-AF65-F5344CB8AC3E}">
        <p14:creationId xmlns:p14="http://schemas.microsoft.com/office/powerpoint/2010/main" val="920752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
        <p:nvSpPr>
          <p:cNvPr id="2" name="Title 1">
            <a:extLst>
              <a:ext uri="{FF2B5EF4-FFF2-40B4-BE49-F238E27FC236}">
                <a16:creationId xmlns:a16="http://schemas.microsoft.com/office/drawing/2014/main" id="{58D9BD4C-94EB-2343-8337-134562E2917A}"/>
              </a:ext>
            </a:extLst>
          </p:cNvPr>
          <p:cNvSpPr>
            <a:spLocks noGrp="1"/>
          </p:cNvSpPr>
          <p:nvPr>
            <p:ph type="title" hasCustomPrompt="1"/>
          </p:nvPr>
        </p:nvSpPr>
        <p:spPr>
          <a:xfrm>
            <a:off x="264584" y="862676"/>
            <a:ext cx="3471333" cy="803182"/>
          </a:xfrm>
          <a:prstGeom prst="rect">
            <a:avLst/>
          </a:prstGeom>
        </p:spPr>
        <p:txBody>
          <a:bodyPr/>
          <a:lstStyle>
            <a:lvl1pPr algn="l">
              <a:defRPr sz="4267" b="1" i="0" baseline="0">
                <a:solidFill>
                  <a:schemeClr val="accent1"/>
                </a:solidFill>
              </a:defRPr>
            </a:lvl1pPr>
          </a:lstStyle>
          <a:p>
            <a:r>
              <a:rPr lang="en-US" dirty="0"/>
              <a:t>Main Header</a:t>
            </a:r>
          </a:p>
        </p:txBody>
      </p:sp>
    </p:spTree>
    <p:extLst>
      <p:ext uri="{BB962C8B-B14F-4D97-AF65-F5344CB8AC3E}">
        <p14:creationId xmlns:p14="http://schemas.microsoft.com/office/powerpoint/2010/main" val="77867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
        <p:nvSpPr>
          <p:cNvPr id="2" name="Title 1">
            <a:extLst>
              <a:ext uri="{FF2B5EF4-FFF2-40B4-BE49-F238E27FC236}">
                <a16:creationId xmlns:a16="http://schemas.microsoft.com/office/drawing/2014/main" id="{21A29C41-3442-1A46-B586-6B645C5B9FCD}"/>
              </a:ext>
            </a:extLst>
          </p:cNvPr>
          <p:cNvSpPr>
            <a:spLocks noGrp="1"/>
          </p:cNvSpPr>
          <p:nvPr>
            <p:ph type="title" hasCustomPrompt="1"/>
          </p:nvPr>
        </p:nvSpPr>
        <p:spPr>
          <a:xfrm>
            <a:off x="272085" y="4256023"/>
            <a:ext cx="11589952" cy="1253062"/>
          </a:xfrm>
          <a:prstGeom prst="rect">
            <a:avLst/>
          </a:prstGeom>
        </p:spPr>
        <p:txBody>
          <a:bodyPr/>
          <a:lstStyle>
            <a:lvl1pPr algn="l">
              <a:defRPr sz="7200" b="1" i="0" baseline="0">
                <a:solidFill>
                  <a:schemeClr val="bg1"/>
                </a:solidFill>
              </a:defRPr>
            </a:lvl1pPr>
          </a:lstStyle>
          <a:p>
            <a:r>
              <a:rPr lang="en-US" dirty="0"/>
              <a:t>Click to add Section Title</a:t>
            </a:r>
          </a:p>
        </p:txBody>
      </p:sp>
    </p:spTree>
    <p:extLst>
      <p:ext uri="{BB962C8B-B14F-4D97-AF65-F5344CB8AC3E}">
        <p14:creationId xmlns:p14="http://schemas.microsoft.com/office/powerpoint/2010/main" val="6196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6C50-08F6-31B5-7561-D00C70398E2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EA9574F-72E2-780A-F1F2-E2E9594CC5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4AF1FBE-2537-3969-5DE6-D27B8C0DC380}"/>
              </a:ext>
            </a:extLst>
          </p:cNvPr>
          <p:cNvSpPr>
            <a:spLocks noGrp="1"/>
          </p:cNvSpPr>
          <p:nvPr>
            <p:ph type="dt" sz="half" idx="10"/>
          </p:nvPr>
        </p:nvSpPr>
        <p:spPr/>
        <p:txBody>
          <a:bodyPr/>
          <a:lstStyle/>
          <a:p>
            <a:fld id="{C1464C8C-87AD-B54E-9781-93A2B92F50F9}" type="datetimeFigureOut">
              <a:rPr lang="en-US" smtClean="0"/>
              <a:t>12/2/24</a:t>
            </a:fld>
            <a:endParaRPr lang="en-US"/>
          </a:p>
        </p:txBody>
      </p:sp>
      <p:sp>
        <p:nvSpPr>
          <p:cNvPr id="5" name="Footer Placeholder 4">
            <a:extLst>
              <a:ext uri="{FF2B5EF4-FFF2-40B4-BE49-F238E27FC236}">
                <a16:creationId xmlns:a16="http://schemas.microsoft.com/office/drawing/2014/main" id="{F9AFFA4B-9D5C-1AF8-286C-CD7D91089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C92FE-A46F-A3E7-4175-77C4C66093FD}"/>
              </a:ext>
            </a:extLst>
          </p:cNvPr>
          <p:cNvSpPr>
            <a:spLocks noGrp="1"/>
          </p:cNvSpPr>
          <p:nvPr>
            <p:ph type="sldNum" sz="quarter" idx="12"/>
          </p:nvPr>
        </p:nvSpPr>
        <p:spPr/>
        <p:txBody>
          <a:bodyPr/>
          <a:lstStyle/>
          <a:p>
            <a:fld id="{EE859AE2-6158-8F43-9064-1D7F79CB346A}" type="slidenum">
              <a:rPr lang="en-US" smtClean="0"/>
              <a:t>‹#›</a:t>
            </a:fld>
            <a:endParaRPr lang="en-US"/>
          </a:p>
        </p:txBody>
      </p:sp>
    </p:spTree>
    <p:extLst>
      <p:ext uri="{BB962C8B-B14F-4D97-AF65-F5344CB8AC3E}">
        <p14:creationId xmlns:p14="http://schemas.microsoft.com/office/powerpoint/2010/main" val="118801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D37C-FD4A-B5A3-A51A-A961C2C7A4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BE56A26-37BB-BEBA-D86C-F2EABD65CA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C04C41-88F7-9AEE-B27D-7F915AEF319B}"/>
              </a:ext>
            </a:extLst>
          </p:cNvPr>
          <p:cNvSpPr>
            <a:spLocks noGrp="1"/>
          </p:cNvSpPr>
          <p:nvPr>
            <p:ph type="dt" sz="half" idx="10"/>
          </p:nvPr>
        </p:nvSpPr>
        <p:spPr/>
        <p:txBody>
          <a:bodyPr/>
          <a:lstStyle/>
          <a:p>
            <a:fld id="{C1464C8C-87AD-B54E-9781-93A2B92F50F9}" type="datetimeFigureOut">
              <a:rPr lang="en-US" smtClean="0"/>
              <a:t>12/2/24</a:t>
            </a:fld>
            <a:endParaRPr lang="en-US"/>
          </a:p>
        </p:txBody>
      </p:sp>
      <p:sp>
        <p:nvSpPr>
          <p:cNvPr id="5" name="Footer Placeholder 4">
            <a:extLst>
              <a:ext uri="{FF2B5EF4-FFF2-40B4-BE49-F238E27FC236}">
                <a16:creationId xmlns:a16="http://schemas.microsoft.com/office/drawing/2014/main" id="{B4BA648A-0E88-FCA3-0BD8-A236D9A86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1D391-4E92-15C4-2149-F58DEC900E81}"/>
              </a:ext>
            </a:extLst>
          </p:cNvPr>
          <p:cNvSpPr>
            <a:spLocks noGrp="1"/>
          </p:cNvSpPr>
          <p:nvPr>
            <p:ph type="sldNum" sz="quarter" idx="12"/>
          </p:nvPr>
        </p:nvSpPr>
        <p:spPr/>
        <p:txBody>
          <a:bodyPr/>
          <a:lstStyle/>
          <a:p>
            <a:fld id="{EE859AE2-6158-8F43-9064-1D7F79CB346A}" type="slidenum">
              <a:rPr lang="en-US" smtClean="0"/>
              <a:t>‹#›</a:t>
            </a:fld>
            <a:endParaRPr lang="en-US"/>
          </a:p>
        </p:txBody>
      </p:sp>
    </p:spTree>
    <p:extLst>
      <p:ext uri="{BB962C8B-B14F-4D97-AF65-F5344CB8AC3E}">
        <p14:creationId xmlns:p14="http://schemas.microsoft.com/office/powerpoint/2010/main" val="99814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044C-985C-286E-FFA8-9ADAEDE70D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D30977-BC0A-9EAE-EFDD-4A4EFF3381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CE8503-D8A2-1213-0025-A77D49B7D55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C489000-37B1-857C-5F30-45353B9F0751}"/>
              </a:ext>
            </a:extLst>
          </p:cNvPr>
          <p:cNvSpPr>
            <a:spLocks noGrp="1"/>
          </p:cNvSpPr>
          <p:nvPr>
            <p:ph type="dt" sz="half" idx="10"/>
          </p:nvPr>
        </p:nvSpPr>
        <p:spPr/>
        <p:txBody>
          <a:bodyPr/>
          <a:lstStyle/>
          <a:p>
            <a:fld id="{C1464C8C-87AD-B54E-9781-93A2B92F50F9}" type="datetimeFigureOut">
              <a:rPr lang="en-US" smtClean="0"/>
              <a:t>12/2/24</a:t>
            </a:fld>
            <a:endParaRPr lang="en-US"/>
          </a:p>
        </p:txBody>
      </p:sp>
      <p:sp>
        <p:nvSpPr>
          <p:cNvPr id="6" name="Footer Placeholder 5">
            <a:extLst>
              <a:ext uri="{FF2B5EF4-FFF2-40B4-BE49-F238E27FC236}">
                <a16:creationId xmlns:a16="http://schemas.microsoft.com/office/drawing/2014/main" id="{8241E75C-63DB-D9ED-0D0C-E00F7FC46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ED26C-E5CC-6F8A-0D64-19EC0A030B92}"/>
              </a:ext>
            </a:extLst>
          </p:cNvPr>
          <p:cNvSpPr>
            <a:spLocks noGrp="1"/>
          </p:cNvSpPr>
          <p:nvPr>
            <p:ph type="sldNum" sz="quarter" idx="12"/>
          </p:nvPr>
        </p:nvSpPr>
        <p:spPr/>
        <p:txBody>
          <a:bodyPr/>
          <a:lstStyle/>
          <a:p>
            <a:fld id="{EE859AE2-6158-8F43-9064-1D7F79CB346A}" type="slidenum">
              <a:rPr lang="en-US" smtClean="0"/>
              <a:t>‹#›</a:t>
            </a:fld>
            <a:endParaRPr lang="en-US"/>
          </a:p>
        </p:txBody>
      </p:sp>
    </p:spTree>
    <p:extLst>
      <p:ext uri="{BB962C8B-B14F-4D97-AF65-F5344CB8AC3E}">
        <p14:creationId xmlns:p14="http://schemas.microsoft.com/office/powerpoint/2010/main" val="301232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8959-D3BB-214C-0F31-15FB5335037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2CFA4F-55E0-DBFF-9F98-E03C96EB54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C870F1-4C2F-071D-39A4-EF26CBBA7DA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E9D7C7-278B-F156-78FD-EF961C54A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F6BA2A-6E9C-5B40-A0DA-6969ABD9F1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CFBB643-8C14-BBDB-C1BC-AC1222089990}"/>
              </a:ext>
            </a:extLst>
          </p:cNvPr>
          <p:cNvSpPr>
            <a:spLocks noGrp="1"/>
          </p:cNvSpPr>
          <p:nvPr>
            <p:ph type="dt" sz="half" idx="10"/>
          </p:nvPr>
        </p:nvSpPr>
        <p:spPr/>
        <p:txBody>
          <a:bodyPr/>
          <a:lstStyle/>
          <a:p>
            <a:fld id="{C1464C8C-87AD-B54E-9781-93A2B92F50F9}" type="datetimeFigureOut">
              <a:rPr lang="en-US" smtClean="0"/>
              <a:t>12/2/24</a:t>
            </a:fld>
            <a:endParaRPr lang="en-US"/>
          </a:p>
        </p:txBody>
      </p:sp>
      <p:sp>
        <p:nvSpPr>
          <p:cNvPr id="8" name="Footer Placeholder 7">
            <a:extLst>
              <a:ext uri="{FF2B5EF4-FFF2-40B4-BE49-F238E27FC236}">
                <a16:creationId xmlns:a16="http://schemas.microsoft.com/office/drawing/2014/main" id="{7C028D38-C6FF-FDD6-0A4A-AAA1269688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A7FB56-BD5E-32D9-B458-C950365BC59A}"/>
              </a:ext>
            </a:extLst>
          </p:cNvPr>
          <p:cNvSpPr>
            <a:spLocks noGrp="1"/>
          </p:cNvSpPr>
          <p:nvPr>
            <p:ph type="sldNum" sz="quarter" idx="12"/>
          </p:nvPr>
        </p:nvSpPr>
        <p:spPr/>
        <p:txBody>
          <a:bodyPr/>
          <a:lstStyle/>
          <a:p>
            <a:fld id="{EE859AE2-6158-8F43-9064-1D7F79CB346A}" type="slidenum">
              <a:rPr lang="en-US" smtClean="0"/>
              <a:t>‹#›</a:t>
            </a:fld>
            <a:endParaRPr lang="en-US"/>
          </a:p>
        </p:txBody>
      </p:sp>
    </p:spTree>
    <p:extLst>
      <p:ext uri="{BB962C8B-B14F-4D97-AF65-F5344CB8AC3E}">
        <p14:creationId xmlns:p14="http://schemas.microsoft.com/office/powerpoint/2010/main" val="95009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FBF3-9722-2BA1-9E71-5A8D02E79AF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28638C0-CC92-4966-54FD-4574C4C1DB6C}"/>
              </a:ext>
            </a:extLst>
          </p:cNvPr>
          <p:cNvSpPr>
            <a:spLocks noGrp="1"/>
          </p:cNvSpPr>
          <p:nvPr>
            <p:ph type="dt" sz="half" idx="10"/>
          </p:nvPr>
        </p:nvSpPr>
        <p:spPr/>
        <p:txBody>
          <a:bodyPr/>
          <a:lstStyle/>
          <a:p>
            <a:fld id="{C1464C8C-87AD-B54E-9781-93A2B92F50F9}" type="datetimeFigureOut">
              <a:rPr lang="en-US" smtClean="0"/>
              <a:t>12/2/24</a:t>
            </a:fld>
            <a:endParaRPr lang="en-US"/>
          </a:p>
        </p:txBody>
      </p:sp>
      <p:sp>
        <p:nvSpPr>
          <p:cNvPr id="4" name="Footer Placeholder 3">
            <a:extLst>
              <a:ext uri="{FF2B5EF4-FFF2-40B4-BE49-F238E27FC236}">
                <a16:creationId xmlns:a16="http://schemas.microsoft.com/office/drawing/2014/main" id="{3E826241-BE0F-5CCA-2D6E-B980FEBC22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600CD6-B354-C290-130E-CDA3F57C3EB1}"/>
              </a:ext>
            </a:extLst>
          </p:cNvPr>
          <p:cNvSpPr>
            <a:spLocks noGrp="1"/>
          </p:cNvSpPr>
          <p:nvPr>
            <p:ph type="sldNum" sz="quarter" idx="12"/>
          </p:nvPr>
        </p:nvSpPr>
        <p:spPr/>
        <p:txBody>
          <a:bodyPr/>
          <a:lstStyle/>
          <a:p>
            <a:fld id="{EE859AE2-6158-8F43-9064-1D7F79CB346A}" type="slidenum">
              <a:rPr lang="en-US" smtClean="0"/>
              <a:t>‹#›</a:t>
            </a:fld>
            <a:endParaRPr lang="en-US"/>
          </a:p>
        </p:txBody>
      </p:sp>
    </p:spTree>
    <p:extLst>
      <p:ext uri="{BB962C8B-B14F-4D97-AF65-F5344CB8AC3E}">
        <p14:creationId xmlns:p14="http://schemas.microsoft.com/office/powerpoint/2010/main" val="15296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33210-C49E-B574-260E-508CE7DDECFB}"/>
              </a:ext>
            </a:extLst>
          </p:cNvPr>
          <p:cNvSpPr>
            <a:spLocks noGrp="1"/>
          </p:cNvSpPr>
          <p:nvPr>
            <p:ph type="dt" sz="half" idx="10"/>
          </p:nvPr>
        </p:nvSpPr>
        <p:spPr/>
        <p:txBody>
          <a:bodyPr/>
          <a:lstStyle/>
          <a:p>
            <a:fld id="{C1464C8C-87AD-B54E-9781-93A2B92F50F9}" type="datetimeFigureOut">
              <a:rPr lang="en-US" smtClean="0"/>
              <a:t>12/2/24</a:t>
            </a:fld>
            <a:endParaRPr lang="en-US"/>
          </a:p>
        </p:txBody>
      </p:sp>
      <p:sp>
        <p:nvSpPr>
          <p:cNvPr id="3" name="Footer Placeholder 2">
            <a:extLst>
              <a:ext uri="{FF2B5EF4-FFF2-40B4-BE49-F238E27FC236}">
                <a16:creationId xmlns:a16="http://schemas.microsoft.com/office/drawing/2014/main" id="{E2C245B1-ABDF-77C6-1B83-BE299A1CC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87DA68-5969-BED9-4001-839E719312DF}"/>
              </a:ext>
            </a:extLst>
          </p:cNvPr>
          <p:cNvSpPr>
            <a:spLocks noGrp="1"/>
          </p:cNvSpPr>
          <p:nvPr>
            <p:ph type="sldNum" sz="quarter" idx="12"/>
          </p:nvPr>
        </p:nvSpPr>
        <p:spPr/>
        <p:txBody>
          <a:bodyPr/>
          <a:lstStyle/>
          <a:p>
            <a:fld id="{EE859AE2-6158-8F43-9064-1D7F79CB346A}" type="slidenum">
              <a:rPr lang="en-US" smtClean="0"/>
              <a:t>‹#›</a:t>
            </a:fld>
            <a:endParaRPr lang="en-US"/>
          </a:p>
        </p:txBody>
      </p:sp>
    </p:spTree>
    <p:extLst>
      <p:ext uri="{BB962C8B-B14F-4D97-AF65-F5344CB8AC3E}">
        <p14:creationId xmlns:p14="http://schemas.microsoft.com/office/powerpoint/2010/main" val="383003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EFC2-0811-FD88-EC76-2C529C0A69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8E06EE2-25E4-A35E-C2A4-AFFD84E7C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DAEB7DF-013C-A14E-9BA2-575708A68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95F179-BFED-5C56-A666-F1D7B3718BC3}"/>
              </a:ext>
            </a:extLst>
          </p:cNvPr>
          <p:cNvSpPr>
            <a:spLocks noGrp="1"/>
          </p:cNvSpPr>
          <p:nvPr>
            <p:ph type="dt" sz="half" idx="10"/>
          </p:nvPr>
        </p:nvSpPr>
        <p:spPr/>
        <p:txBody>
          <a:bodyPr/>
          <a:lstStyle/>
          <a:p>
            <a:fld id="{C1464C8C-87AD-B54E-9781-93A2B92F50F9}" type="datetimeFigureOut">
              <a:rPr lang="en-US" smtClean="0"/>
              <a:t>12/2/24</a:t>
            </a:fld>
            <a:endParaRPr lang="en-US"/>
          </a:p>
        </p:txBody>
      </p:sp>
      <p:sp>
        <p:nvSpPr>
          <p:cNvPr id="6" name="Footer Placeholder 5">
            <a:extLst>
              <a:ext uri="{FF2B5EF4-FFF2-40B4-BE49-F238E27FC236}">
                <a16:creationId xmlns:a16="http://schemas.microsoft.com/office/drawing/2014/main" id="{A074A542-3984-2D8F-6DA0-B1BB29700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564A9-DA4A-D6E2-E3B5-739FF1498A88}"/>
              </a:ext>
            </a:extLst>
          </p:cNvPr>
          <p:cNvSpPr>
            <a:spLocks noGrp="1"/>
          </p:cNvSpPr>
          <p:nvPr>
            <p:ph type="sldNum" sz="quarter" idx="12"/>
          </p:nvPr>
        </p:nvSpPr>
        <p:spPr/>
        <p:txBody>
          <a:bodyPr/>
          <a:lstStyle/>
          <a:p>
            <a:fld id="{EE859AE2-6158-8F43-9064-1D7F79CB346A}" type="slidenum">
              <a:rPr lang="en-US" smtClean="0"/>
              <a:t>‹#›</a:t>
            </a:fld>
            <a:endParaRPr lang="en-US"/>
          </a:p>
        </p:txBody>
      </p:sp>
    </p:spTree>
    <p:extLst>
      <p:ext uri="{BB962C8B-B14F-4D97-AF65-F5344CB8AC3E}">
        <p14:creationId xmlns:p14="http://schemas.microsoft.com/office/powerpoint/2010/main" val="1460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59D0-6031-4F9D-9FE7-F76EDD0189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BF04E9-AB8B-5693-8E7E-7CB44B600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95E65F-A4FB-B2D7-DC2A-7EE00FDBE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02F0A7-8543-5537-4709-749A33ABC432}"/>
              </a:ext>
            </a:extLst>
          </p:cNvPr>
          <p:cNvSpPr>
            <a:spLocks noGrp="1"/>
          </p:cNvSpPr>
          <p:nvPr>
            <p:ph type="dt" sz="half" idx="10"/>
          </p:nvPr>
        </p:nvSpPr>
        <p:spPr/>
        <p:txBody>
          <a:bodyPr/>
          <a:lstStyle/>
          <a:p>
            <a:fld id="{C1464C8C-87AD-B54E-9781-93A2B92F50F9}" type="datetimeFigureOut">
              <a:rPr lang="en-US" smtClean="0"/>
              <a:t>12/2/24</a:t>
            </a:fld>
            <a:endParaRPr lang="en-US"/>
          </a:p>
        </p:txBody>
      </p:sp>
      <p:sp>
        <p:nvSpPr>
          <p:cNvPr id="6" name="Footer Placeholder 5">
            <a:extLst>
              <a:ext uri="{FF2B5EF4-FFF2-40B4-BE49-F238E27FC236}">
                <a16:creationId xmlns:a16="http://schemas.microsoft.com/office/drawing/2014/main" id="{98AB82A4-042A-6E68-69F1-67FF905B9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71B8D-1002-98D7-B1CD-100910737708}"/>
              </a:ext>
            </a:extLst>
          </p:cNvPr>
          <p:cNvSpPr>
            <a:spLocks noGrp="1"/>
          </p:cNvSpPr>
          <p:nvPr>
            <p:ph type="sldNum" sz="quarter" idx="12"/>
          </p:nvPr>
        </p:nvSpPr>
        <p:spPr/>
        <p:txBody>
          <a:bodyPr/>
          <a:lstStyle/>
          <a:p>
            <a:fld id="{EE859AE2-6158-8F43-9064-1D7F79CB346A}" type="slidenum">
              <a:rPr lang="en-US" smtClean="0"/>
              <a:t>‹#›</a:t>
            </a:fld>
            <a:endParaRPr lang="en-US"/>
          </a:p>
        </p:txBody>
      </p:sp>
    </p:spTree>
    <p:extLst>
      <p:ext uri="{BB962C8B-B14F-4D97-AF65-F5344CB8AC3E}">
        <p14:creationId xmlns:p14="http://schemas.microsoft.com/office/powerpoint/2010/main" val="198939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C3755-6FA3-CCE9-5A77-4CD28B44A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B5DB731-1628-AB69-69C8-D17A7860C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0DB787-65C3-BBA8-4C39-1F65413C7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64C8C-87AD-B54E-9781-93A2B92F50F9}" type="datetimeFigureOut">
              <a:rPr lang="en-US" smtClean="0"/>
              <a:t>12/2/24</a:t>
            </a:fld>
            <a:endParaRPr lang="en-US"/>
          </a:p>
        </p:txBody>
      </p:sp>
      <p:sp>
        <p:nvSpPr>
          <p:cNvPr id="5" name="Footer Placeholder 4">
            <a:extLst>
              <a:ext uri="{FF2B5EF4-FFF2-40B4-BE49-F238E27FC236}">
                <a16:creationId xmlns:a16="http://schemas.microsoft.com/office/drawing/2014/main" id="{53106A66-F8A8-F228-A4FB-104637341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ADD3AC-0986-A7C6-6738-25F2DDDECB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59AE2-6158-8F43-9064-1D7F79CB346A}" type="slidenum">
              <a:rPr lang="en-US" smtClean="0"/>
              <a:t>‹#›</a:t>
            </a:fld>
            <a:endParaRPr lang="en-US"/>
          </a:p>
        </p:txBody>
      </p:sp>
    </p:spTree>
    <p:extLst>
      <p:ext uri="{BB962C8B-B14F-4D97-AF65-F5344CB8AC3E}">
        <p14:creationId xmlns:p14="http://schemas.microsoft.com/office/powerpoint/2010/main" val="4057125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34EDCCA1-00C8-ED48-B758-406AACEE20A2}"/>
              </a:ext>
            </a:extLst>
          </p:cNvPr>
          <p:cNvSpPr>
            <a:spLocks noGrp="1"/>
          </p:cNvSpPr>
          <p:nvPr>
            <p:ph type="title"/>
          </p:nvPr>
        </p:nvSpPr>
        <p:spPr>
          <a:xfrm>
            <a:off x="1130544" y="1244295"/>
            <a:ext cx="11774078" cy="1492756"/>
          </a:xfrm>
        </p:spPr>
        <p:txBody>
          <a:bodyPr>
            <a:normAutofit/>
          </a:bodyPr>
          <a:lstStyle/>
          <a:p>
            <a:r>
              <a:rPr lang="en-IN" sz="4000" b="1" i="0" u="none" strike="noStrike" dirty="0">
                <a:effectLst/>
              </a:rPr>
              <a:t>Contributions to Team Project: </a:t>
            </a:r>
            <a:br>
              <a:rPr lang="en-IN" sz="4000" b="1" i="0" u="none" strike="noStrike" dirty="0">
                <a:effectLst/>
              </a:rPr>
            </a:br>
            <a:r>
              <a:rPr lang="en-IN" sz="4000" b="1" i="0" u="none" strike="noStrike" dirty="0">
                <a:effectLst/>
              </a:rPr>
              <a:t>XAI In Cybersecurity</a:t>
            </a:r>
            <a:endParaRPr lang="en-US" sz="4000" dirty="0"/>
          </a:p>
        </p:txBody>
      </p:sp>
      <p:sp>
        <p:nvSpPr>
          <p:cNvPr id="21" name="Text Placeholder 20">
            <a:extLst>
              <a:ext uri="{FF2B5EF4-FFF2-40B4-BE49-F238E27FC236}">
                <a16:creationId xmlns:a16="http://schemas.microsoft.com/office/drawing/2014/main" id="{D879D41A-1866-4844-9F5E-B68C433DF85F}"/>
              </a:ext>
            </a:extLst>
          </p:cNvPr>
          <p:cNvSpPr>
            <a:spLocks noGrp="1"/>
          </p:cNvSpPr>
          <p:nvPr>
            <p:ph type="body" sz="quarter" idx="17"/>
          </p:nvPr>
        </p:nvSpPr>
        <p:spPr>
          <a:xfrm>
            <a:off x="6731432" y="3221037"/>
            <a:ext cx="6388861" cy="415925"/>
          </a:xfrm>
        </p:spPr>
        <p:txBody>
          <a:bodyPr/>
          <a:lstStyle/>
          <a:p>
            <a:r>
              <a:rPr lang="en-US" dirty="0"/>
              <a:t>Name</a:t>
            </a:r>
            <a:r>
              <a:rPr lang="en-US" b="0" dirty="0"/>
              <a:t>: Ambika Taploo</a:t>
            </a:r>
          </a:p>
        </p:txBody>
      </p:sp>
      <p:sp>
        <p:nvSpPr>
          <p:cNvPr id="7" name="Text Placeholder 21">
            <a:extLst>
              <a:ext uri="{FF2B5EF4-FFF2-40B4-BE49-F238E27FC236}">
                <a16:creationId xmlns:a16="http://schemas.microsoft.com/office/drawing/2014/main" id="{E2DF3EF6-8FA3-358F-490D-D6D66B2D258F}"/>
              </a:ext>
            </a:extLst>
          </p:cNvPr>
          <p:cNvSpPr txBox="1">
            <a:spLocks/>
          </p:cNvSpPr>
          <p:nvPr/>
        </p:nvSpPr>
        <p:spPr>
          <a:xfrm>
            <a:off x="10463513" y="6318068"/>
            <a:ext cx="1728487" cy="415925"/>
          </a:xfrm>
          <a:prstGeom prst="rect">
            <a:avLst/>
          </a:prstGeom>
        </p:spPr>
        <p:txBody>
          <a:bodyPr/>
          <a:lstStyle>
            <a:lvl1pPr marL="0" indent="0" algn="l" defTabSz="609585" rtl="0" eaLnBrk="1" latinLnBrk="0" hangingPunct="1">
              <a:spcBef>
                <a:spcPct val="20000"/>
              </a:spcBef>
              <a:buFontTx/>
              <a:buNone/>
              <a:defRPr sz="2200" b="0" i="0" kern="1200" baseline="0">
                <a:solidFill>
                  <a:schemeClr val="bg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b="1" dirty="0"/>
              <a:t>12-03-2024</a:t>
            </a:r>
            <a:endParaRPr lang="en-US" dirty="0"/>
          </a:p>
        </p:txBody>
      </p:sp>
    </p:spTree>
    <p:extLst>
      <p:ext uri="{BB962C8B-B14F-4D97-AF65-F5344CB8AC3E}">
        <p14:creationId xmlns:p14="http://schemas.microsoft.com/office/powerpoint/2010/main" val="398490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B857B307-1C48-CF21-5845-E3BE1397AFB3}"/>
              </a:ext>
            </a:extLst>
          </p:cNvPr>
          <p:cNvSpPr>
            <a:spLocks noGrp="1"/>
          </p:cNvSpPr>
          <p:nvPr>
            <p:ph type="title"/>
          </p:nvPr>
        </p:nvSpPr>
        <p:spPr>
          <a:xfrm>
            <a:off x="264584" y="637045"/>
            <a:ext cx="6753733" cy="803182"/>
          </a:xfrm>
        </p:spPr>
        <p:txBody>
          <a:bodyPr>
            <a:normAutofit/>
          </a:bodyPr>
          <a:lstStyle/>
          <a:p>
            <a:r>
              <a:rPr lang="en-US" sz="2800" dirty="0"/>
              <a:t>Problem definition and Research question</a:t>
            </a:r>
          </a:p>
        </p:txBody>
      </p:sp>
      <p:sp>
        <p:nvSpPr>
          <p:cNvPr id="9" name="TextBox 8">
            <a:extLst>
              <a:ext uri="{FF2B5EF4-FFF2-40B4-BE49-F238E27FC236}">
                <a16:creationId xmlns:a16="http://schemas.microsoft.com/office/drawing/2014/main" id="{E271DE98-4E9E-01C6-FD73-80C17E679E2A}"/>
              </a:ext>
            </a:extLst>
          </p:cNvPr>
          <p:cNvSpPr txBox="1"/>
          <p:nvPr/>
        </p:nvSpPr>
        <p:spPr>
          <a:xfrm>
            <a:off x="264584" y="1368720"/>
            <a:ext cx="11537775" cy="4647426"/>
          </a:xfrm>
          <a:prstGeom prst="rect">
            <a:avLst/>
          </a:prstGeom>
          <a:noFill/>
        </p:spPr>
        <p:txBody>
          <a:bodyPr wrap="square" rtlCol="0">
            <a:spAutoFit/>
          </a:bodyPr>
          <a:lstStyle/>
          <a:p>
            <a:pPr marL="285750" indent="-285750">
              <a:buClr>
                <a:schemeClr val="accent1"/>
              </a:buClr>
              <a:buFont typeface="Wingdings" pitchFamily="2" charset="2"/>
              <a:buChar char="§"/>
            </a:pPr>
            <a:r>
              <a:rPr lang="en-IN" sz="1600" b="1" dirty="0"/>
              <a:t>Improving Trust and Usability</a:t>
            </a:r>
          </a:p>
          <a:p>
            <a:pPr marL="742950" lvl="1" indent="-285750">
              <a:buClr>
                <a:schemeClr val="accent2"/>
              </a:buClr>
              <a:buFont typeface="Arial" panose="020B0604020202020204" pitchFamily="34" charset="0"/>
              <a:buChar char="•"/>
            </a:pPr>
            <a:r>
              <a:rPr lang="en-IN" sz="1600" b="1" dirty="0"/>
              <a:t>Current Challenge:</a:t>
            </a:r>
            <a:r>
              <a:rPr lang="en-IN" sz="1600" dirty="0"/>
              <a:t> Security analysts often distrust AI systems due to their opaque decision-making processes.</a:t>
            </a:r>
          </a:p>
          <a:p>
            <a:pPr marL="742950" lvl="1" indent="-285750">
              <a:buClr>
                <a:schemeClr val="accent2"/>
              </a:buClr>
              <a:buFont typeface="Arial" panose="020B0604020202020204" pitchFamily="34" charset="0"/>
              <a:buChar char="•"/>
            </a:pPr>
            <a:r>
              <a:rPr lang="en-IN" sz="1600" b="1" dirty="0"/>
              <a:t>XAI Contribution:</a:t>
            </a:r>
            <a:r>
              <a:rPr lang="en-IN" sz="1600" dirty="0"/>
              <a:t> Providing interpretable outputs that explain </a:t>
            </a:r>
            <a:r>
              <a:rPr lang="en-IN" sz="1600" i="1" dirty="0"/>
              <a:t>why</a:t>
            </a:r>
            <a:r>
              <a:rPr lang="en-IN" sz="1600" dirty="0"/>
              <a:t> a model classified a file as malicious or benign increases analysts' confidence. For example, XAI methods can visualize feature interactions, such as how specific API calls combined with network activity contribute to detection.</a:t>
            </a:r>
          </a:p>
          <a:p>
            <a:pPr marL="742950" lvl="1" indent="-285750">
              <a:buClr>
                <a:schemeClr val="accent2"/>
              </a:buClr>
              <a:buFont typeface="Arial" panose="020B0604020202020204" pitchFamily="34" charset="0"/>
              <a:buChar char="•"/>
            </a:pPr>
            <a:endParaRPr lang="en-IN" sz="1600" dirty="0"/>
          </a:p>
          <a:p>
            <a:pPr marL="285750" indent="-285750">
              <a:buClr>
                <a:schemeClr val="accent1"/>
              </a:buClr>
              <a:buFont typeface="Wingdings" pitchFamily="2" charset="2"/>
              <a:buChar char="§"/>
            </a:pPr>
            <a:r>
              <a:rPr lang="en-IN" sz="1600" b="1" dirty="0"/>
              <a:t> Reducing False Positives and Negatives</a:t>
            </a:r>
          </a:p>
          <a:p>
            <a:pPr marL="742950" lvl="1" indent="-285750">
              <a:buClr>
                <a:schemeClr val="accent2"/>
              </a:buClr>
              <a:buFont typeface="Arial" panose="020B0604020202020204" pitchFamily="34" charset="0"/>
              <a:buChar char="•"/>
            </a:pPr>
            <a:r>
              <a:rPr lang="en-IN" sz="1600" b="1" dirty="0"/>
              <a:t>False Positives:</a:t>
            </a:r>
            <a:r>
              <a:rPr lang="en-IN" sz="1600" dirty="0"/>
              <a:t> XAI techniques refine feature selection by distinguishing meaningful correlations from noise, reducing unnecessary alerts.</a:t>
            </a:r>
          </a:p>
          <a:p>
            <a:pPr marL="742950" lvl="1" indent="-285750">
              <a:buClr>
                <a:schemeClr val="accent2"/>
              </a:buClr>
              <a:buFont typeface="Arial" panose="020B0604020202020204" pitchFamily="34" charset="0"/>
              <a:buChar char="•"/>
            </a:pPr>
            <a:r>
              <a:rPr lang="en-IN" sz="1600" b="1" dirty="0"/>
              <a:t>False Negatives:</a:t>
            </a:r>
            <a:r>
              <a:rPr lang="en-IN" sz="1600" dirty="0"/>
              <a:t> By </a:t>
            </a:r>
            <a:r>
              <a:rPr lang="en-IN" sz="1600" dirty="0" err="1"/>
              <a:t>analyzing</a:t>
            </a:r>
            <a:r>
              <a:rPr lang="en-IN" sz="1600" dirty="0"/>
              <a:t> and explaining misclassifications, XAI can help uncover overlooked features or interactions, improving detection rates for complex malware.</a:t>
            </a:r>
          </a:p>
          <a:p>
            <a:pPr marL="742950" lvl="1" indent="-285750">
              <a:buClr>
                <a:schemeClr val="accent2"/>
              </a:buClr>
              <a:buFont typeface="Arial" panose="020B0604020202020204" pitchFamily="34" charset="0"/>
              <a:buChar char="•"/>
            </a:pPr>
            <a:endParaRPr lang="en-IN" sz="1600" dirty="0"/>
          </a:p>
          <a:p>
            <a:pPr marL="285750" indent="-285750">
              <a:buClr>
                <a:schemeClr val="accent1"/>
              </a:buClr>
              <a:buFont typeface="Wingdings" pitchFamily="2" charset="2"/>
              <a:buChar char="§"/>
            </a:pPr>
            <a:r>
              <a:rPr lang="en-IN" sz="1600" b="1" dirty="0"/>
              <a:t>Dynamic Analysis Support</a:t>
            </a:r>
          </a:p>
          <a:p>
            <a:pPr marL="742950" lvl="1" indent="-285750">
              <a:buClr>
                <a:schemeClr val="accent2"/>
              </a:buClr>
              <a:buFont typeface="Arial" panose="020B0604020202020204" pitchFamily="34" charset="0"/>
              <a:buChar char="•"/>
            </a:pPr>
            <a:r>
              <a:rPr lang="en-IN" sz="1600" b="1" dirty="0"/>
              <a:t>Current Challenge:</a:t>
            </a:r>
            <a:r>
              <a:rPr lang="en-IN" sz="1600" dirty="0"/>
              <a:t> Static feature analysis often fails to capture evolving malware patterns.</a:t>
            </a:r>
          </a:p>
          <a:p>
            <a:pPr marL="742950" lvl="1" indent="-285750">
              <a:buClr>
                <a:schemeClr val="accent2"/>
              </a:buClr>
              <a:buFont typeface="Arial" panose="020B0604020202020204" pitchFamily="34" charset="0"/>
              <a:buChar char="•"/>
            </a:pPr>
            <a:r>
              <a:rPr lang="en-IN" sz="1600" b="1" dirty="0"/>
              <a:t>XAI Contribution:</a:t>
            </a:r>
            <a:r>
              <a:rPr lang="en-IN" sz="1600" dirty="0"/>
              <a:t> Temporal XAI methods can correlate time-based features like event sequences or recurring patterns, aiding in dynamic malware detection.</a:t>
            </a:r>
          </a:p>
          <a:p>
            <a:pPr marL="742950" lvl="1" indent="-285750">
              <a:buClr>
                <a:schemeClr val="accent2"/>
              </a:buClr>
              <a:buFont typeface="Wingdings" pitchFamily="2" charset="2"/>
              <a:buChar char="§"/>
            </a:pPr>
            <a:endParaRPr lang="en-IN" sz="1600" dirty="0"/>
          </a:p>
          <a:p>
            <a:pPr marL="342900" indent="-342900">
              <a:buFont typeface="+mj-lt"/>
              <a:buAutoNum type="arabicPeriod"/>
            </a:pPr>
            <a:endParaRPr lang="en-IN" sz="1600" dirty="0"/>
          </a:p>
        </p:txBody>
      </p:sp>
    </p:spTree>
    <p:extLst>
      <p:ext uri="{BB962C8B-B14F-4D97-AF65-F5344CB8AC3E}">
        <p14:creationId xmlns:p14="http://schemas.microsoft.com/office/powerpoint/2010/main" val="391456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5F6C3-9996-D5D7-4DA0-F2AEC32A265B}"/>
            </a:ext>
          </a:extLst>
        </p:cNvPr>
        <p:cNvGrpSpPr/>
        <p:nvPr/>
      </p:nvGrpSpPr>
      <p:grpSpPr>
        <a:xfrm>
          <a:off x="0" y="0"/>
          <a:ext cx="0" cy="0"/>
          <a:chOff x="0" y="0"/>
          <a:chExt cx="0" cy="0"/>
        </a:xfrm>
      </p:grpSpPr>
      <p:sp>
        <p:nvSpPr>
          <p:cNvPr id="8" name="Title 4">
            <a:extLst>
              <a:ext uri="{FF2B5EF4-FFF2-40B4-BE49-F238E27FC236}">
                <a16:creationId xmlns:a16="http://schemas.microsoft.com/office/drawing/2014/main" id="{B1BE40BC-AFC4-97EA-2BB9-977DA78407AE}"/>
              </a:ext>
            </a:extLst>
          </p:cNvPr>
          <p:cNvSpPr>
            <a:spLocks noGrp="1"/>
          </p:cNvSpPr>
          <p:nvPr>
            <p:ph type="title"/>
          </p:nvPr>
        </p:nvSpPr>
        <p:spPr>
          <a:xfrm>
            <a:off x="264584" y="637045"/>
            <a:ext cx="6753733" cy="803182"/>
          </a:xfrm>
        </p:spPr>
        <p:txBody>
          <a:bodyPr>
            <a:normAutofit/>
          </a:bodyPr>
          <a:lstStyle/>
          <a:p>
            <a:r>
              <a:rPr lang="en-US" sz="2800" dirty="0"/>
              <a:t>Problem definition and Research question</a:t>
            </a:r>
          </a:p>
        </p:txBody>
      </p:sp>
      <p:sp>
        <p:nvSpPr>
          <p:cNvPr id="9" name="TextBox 8">
            <a:extLst>
              <a:ext uri="{FF2B5EF4-FFF2-40B4-BE49-F238E27FC236}">
                <a16:creationId xmlns:a16="http://schemas.microsoft.com/office/drawing/2014/main" id="{B4294CD3-123E-0229-54BA-9E269852B9EB}"/>
              </a:ext>
            </a:extLst>
          </p:cNvPr>
          <p:cNvSpPr txBox="1"/>
          <p:nvPr/>
        </p:nvSpPr>
        <p:spPr>
          <a:xfrm>
            <a:off x="264584" y="1368720"/>
            <a:ext cx="11537775" cy="3046988"/>
          </a:xfrm>
          <a:prstGeom prst="rect">
            <a:avLst/>
          </a:prstGeom>
          <a:noFill/>
        </p:spPr>
        <p:txBody>
          <a:bodyPr wrap="square" rtlCol="0">
            <a:spAutoFit/>
          </a:bodyPr>
          <a:lstStyle/>
          <a:p>
            <a:r>
              <a:rPr lang="en-IN" sz="1600" dirty="0"/>
              <a:t>Case Studies from Literature</a:t>
            </a:r>
          </a:p>
          <a:p>
            <a:endParaRPr lang="en-IN" sz="1600" b="1" dirty="0"/>
          </a:p>
          <a:p>
            <a:pPr marL="285750" indent="-285750">
              <a:buClr>
                <a:schemeClr val="accent1"/>
              </a:buClr>
              <a:buFont typeface="Wingdings" pitchFamily="2" charset="2"/>
              <a:buChar char="§"/>
            </a:pPr>
            <a:r>
              <a:rPr lang="en-IN" sz="1600" b="1" dirty="0"/>
              <a:t>Jeon &amp; Moon (2020):</a:t>
            </a:r>
            <a:r>
              <a:rPr lang="en-IN" sz="1600" dirty="0"/>
              <a:t> Highlighted how correlation-based feature selection, when augmented with explainable methods, improved malware detection accuracy by up to 15% through reduced noise.</a:t>
            </a:r>
          </a:p>
          <a:p>
            <a:pPr marL="285750" indent="-285750">
              <a:buClr>
                <a:schemeClr val="accent1"/>
              </a:buClr>
              <a:buFont typeface="Wingdings" pitchFamily="2" charset="2"/>
              <a:buChar char="§"/>
            </a:pPr>
            <a:r>
              <a:rPr lang="en-IN" sz="1600" b="1" dirty="0"/>
              <a:t>Saqib et al. (2023):</a:t>
            </a:r>
            <a:r>
              <a:rPr lang="en-IN" sz="1600" dirty="0"/>
              <a:t> Demonstrated the value of hierarchical explanations in improving interpretability for complex cybersecurity tasks, enabling analysts to better understand feature importance.</a:t>
            </a:r>
          </a:p>
          <a:p>
            <a:pPr marL="285750" indent="-285750">
              <a:buClr>
                <a:schemeClr val="accent1"/>
              </a:buClr>
              <a:buFont typeface="Wingdings" pitchFamily="2" charset="2"/>
              <a:buChar char="§"/>
            </a:pPr>
            <a:r>
              <a:rPr lang="en-IN" sz="1600" b="1" dirty="0" err="1"/>
              <a:t>Yazdinejad</a:t>
            </a:r>
            <a:r>
              <a:rPr lang="en-IN" sz="1600" b="1" dirty="0"/>
              <a:t> et al. (2022):</a:t>
            </a:r>
            <a:r>
              <a:rPr lang="en-IN" sz="1600" dirty="0"/>
              <a:t> Showed that combining XAI with feature selection improved generalization, reducing false negatives in unseen malware variants.</a:t>
            </a:r>
          </a:p>
          <a:p>
            <a:pPr marL="285750" indent="-285750">
              <a:buClr>
                <a:schemeClr val="accent1"/>
              </a:buClr>
              <a:buFont typeface="Wingdings" pitchFamily="2" charset="2"/>
              <a:buChar char="§"/>
            </a:pPr>
            <a:endParaRPr lang="en-IN" sz="1600" dirty="0"/>
          </a:p>
          <a:p>
            <a:pPr>
              <a:buClr>
                <a:schemeClr val="accent1"/>
              </a:buClr>
            </a:pPr>
            <a:r>
              <a:rPr lang="en-IN" sz="1600" dirty="0"/>
              <a:t>Explainable AI bridges the gap between complex model outputs and human decision-making, transforming feature correlations into actionable insights. By uncovering hidden patterns, debunking spurious correlations, and enhancing trust, XAI is pivotal in creating robust, efficient, and interpretable malware detection systems.</a:t>
            </a:r>
          </a:p>
        </p:txBody>
      </p:sp>
    </p:spTree>
    <p:extLst>
      <p:ext uri="{BB962C8B-B14F-4D97-AF65-F5344CB8AC3E}">
        <p14:creationId xmlns:p14="http://schemas.microsoft.com/office/powerpoint/2010/main" val="64951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805CF-2D20-5441-95B2-90EEE04638C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22C2597-CDD1-FF5A-53F1-9D74D3F0D701}"/>
              </a:ext>
            </a:extLst>
          </p:cNvPr>
          <p:cNvSpPr>
            <a:spLocks noGrp="1"/>
          </p:cNvSpPr>
          <p:nvPr>
            <p:ph type="title"/>
          </p:nvPr>
        </p:nvSpPr>
        <p:spPr>
          <a:xfrm>
            <a:off x="264584" y="637045"/>
            <a:ext cx="6753733" cy="803182"/>
          </a:xfrm>
        </p:spPr>
        <p:txBody>
          <a:bodyPr/>
          <a:lstStyle/>
          <a:p>
            <a:r>
              <a:rPr lang="en-IN" sz="2800" dirty="0"/>
              <a:t>Running Existing Code E2E</a:t>
            </a:r>
            <a:endParaRPr lang="en-US" sz="2800" dirty="0"/>
          </a:p>
        </p:txBody>
      </p:sp>
      <p:pic>
        <p:nvPicPr>
          <p:cNvPr id="7" name="Picture 6">
            <a:extLst>
              <a:ext uri="{FF2B5EF4-FFF2-40B4-BE49-F238E27FC236}">
                <a16:creationId xmlns:a16="http://schemas.microsoft.com/office/drawing/2014/main" id="{68A33E97-0F37-1FDE-2758-E523770877E5}"/>
              </a:ext>
            </a:extLst>
          </p:cNvPr>
          <p:cNvPicPr>
            <a:picLocks noChangeAspect="1"/>
          </p:cNvPicPr>
          <p:nvPr/>
        </p:nvPicPr>
        <p:blipFill>
          <a:blip r:embed="rId3"/>
          <a:stretch>
            <a:fillRect/>
          </a:stretch>
        </p:blipFill>
        <p:spPr>
          <a:xfrm>
            <a:off x="161815" y="2033910"/>
            <a:ext cx="11868370" cy="2790179"/>
          </a:xfrm>
          <a:prstGeom prst="rect">
            <a:avLst/>
          </a:prstGeom>
        </p:spPr>
      </p:pic>
    </p:spTree>
    <p:extLst>
      <p:ext uri="{BB962C8B-B14F-4D97-AF65-F5344CB8AC3E}">
        <p14:creationId xmlns:p14="http://schemas.microsoft.com/office/powerpoint/2010/main" val="140259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9BEB4-16CA-575F-213C-C5D190394C9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F7C3DA8-423E-DF6B-D951-7214D5BB7B03}"/>
              </a:ext>
            </a:extLst>
          </p:cNvPr>
          <p:cNvSpPr>
            <a:spLocks noGrp="1"/>
          </p:cNvSpPr>
          <p:nvPr>
            <p:ph type="title"/>
          </p:nvPr>
        </p:nvSpPr>
        <p:spPr>
          <a:xfrm>
            <a:off x="264584" y="637045"/>
            <a:ext cx="6753733" cy="803182"/>
          </a:xfrm>
        </p:spPr>
        <p:txBody>
          <a:bodyPr/>
          <a:lstStyle/>
          <a:p>
            <a:r>
              <a:rPr lang="en-IN" sz="2800" dirty="0"/>
              <a:t>Running Existing Code E2E</a:t>
            </a:r>
            <a:endParaRPr lang="en-US" sz="2800" dirty="0"/>
          </a:p>
        </p:txBody>
      </p:sp>
      <p:sp>
        <p:nvSpPr>
          <p:cNvPr id="4" name="TextBox 3">
            <a:extLst>
              <a:ext uri="{FF2B5EF4-FFF2-40B4-BE49-F238E27FC236}">
                <a16:creationId xmlns:a16="http://schemas.microsoft.com/office/drawing/2014/main" id="{0E1660EB-17B2-5BE2-1809-7107FA1A8906}"/>
              </a:ext>
            </a:extLst>
          </p:cNvPr>
          <p:cNvSpPr txBox="1"/>
          <p:nvPr/>
        </p:nvSpPr>
        <p:spPr>
          <a:xfrm>
            <a:off x="264584" y="1368720"/>
            <a:ext cx="11584909" cy="4524315"/>
          </a:xfrm>
          <a:prstGeom prst="rect">
            <a:avLst/>
          </a:prstGeom>
          <a:noFill/>
        </p:spPr>
        <p:txBody>
          <a:bodyPr wrap="square" rtlCol="0">
            <a:spAutoFit/>
          </a:bodyPr>
          <a:lstStyle/>
          <a:p>
            <a:pPr algn="l"/>
            <a:r>
              <a:rPr lang="en-IN" sz="1600" b="0" i="0" dirty="0">
                <a:effectLst/>
              </a:rPr>
              <a:t>How does existing code work</a:t>
            </a:r>
          </a:p>
          <a:p>
            <a:pPr marL="285750" indent="-285750">
              <a:buFont typeface="Arial" panose="020B0604020202020204" pitchFamily="34" charset="0"/>
              <a:buChar char="•"/>
            </a:pPr>
            <a:r>
              <a:rPr lang="en-IN" sz="1600" b="1" dirty="0"/>
              <a:t>Preprocess:</a:t>
            </a:r>
          </a:p>
          <a:p>
            <a:pPr marL="800100" lvl="1" indent="-342900">
              <a:buFont typeface="Arial" panose="020B0604020202020204" pitchFamily="34" charset="0"/>
              <a:buChar char="•"/>
            </a:pPr>
            <a:r>
              <a:rPr lang="en-IN" sz="1600" b="1" dirty="0"/>
              <a:t>Preparation Stage</a:t>
            </a:r>
            <a:r>
              <a:rPr lang="en-IN" sz="1600" dirty="0"/>
              <a:t>: Creates a directory named artifact to store outputs, logs, or intermediate files produced during the pipeline.</a:t>
            </a:r>
          </a:p>
          <a:p>
            <a:pPr marL="800100" lvl="1" indent="-342900">
              <a:buFont typeface="Arial" panose="020B0604020202020204" pitchFamily="34" charset="0"/>
              <a:buChar char="•"/>
            </a:pPr>
            <a:endParaRPr lang="en-IN" sz="1600" dirty="0"/>
          </a:p>
          <a:p>
            <a:pPr marL="800100" lvl="1" indent="-342900">
              <a:buFont typeface="Arial" panose="020B0604020202020204" pitchFamily="34" charset="0"/>
              <a:buChar char="•"/>
            </a:pPr>
            <a:r>
              <a:rPr lang="en-IN" sz="1600" b="1" dirty="0"/>
              <a:t>Database Creation</a:t>
            </a:r>
          </a:p>
          <a:p>
            <a:pPr marL="1200150" lvl="2" indent="-285750">
              <a:buFont typeface="Arial" panose="020B0604020202020204" pitchFamily="34" charset="0"/>
              <a:buChar char="•"/>
            </a:pPr>
            <a:r>
              <a:rPr lang="en-IN" sz="1600" b="1" dirty="0"/>
              <a:t>Data Sources</a:t>
            </a:r>
            <a:r>
              <a:rPr lang="en-IN" sz="1600" dirty="0"/>
              <a:t>: Log files contain data about network flows, subjects, files, and events.</a:t>
            </a:r>
          </a:p>
          <a:p>
            <a:pPr marL="1200150" lvl="2" indent="-285750">
              <a:buFont typeface="Arial" panose="020B0604020202020204" pitchFamily="34" charset="0"/>
              <a:buChar char="•"/>
            </a:pPr>
            <a:r>
              <a:rPr lang="en-IN" sz="1600" b="1" dirty="0"/>
              <a:t>Data Extraction</a:t>
            </a:r>
            <a:r>
              <a:rPr lang="en-IN" sz="1600" dirty="0"/>
              <a:t>: Regex patterns are used to extract relevant fields (UUIDs, IP addresses, timestamps).</a:t>
            </a:r>
          </a:p>
          <a:p>
            <a:pPr marL="1200150" lvl="2" indent="-285750">
              <a:buFont typeface="Arial" panose="020B0604020202020204" pitchFamily="34" charset="0"/>
              <a:buChar char="•"/>
            </a:pPr>
            <a:r>
              <a:rPr lang="en-IN" sz="1600" b="1" dirty="0"/>
              <a:t>Data Hashing</a:t>
            </a:r>
            <a:r>
              <a:rPr lang="en-IN" sz="1600" dirty="0"/>
              <a:t>: MD5 hashing (using SHA-256) creates unique identifiers for objects to ensure uniqueness.</a:t>
            </a:r>
          </a:p>
          <a:p>
            <a:pPr marL="1200150" lvl="2" indent="-285750">
              <a:buFont typeface="Arial" panose="020B0604020202020204" pitchFamily="34" charset="0"/>
              <a:buChar char="•"/>
            </a:pPr>
            <a:r>
              <a:rPr lang="en-IN" sz="1600" b="1" dirty="0"/>
              <a:t>Tables</a:t>
            </a:r>
            <a:r>
              <a:rPr lang="en-IN" sz="1600" dirty="0"/>
              <a:t>: Three main tables store data:</a:t>
            </a:r>
          </a:p>
          <a:p>
            <a:pPr marL="1657350" lvl="3" indent="-285750">
              <a:buFont typeface="Arial" panose="020B0604020202020204" pitchFamily="34" charset="0"/>
              <a:buChar char="•"/>
            </a:pPr>
            <a:r>
              <a:rPr lang="en-IN" sz="1600" b="1" dirty="0" err="1"/>
              <a:t>netflow_node_table</a:t>
            </a:r>
            <a:r>
              <a:rPr lang="en-IN" sz="1600" dirty="0"/>
              <a:t>: Stores network flow details.</a:t>
            </a:r>
          </a:p>
          <a:p>
            <a:pPr marL="1657350" lvl="3" indent="-285750">
              <a:buFont typeface="Arial" panose="020B0604020202020204" pitchFamily="34" charset="0"/>
              <a:buChar char="•"/>
            </a:pPr>
            <a:r>
              <a:rPr lang="en-IN" sz="1600" b="1" dirty="0" err="1"/>
              <a:t>subject_node_table</a:t>
            </a:r>
            <a:r>
              <a:rPr lang="en-IN" sz="1600" dirty="0"/>
              <a:t>: Stores subject-related information.</a:t>
            </a:r>
          </a:p>
          <a:p>
            <a:pPr marL="1657350" lvl="3" indent="-285750">
              <a:buFont typeface="Arial" panose="020B0604020202020204" pitchFamily="34" charset="0"/>
              <a:buChar char="•"/>
            </a:pPr>
            <a:r>
              <a:rPr lang="en-IN" sz="1600" b="1" dirty="0" err="1"/>
              <a:t>file_node_table</a:t>
            </a:r>
            <a:r>
              <a:rPr lang="en-IN" sz="1600" dirty="0"/>
              <a:t>: Stores file-related objects.</a:t>
            </a:r>
          </a:p>
          <a:p>
            <a:pPr marL="1200150" lvl="2" indent="-285750">
              <a:buFont typeface="Arial" panose="020B0604020202020204" pitchFamily="34" charset="0"/>
              <a:buChar char="•"/>
            </a:pPr>
            <a:r>
              <a:rPr lang="en-IN" sz="1600" b="1" dirty="0"/>
              <a:t>Event Relationship</a:t>
            </a:r>
            <a:r>
              <a:rPr lang="en-IN" sz="1600" dirty="0"/>
              <a:t>: The </a:t>
            </a:r>
            <a:r>
              <a:rPr lang="en-IN" sz="1600" dirty="0" err="1"/>
              <a:t>event_table</a:t>
            </a:r>
            <a:r>
              <a:rPr lang="en-IN" sz="1600" dirty="0"/>
              <a:t> stores relationships between nodes (e.g., subjects interacting with files or network flows).</a:t>
            </a:r>
          </a:p>
          <a:p>
            <a:pPr lvl="2"/>
            <a:r>
              <a:rPr lang="en-IN" sz="1600" b="1" dirty="0"/>
              <a:t>Database Insertion</a:t>
            </a:r>
            <a:r>
              <a:rPr lang="en-IN" sz="1600" dirty="0"/>
              <a:t>: Bulk insertion with </a:t>
            </a:r>
            <a:r>
              <a:rPr lang="en-IN" sz="1600" dirty="0" err="1"/>
              <a:t>execute_values</a:t>
            </a:r>
            <a:r>
              <a:rPr lang="en-IN" sz="1600" dirty="0"/>
              <a:t> ensures efficient handling of large datasets.</a:t>
            </a:r>
          </a:p>
          <a:p>
            <a:pPr lvl="2"/>
            <a:r>
              <a:rPr lang="en-IN" sz="1600" b="1" dirty="0"/>
              <a:t>Optimization</a:t>
            </a:r>
            <a:r>
              <a:rPr lang="en-IN" sz="1600" dirty="0"/>
              <a:t>: Use of batch processing and conflict handling (ON CONFLICT DO NOTHING) to avoid duplicates and improve performance.</a:t>
            </a:r>
          </a:p>
          <a:p>
            <a:pPr lvl="2"/>
            <a:endParaRPr lang="en-IN" sz="1600" i="0" dirty="0">
              <a:effectLst/>
            </a:endParaRPr>
          </a:p>
        </p:txBody>
      </p:sp>
    </p:spTree>
    <p:extLst>
      <p:ext uri="{BB962C8B-B14F-4D97-AF65-F5344CB8AC3E}">
        <p14:creationId xmlns:p14="http://schemas.microsoft.com/office/powerpoint/2010/main" val="389019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3990D-9168-65D5-73D6-536B00C3EA8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E7DCA5F-C68E-D2F6-9815-75AA966BA2EC}"/>
              </a:ext>
            </a:extLst>
          </p:cNvPr>
          <p:cNvSpPr>
            <a:spLocks noGrp="1"/>
          </p:cNvSpPr>
          <p:nvPr>
            <p:ph type="title"/>
          </p:nvPr>
        </p:nvSpPr>
        <p:spPr>
          <a:xfrm>
            <a:off x="264584" y="637045"/>
            <a:ext cx="6753733" cy="803182"/>
          </a:xfrm>
        </p:spPr>
        <p:txBody>
          <a:bodyPr/>
          <a:lstStyle/>
          <a:p>
            <a:r>
              <a:rPr lang="en-IN" sz="2800" dirty="0"/>
              <a:t>Running Existing Code E2E</a:t>
            </a:r>
            <a:endParaRPr lang="en-US" sz="2800" dirty="0"/>
          </a:p>
        </p:txBody>
      </p:sp>
      <p:sp>
        <p:nvSpPr>
          <p:cNvPr id="4" name="TextBox 3">
            <a:extLst>
              <a:ext uri="{FF2B5EF4-FFF2-40B4-BE49-F238E27FC236}">
                <a16:creationId xmlns:a16="http://schemas.microsoft.com/office/drawing/2014/main" id="{9FE95BBF-A992-C359-162E-3DAC332B3913}"/>
              </a:ext>
            </a:extLst>
          </p:cNvPr>
          <p:cNvSpPr txBox="1"/>
          <p:nvPr/>
        </p:nvSpPr>
        <p:spPr>
          <a:xfrm>
            <a:off x="264584" y="1368720"/>
            <a:ext cx="11584909" cy="4031873"/>
          </a:xfrm>
          <a:prstGeom prst="rect">
            <a:avLst/>
          </a:prstGeom>
          <a:noFill/>
        </p:spPr>
        <p:txBody>
          <a:bodyPr wrap="square" rtlCol="0">
            <a:spAutoFit/>
          </a:bodyPr>
          <a:lstStyle/>
          <a:p>
            <a:pPr marL="342900" indent="-342900">
              <a:buFont typeface="Arial" panose="020B0604020202020204" pitchFamily="34" charset="0"/>
              <a:buChar char="•"/>
            </a:pPr>
            <a:r>
              <a:rPr lang="en-IN" sz="1600" b="1" dirty="0"/>
              <a:t>Graph Embedding</a:t>
            </a:r>
          </a:p>
          <a:p>
            <a:pPr marL="742950" lvl="1" indent="-285750">
              <a:buFont typeface="Arial" panose="020B0604020202020204" pitchFamily="34" charset="0"/>
              <a:buChar char="•"/>
            </a:pPr>
            <a:r>
              <a:rPr lang="en-IN" sz="1600" b="1" dirty="0"/>
              <a:t>Logging</a:t>
            </a:r>
            <a:r>
              <a:rPr lang="en-IN" sz="1600" dirty="0"/>
              <a:t>: Logs are set up to track the feature generation and graph embedding process.</a:t>
            </a:r>
          </a:p>
          <a:p>
            <a:pPr marL="742950" lvl="1" indent="-285750">
              <a:buFont typeface="Arial" panose="020B0604020202020204" pitchFamily="34" charset="0"/>
              <a:buChar char="•"/>
            </a:pPr>
            <a:r>
              <a:rPr lang="en-IN" sz="1600" b="1" dirty="0"/>
              <a:t>Node Feature Extraction</a:t>
            </a:r>
            <a:r>
              <a:rPr lang="en-IN" sz="1600" dirty="0"/>
              <a:t>:</a:t>
            </a:r>
          </a:p>
          <a:p>
            <a:pPr marL="1200150" lvl="2" indent="-285750">
              <a:buFont typeface="Arial" panose="020B0604020202020204" pitchFamily="34" charset="0"/>
              <a:buChar char="•"/>
            </a:pPr>
            <a:r>
              <a:rPr lang="en-IN" sz="1600" b="1" dirty="0"/>
              <a:t>Hierarchical Representation</a:t>
            </a:r>
            <a:r>
              <a:rPr lang="en-IN" sz="1600" dirty="0"/>
              <a:t>: IPs and file paths are split into hierarchical lists.</a:t>
            </a:r>
          </a:p>
          <a:p>
            <a:pPr marL="1200150" lvl="2" indent="-285750">
              <a:buFont typeface="Arial" panose="020B0604020202020204" pitchFamily="34" charset="0"/>
              <a:buChar char="•"/>
            </a:pPr>
            <a:r>
              <a:rPr lang="en-IN" sz="1600" b="1" dirty="0"/>
              <a:t>Feature Hashing</a:t>
            </a:r>
            <a:r>
              <a:rPr lang="en-IN" sz="1600" dirty="0"/>
              <a:t>: Uses </a:t>
            </a:r>
            <a:r>
              <a:rPr lang="en-IN" sz="1600" dirty="0" err="1"/>
              <a:t>FeatureHasher</a:t>
            </a:r>
            <a:r>
              <a:rPr lang="en-IN" sz="1600" dirty="0"/>
              <a:t> to convert node labels into fixed-length feature vectors.</a:t>
            </a:r>
          </a:p>
          <a:p>
            <a:pPr marL="742950" lvl="1" indent="-285750">
              <a:buFont typeface="Arial" panose="020B0604020202020204" pitchFamily="34" charset="0"/>
              <a:buChar char="•"/>
            </a:pPr>
            <a:r>
              <a:rPr lang="en-IN" sz="1600" b="1" dirty="0"/>
              <a:t>Relation Vectorization</a:t>
            </a:r>
            <a:r>
              <a:rPr lang="en-IN" sz="1600" dirty="0"/>
              <a:t>:</a:t>
            </a:r>
          </a:p>
          <a:p>
            <a:pPr marL="1200150" lvl="2" indent="-285750">
              <a:buFont typeface="Arial" panose="020B0604020202020204" pitchFamily="34" charset="0"/>
              <a:buChar char="•"/>
            </a:pPr>
            <a:r>
              <a:rPr lang="en-IN" sz="1600" b="1" dirty="0"/>
              <a:t>One-hot Encoding</a:t>
            </a:r>
            <a:r>
              <a:rPr lang="en-IN" sz="1600" dirty="0"/>
              <a:t>: Relations between nodes are converted into one-hot vectors using </a:t>
            </a:r>
            <a:r>
              <a:rPr lang="en-IN" sz="1600" dirty="0" err="1"/>
              <a:t>torch.nn.functional.one_hot</a:t>
            </a:r>
            <a:r>
              <a:rPr lang="en-IN" sz="1600" dirty="0"/>
              <a:t>.</a:t>
            </a:r>
          </a:p>
          <a:p>
            <a:pPr marL="1200150" lvl="2" indent="-285750">
              <a:buFont typeface="Arial" panose="020B0604020202020204" pitchFamily="34" charset="0"/>
              <a:buChar char="•"/>
            </a:pPr>
            <a:r>
              <a:rPr lang="en-IN" sz="1600" b="1" dirty="0"/>
              <a:t>Relation-Node Encoding</a:t>
            </a:r>
            <a:r>
              <a:rPr lang="en-IN" sz="1600" dirty="0"/>
              <a:t>: Combined vectors from node embeddings and relation embeddings to represent node interactions.</a:t>
            </a:r>
          </a:p>
          <a:p>
            <a:pPr marL="742950" lvl="1" indent="-285750">
              <a:buFont typeface="Arial" panose="020B0604020202020204" pitchFamily="34" charset="0"/>
              <a:buChar char="•"/>
            </a:pPr>
            <a:r>
              <a:rPr lang="en-IN" sz="1600" b="1" dirty="0"/>
              <a:t>Graph Generation</a:t>
            </a:r>
            <a:r>
              <a:rPr lang="en-IN" sz="1600" dirty="0"/>
              <a:t>:</a:t>
            </a:r>
          </a:p>
          <a:p>
            <a:pPr marL="1200150" lvl="2" indent="-285750">
              <a:buFont typeface="Arial" panose="020B0604020202020204" pitchFamily="34" charset="0"/>
              <a:buChar char="•"/>
            </a:pPr>
            <a:r>
              <a:rPr lang="en-IN" sz="1600" b="1" dirty="0"/>
              <a:t>Event Data Processing</a:t>
            </a:r>
            <a:r>
              <a:rPr lang="en-IN" sz="1600" dirty="0"/>
              <a:t>: Events from a database are filtered by timestamp and type.</a:t>
            </a:r>
          </a:p>
          <a:p>
            <a:pPr marL="1200150" lvl="2" indent="-285750">
              <a:buFont typeface="Arial" panose="020B0604020202020204" pitchFamily="34" charset="0"/>
              <a:buChar char="•"/>
            </a:pPr>
            <a:r>
              <a:rPr lang="en-IN" sz="1600" b="1" dirty="0"/>
              <a:t>Edge Construction</a:t>
            </a:r>
            <a:r>
              <a:rPr lang="en-IN" sz="1600" dirty="0"/>
              <a:t>: Edges are created based on valid relationships (e.g., file interactions, network flows).</a:t>
            </a:r>
          </a:p>
          <a:p>
            <a:pPr marL="1200150" lvl="2" indent="-285750">
              <a:buFont typeface="Arial" panose="020B0604020202020204" pitchFamily="34" charset="0"/>
              <a:buChar char="•"/>
            </a:pPr>
            <a:r>
              <a:rPr lang="en-IN" sz="1600" b="1" dirty="0"/>
              <a:t>Temporal Data</a:t>
            </a:r>
            <a:r>
              <a:rPr lang="en-IN" sz="1600" dirty="0"/>
              <a:t>: Graphs are created for specific days, with messages combining node features and relations.</a:t>
            </a:r>
          </a:p>
          <a:p>
            <a:pPr marL="742950" lvl="1" indent="-285750">
              <a:buFont typeface="Arial" panose="020B0604020202020204" pitchFamily="34" charset="0"/>
              <a:buChar char="•"/>
            </a:pPr>
            <a:r>
              <a:rPr lang="en-IN" sz="1600" b="1" dirty="0"/>
              <a:t>Dataset Construction</a:t>
            </a:r>
            <a:r>
              <a:rPr lang="en-IN" sz="1600" dirty="0"/>
              <a:t>:</a:t>
            </a:r>
          </a:p>
          <a:p>
            <a:pPr marL="1200150" lvl="2" indent="-285750">
              <a:buFont typeface="Arial" panose="020B0604020202020204" pitchFamily="34" charset="0"/>
              <a:buChar char="•"/>
            </a:pPr>
            <a:r>
              <a:rPr lang="en-IN" sz="1600" b="1" dirty="0"/>
              <a:t>Temporal Data Format</a:t>
            </a:r>
            <a:r>
              <a:rPr lang="en-IN" sz="1600" dirty="0"/>
              <a:t>: Constructs temporal graphs with source, destination, timestamp, and message attributes.</a:t>
            </a:r>
          </a:p>
          <a:p>
            <a:pPr marL="1200150" lvl="2" indent="-285750">
              <a:buFont typeface="Arial" panose="020B0604020202020204" pitchFamily="34" charset="0"/>
              <a:buChar char="•"/>
            </a:pPr>
            <a:r>
              <a:rPr lang="en-IN" sz="1600" b="1" dirty="0"/>
              <a:t>Efficient Storage</a:t>
            </a:r>
            <a:r>
              <a:rPr lang="en-IN" sz="1600" dirty="0"/>
              <a:t>: Only valid graphs (with messages) are saved in the specified directory.</a:t>
            </a:r>
            <a:endParaRPr lang="en-IN" sz="1600" b="1" i="0" dirty="0">
              <a:effectLst/>
            </a:endParaRPr>
          </a:p>
        </p:txBody>
      </p:sp>
    </p:spTree>
    <p:extLst>
      <p:ext uri="{BB962C8B-B14F-4D97-AF65-F5344CB8AC3E}">
        <p14:creationId xmlns:p14="http://schemas.microsoft.com/office/powerpoint/2010/main" val="147073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07CA2-EAEC-AE79-3C8B-4C864F2299B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55C34DF-0218-2464-2CA3-F960E66C28B9}"/>
              </a:ext>
            </a:extLst>
          </p:cNvPr>
          <p:cNvSpPr>
            <a:spLocks noGrp="1"/>
          </p:cNvSpPr>
          <p:nvPr>
            <p:ph type="title"/>
          </p:nvPr>
        </p:nvSpPr>
        <p:spPr>
          <a:xfrm>
            <a:off x="264584" y="637045"/>
            <a:ext cx="6753733" cy="803182"/>
          </a:xfrm>
        </p:spPr>
        <p:txBody>
          <a:bodyPr/>
          <a:lstStyle/>
          <a:p>
            <a:r>
              <a:rPr lang="en-IN" sz="2800" dirty="0"/>
              <a:t>Running Existing Code E2E</a:t>
            </a:r>
            <a:endParaRPr lang="en-US" sz="2800" dirty="0"/>
          </a:p>
        </p:txBody>
      </p:sp>
      <p:sp>
        <p:nvSpPr>
          <p:cNvPr id="4" name="TextBox 3">
            <a:extLst>
              <a:ext uri="{FF2B5EF4-FFF2-40B4-BE49-F238E27FC236}">
                <a16:creationId xmlns:a16="http://schemas.microsoft.com/office/drawing/2014/main" id="{20757DDC-3AD6-7D5C-C7FB-1999073B6ACA}"/>
              </a:ext>
            </a:extLst>
          </p:cNvPr>
          <p:cNvSpPr txBox="1"/>
          <p:nvPr/>
        </p:nvSpPr>
        <p:spPr>
          <a:xfrm>
            <a:off x="264584" y="1368720"/>
            <a:ext cx="11584909" cy="3539430"/>
          </a:xfrm>
          <a:prstGeom prst="rect">
            <a:avLst/>
          </a:prstGeom>
          <a:noFill/>
        </p:spPr>
        <p:txBody>
          <a:bodyPr wrap="square" rtlCol="0">
            <a:spAutoFit/>
          </a:bodyPr>
          <a:lstStyle/>
          <a:p>
            <a:pPr marL="285750" indent="-285750">
              <a:buFont typeface="Arial" panose="020B0604020202020204" pitchFamily="34" charset="0"/>
              <a:buChar char="•"/>
            </a:pPr>
            <a:r>
              <a:rPr lang="en-IN" sz="1600" b="1" dirty="0"/>
              <a:t>Learning:</a:t>
            </a:r>
          </a:p>
          <a:p>
            <a:pPr marL="742950" lvl="1" indent="-285750">
              <a:buFont typeface="Arial" panose="020B0604020202020204" pitchFamily="34" charset="0"/>
              <a:buChar char="•"/>
            </a:pPr>
            <a:r>
              <a:rPr lang="en-IN" sz="1600" b="1" dirty="0"/>
              <a:t>Training</a:t>
            </a:r>
          </a:p>
          <a:p>
            <a:pPr marL="1200150" lvl="2" indent="-285750">
              <a:buFont typeface="Arial" panose="020B0604020202020204" pitchFamily="34" charset="0"/>
              <a:buChar char="•"/>
            </a:pPr>
            <a:r>
              <a:rPr lang="en-IN" sz="1600" b="1" dirty="0"/>
              <a:t>Logging Setup</a:t>
            </a:r>
            <a:r>
              <a:rPr lang="en-IN" sz="1600" dirty="0"/>
              <a:t>: Tracks training progress and logs loss values.</a:t>
            </a:r>
          </a:p>
          <a:p>
            <a:pPr marL="1200150" lvl="2" indent="-285750">
              <a:buFont typeface="Arial" panose="020B0604020202020204" pitchFamily="34" charset="0"/>
              <a:buChar char="•"/>
            </a:pPr>
            <a:r>
              <a:rPr lang="en-IN" sz="1600" b="1" dirty="0"/>
              <a:t>Model Training</a:t>
            </a:r>
            <a:r>
              <a:rPr lang="en-IN" sz="1600" dirty="0"/>
              <a:t>:</a:t>
            </a:r>
          </a:p>
          <a:p>
            <a:pPr marL="1657350" lvl="3" indent="-285750">
              <a:buFont typeface="Arial" panose="020B0604020202020204" pitchFamily="34" charset="0"/>
              <a:buChar char="•"/>
            </a:pPr>
            <a:r>
              <a:rPr lang="en-IN" sz="1600" dirty="0"/>
              <a:t>Utilizes Temporal Graph Neural Networks (TGN).</a:t>
            </a:r>
          </a:p>
          <a:p>
            <a:pPr marL="1657350" lvl="3" indent="-285750">
              <a:buFont typeface="Arial" panose="020B0604020202020204" pitchFamily="34" charset="0"/>
              <a:buChar char="•"/>
            </a:pPr>
            <a:r>
              <a:rPr lang="en-IN" sz="1600" b="1" dirty="0"/>
              <a:t>Memory Module</a:t>
            </a:r>
            <a:r>
              <a:rPr lang="en-IN" sz="1600" dirty="0"/>
              <a:t>: Updates node state with </a:t>
            </a:r>
            <a:r>
              <a:rPr lang="en-IN" sz="1600" dirty="0" err="1"/>
              <a:t>TGNMemory</a:t>
            </a:r>
            <a:r>
              <a:rPr lang="en-IN" sz="1600" dirty="0"/>
              <a:t>.</a:t>
            </a:r>
          </a:p>
          <a:p>
            <a:pPr marL="1657350" lvl="3" indent="-285750">
              <a:buFont typeface="Arial" panose="020B0604020202020204" pitchFamily="34" charset="0"/>
              <a:buChar char="•"/>
            </a:pPr>
            <a:r>
              <a:rPr lang="en-IN" sz="1600" b="1" dirty="0"/>
              <a:t>Graph Neural Network (GNN)</a:t>
            </a:r>
            <a:r>
              <a:rPr lang="en-IN" sz="1600" dirty="0"/>
              <a:t>: Applies Graph Attention for embeddings (</a:t>
            </a:r>
            <a:r>
              <a:rPr lang="en-IN" sz="1600" dirty="0" err="1"/>
              <a:t>GraphAttentionEmbedding</a:t>
            </a:r>
            <a:r>
              <a:rPr lang="en-IN" sz="1600" dirty="0"/>
              <a:t>).</a:t>
            </a:r>
          </a:p>
          <a:p>
            <a:pPr marL="1657350" lvl="3" indent="-285750">
              <a:buFont typeface="Arial" panose="020B0604020202020204" pitchFamily="34" charset="0"/>
              <a:buChar char="•"/>
            </a:pPr>
            <a:r>
              <a:rPr lang="en-IN" sz="1600" b="1" dirty="0"/>
              <a:t>Link Prediction</a:t>
            </a:r>
            <a:r>
              <a:rPr lang="en-IN" sz="1600" dirty="0"/>
              <a:t>: Predicts links between nodes using </a:t>
            </a:r>
            <a:r>
              <a:rPr lang="en-IN" sz="1600" dirty="0" err="1"/>
              <a:t>LinkPredictor</a:t>
            </a:r>
            <a:r>
              <a:rPr lang="en-IN" sz="1600" dirty="0"/>
              <a:t>.</a:t>
            </a:r>
          </a:p>
          <a:p>
            <a:pPr marL="1200150" lvl="2" indent="-285750">
              <a:buFont typeface="Arial" panose="020B0604020202020204" pitchFamily="34" charset="0"/>
              <a:buChar char="•"/>
            </a:pPr>
            <a:r>
              <a:rPr lang="en-IN" sz="1600" b="1" dirty="0"/>
              <a:t>Training Loop</a:t>
            </a:r>
            <a:r>
              <a:rPr lang="en-IN" sz="1600" dirty="0"/>
              <a:t>:</a:t>
            </a:r>
          </a:p>
          <a:p>
            <a:pPr marL="1657350" lvl="3" indent="-285750">
              <a:buFont typeface="Arial" panose="020B0604020202020204" pitchFamily="34" charset="0"/>
              <a:buChar char="•"/>
            </a:pPr>
            <a:r>
              <a:rPr lang="en-IN" sz="1600" dirty="0"/>
              <a:t>Batches data for training and updates model parameters using Adam optimizer.</a:t>
            </a:r>
          </a:p>
          <a:p>
            <a:pPr marL="1657350" lvl="3" indent="-285750">
              <a:buFont typeface="Arial" panose="020B0604020202020204" pitchFamily="34" charset="0"/>
              <a:buChar char="•"/>
            </a:pPr>
            <a:r>
              <a:rPr lang="en-IN" sz="1600" dirty="0"/>
              <a:t>Loss calculated using predicted vs true values and backpropagated for model improvement.</a:t>
            </a:r>
          </a:p>
          <a:p>
            <a:pPr marL="1200150" lvl="2" indent="-285750">
              <a:buFont typeface="Arial" panose="020B0604020202020204" pitchFamily="34" charset="0"/>
              <a:buChar char="•"/>
            </a:pPr>
            <a:r>
              <a:rPr lang="en-IN" sz="1600" b="1" dirty="0"/>
              <a:t>Data Loading</a:t>
            </a:r>
            <a:r>
              <a:rPr lang="en-IN" sz="1600" dirty="0"/>
              <a:t>: Loads </a:t>
            </a:r>
            <a:r>
              <a:rPr lang="en-IN" sz="1600" dirty="0" err="1"/>
              <a:t>preprocessed</a:t>
            </a:r>
            <a:r>
              <a:rPr lang="en-IN" sz="1600" dirty="0"/>
              <a:t> temporal graph data for training (</a:t>
            </a:r>
            <a:r>
              <a:rPr lang="en-IN" sz="1600" dirty="0" err="1"/>
              <a:t>load_train_data</a:t>
            </a:r>
            <a:r>
              <a:rPr lang="en-IN" sz="1600" dirty="0"/>
              <a:t>).</a:t>
            </a:r>
          </a:p>
          <a:p>
            <a:pPr marL="1200150" lvl="2" indent="-285750">
              <a:buFont typeface="Arial" panose="020B0604020202020204" pitchFamily="34" charset="0"/>
              <a:buChar char="•"/>
            </a:pPr>
            <a:r>
              <a:rPr lang="en-IN" sz="1600" b="1" dirty="0"/>
              <a:t>Model Initialization</a:t>
            </a:r>
            <a:r>
              <a:rPr lang="en-IN" sz="1600" dirty="0"/>
              <a:t>: Initializes models, optimizer, and </a:t>
            </a:r>
            <a:r>
              <a:rPr lang="en-IN" sz="1600" dirty="0" err="1"/>
              <a:t>neighbor</a:t>
            </a:r>
            <a:r>
              <a:rPr lang="en-IN" sz="1600" dirty="0"/>
              <a:t> loader (</a:t>
            </a:r>
            <a:r>
              <a:rPr lang="en-IN" sz="1600" dirty="0" err="1"/>
              <a:t>init_models</a:t>
            </a:r>
            <a:r>
              <a:rPr lang="en-IN" sz="1600" dirty="0"/>
              <a:t>).</a:t>
            </a:r>
          </a:p>
          <a:p>
            <a:pPr marL="1200150" lvl="2" indent="-285750">
              <a:buFont typeface="Arial" panose="020B0604020202020204" pitchFamily="34" charset="0"/>
              <a:buChar char="•"/>
            </a:pPr>
            <a:r>
              <a:rPr lang="en-IN" sz="1600" b="1" dirty="0"/>
              <a:t>Model Saving</a:t>
            </a:r>
            <a:r>
              <a:rPr lang="en-IN" sz="1600" dirty="0"/>
              <a:t>: Saves the trained model to a specified directory.</a:t>
            </a:r>
            <a:endParaRPr lang="en-IN" sz="1600" b="1" i="0" dirty="0">
              <a:effectLst/>
            </a:endParaRPr>
          </a:p>
        </p:txBody>
      </p:sp>
    </p:spTree>
    <p:extLst>
      <p:ext uri="{BB962C8B-B14F-4D97-AF65-F5344CB8AC3E}">
        <p14:creationId xmlns:p14="http://schemas.microsoft.com/office/powerpoint/2010/main" val="245270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A9947-7074-712B-A101-458DCD98A1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91E85AC-08CA-B0BA-C2BB-6FC2159F6C91}"/>
              </a:ext>
            </a:extLst>
          </p:cNvPr>
          <p:cNvSpPr>
            <a:spLocks noGrp="1"/>
          </p:cNvSpPr>
          <p:nvPr>
            <p:ph type="title"/>
          </p:nvPr>
        </p:nvSpPr>
        <p:spPr>
          <a:xfrm>
            <a:off x="264584" y="637045"/>
            <a:ext cx="6753733" cy="803182"/>
          </a:xfrm>
        </p:spPr>
        <p:txBody>
          <a:bodyPr/>
          <a:lstStyle/>
          <a:p>
            <a:r>
              <a:rPr lang="en-IN" sz="2800" dirty="0"/>
              <a:t>Running Existing Code E2E</a:t>
            </a:r>
            <a:endParaRPr lang="en-US" sz="2800" dirty="0"/>
          </a:p>
        </p:txBody>
      </p:sp>
      <p:sp>
        <p:nvSpPr>
          <p:cNvPr id="4" name="TextBox 3">
            <a:extLst>
              <a:ext uri="{FF2B5EF4-FFF2-40B4-BE49-F238E27FC236}">
                <a16:creationId xmlns:a16="http://schemas.microsoft.com/office/drawing/2014/main" id="{40941935-A21F-7D08-47FF-5080F48A3848}"/>
              </a:ext>
            </a:extLst>
          </p:cNvPr>
          <p:cNvSpPr txBox="1"/>
          <p:nvPr/>
        </p:nvSpPr>
        <p:spPr>
          <a:xfrm>
            <a:off x="264584" y="1368720"/>
            <a:ext cx="11584909" cy="4770537"/>
          </a:xfrm>
          <a:prstGeom prst="rect">
            <a:avLst/>
          </a:prstGeom>
          <a:noFill/>
        </p:spPr>
        <p:txBody>
          <a:bodyPr wrap="square" rtlCol="0">
            <a:spAutoFit/>
          </a:bodyPr>
          <a:lstStyle/>
          <a:p>
            <a:pPr marL="285750" indent="-285750">
              <a:buFont typeface="Arial" panose="020B0604020202020204" pitchFamily="34" charset="0"/>
              <a:buChar char="•"/>
            </a:pPr>
            <a:r>
              <a:rPr lang="en-IN" sz="1600" b="1" dirty="0"/>
              <a:t>Learning:</a:t>
            </a:r>
            <a:endParaRPr lang="en-IN" sz="1600" dirty="0"/>
          </a:p>
          <a:p>
            <a:pPr marL="742950" lvl="1" indent="-285750">
              <a:buFont typeface="Arial" panose="020B0604020202020204" pitchFamily="34" charset="0"/>
              <a:buChar char="•"/>
            </a:pPr>
            <a:r>
              <a:rPr lang="en-IN" sz="1600" b="1" dirty="0"/>
              <a:t>Testing</a:t>
            </a:r>
          </a:p>
          <a:p>
            <a:pPr marL="1200150" lvl="2" indent="-285750">
              <a:buFont typeface="Arial" panose="020B0604020202020204" pitchFamily="34" charset="0"/>
              <a:buChar char="•"/>
            </a:pPr>
            <a:r>
              <a:rPr lang="en-IN" sz="1600" b="1" dirty="0"/>
              <a:t>Logging Setup</a:t>
            </a:r>
            <a:r>
              <a:rPr lang="en-IN" sz="1600" dirty="0"/>
              <a:t>: Tracks and logs the reconstruction process, including loss and edge details.</a:t>
            </a:r>
          </a:p>
          <a:p>
            <a:pPr marL="1200150" lvl="2" indent="-285750">
              <a:buFont typeface="Arial" panose="020B0604020202020204" pitchFamily="34" charset="0"/>
              <a:buChar char="•"/>
            </a:pPr>
            <a:r>
              <a:rPr lang="en-IN" sz="1600" b="1" dirty="0"/>
              <a:t>Edge Reconstruction</a:t>
            </a:r>
            <a:r>
              <a:rPr lang="en-IN" sz="1600" dirty="0"/>
              <a:t>:</a:t>
            </a:r>
          </a:p>
          <a:p>
            <a:pPr marL="1657350" lvl="3" indent="-285750">
              <a:buFont typeface="Arial" panose="020B0604020202020204" pitchFamily="34" charset="0"/>
              <a:buChar char="•"/>
            </a:pPr>
            <a:r>
              <a:rPr lang="en-IN" sz="1600" b="1" dirty="0"/>
              <a:t>Test Function</a:t>
            </a:r>
            <a:r>
              <a:rPr lang="en-IN" sz="1600" dirty="0"/>
              <a:t>: Runs inference on data to reconstruct edges, compute losses, and save the results.</a:t>
            </a:r>
          </a:p>
          <a:p>
            <a:pPr marL="1657350" lvl="3" indent="-285750">
              <a:buFont typeface="Arial" panose="020B0604020202020204" pitchFamily="34" charset="0"/>
              <a:buChar char="•"/>
            </a:pPr>
            <a:r>
              <a:rPr lang="en-IN" sz="1600" b="1" dirty="0"/>
              <a:t>Memory &amp; GNN</a:t>
            </a:r>
            <a:r>
              <a:rPr lang="en-IN" sz="1600" dirty="0"/>
              <a:t>: Evaluates the model (memory, GNN, and link prediction) for edge predictions.</a:t>
            </a:r>
          </a:p>
          <a:p>
            <a:pPr marL="1657350" lvl="3" indent="-285750">
              <a:buFont typeface="Arial" panose="020B0604020202020204" pitchFamily="34" charset="0"/>
              <a:buChar char="•"/>
            </a:pPr>
            <a:r>
              <a:rPr lang="en-IN" sz="1600" b="1" dirty="0"/>
              <a:t>Loss Calculation</a:t>
            </a:r>
            <a:r>
              <a:rPr lang="en-IN" sz="1600" dirty="0"/>
              <a:t>: For each batch, calculates the loss using predicted and true values for node pairs, and records detailed edge loss information.</a:t>
            </a:r>
          </a:p>
          <a:p>
            <a:pPr marL="1657350" lvl="3" indent="-285750">
              <a:buFont typeface="Arial" panose="020B0604020202020204" pitchFamily="34" charset="0"/>
              <a:buChar char="•"/>
            </a:pPr>
            <a:r>
              <a:rPr lang="en-IN" sz="1600" b="1" dirty="0"/>
              <a:t>Edge Details</a:t>
            </a:r>
            <a:r>
              <a:rPr lang="en-IN" sz="1600" dirty="0"/>
              <a:t>: Collects details about each edge, including loss, source/destination nodes, messages, edge types, and timestamps.</a:t>
            </a:r>
          </a:p>
          <a:p>
            <a:pPr marL="1200150" lvl="2" indent="-285750">
              <a:buFont typeface="Arial" panose="020B0604020202020204" pitchFamily="34" charset="0"/>
              <a:buChar char="•"/>
            </a:pPr>
            <a:r>
              <a:rPr lang="en-IN" sz="1600" b="1" dirty="0"/>
              <a:t>Performance Logging</a:t>
            </a:r>
            <a:r>
              <a:rPr lang="en-IN" sz="1600" dirty="0"/>
              <a:t>:</a:t>
            </a:r>
          </a:p>
          <a:p>
            <a:pPr marL="1657350" lvl="3" indent="-285750">
              <a:buFont typeface="Arial" panose="020B0604020202020204" pitchFamily="34" charset="0"/>
              <a:buChar char="•"/>
            </a:pPr>
            <a:r>
              <a:rPr lang="en-IN" sz="1600" dirty="0"/>
              <a:t>Records time and loss for each time window (checkpoint).</a:t>
            </a:r>
          </a:p>
          <a:p>
            <a:pPr marL="1657350" lvl="3" indent="-285750">
              <a:buFont typeface="Arial" panose="020B0604020202020204" pitchFamily="34" charset="0"/>
              <a:buChar char="•"/>
            </a:pPr>
            <a:r>
              <a:rPr lang="en-IN" sz="1600" dirty="0"/>
              <a:t>Saves detailed logs and ranked edge losses for later evaluation.</a:t>
            </a:r>
          </a:p>
          <a:p>
            <a:pPr marL="1200150" lvl="2" indent="-285750">
              <a:buFont typeface="Arial" panose="020B0604020202020204" pitchFamily="34" charset="0"/>
              <a:buChar char="•"/>
            </a:pPr>
            <a:r>
              <a:rPr lang="en-IN" sz="1600" b="1" dirty="0"/>
              <a:t>Model Evaluation</a:t>
            </a:r>
            <a:r>
              <a:rPr lang="en-IN" sz="1600" dirty="0"/>
              <a:t>:</a:t>
            </a:r>
          </a:p>
          <a:p>
            <a:pPr marL="1657350" lvl="3" indent="-285750">
              <a:buFont typeface="Arial" panose="020B0604020202020204" pitchFamily="34" charset="0"/>
              <a:buChar char="•"/>
            </a:pPr>
            <a:r>
              <a:rPr lang="en-IN" sz="1600" dirty="0"/>
              <a:t>Evaluates the model on multiple graph datasets (graph_4_3, graph_4_4, graph_4_5, etc.) to reconstruct edges.</a:t>
            </a:r>
          </a:p>
          <a:p>
            <a:pPr marL="1657350" lvl="3" indent="-285750">
              <a:buFont typeface="Arial" panose="020B0604020202020204" pitchFamily="34" charset="0"/>
              <a:buChar char="•"/>
            </a:pPr>
            <a:r>
              <a:rPr lang="en-IN" sz="1600" dirty="0"/>
              <a:t>Saves the results at each time checkpoint for performance analysis.</a:t>
            </a:r>
          </a:p>
          <a:p>
            <a:pPr marL="1200150" lvl="2" indent="-285750">
              <a:buFont typeface="Arial" panose="020B0604020202020204" pitchFamily="34" charset="0"/>
              <a:buChar char="•"/>
            </a:pPr>
            <a:r>
              <a:rPr lang="en-IN" sz="1600" b="1" dirty="0"/>
              <a:t>Data and Model</a:t>
            </a:r>
            <a:r>
              <a:rPr lang="en-IN" sz="1600" dirty="0"/>
              <a:t>:</a:t>
            </a:r>
          </a:p>
          <a:p>
            <a:pPr marL="1657350" lvl="3" indent="-285750">
              <a:buFont typeface="Arial" panose="020B0604020202020204" pitchFamily="34" charset="0"/>
              <a:buChar char="•"/>
            </a:pPr>
            <a:r>
              <a:rPr lang="en-IN" sz="1600" dirty="0"/>
              <a:t>Loads node ID-to-message mappings and graph data for inference.</a:t>
            </a:r>
          </a:p>
          <a:p>
            <a:pPr marL="1657350" lvl="3" indent="-285750">
              <a:buFont typeface="Arial" panose="020B0604020202020204" pitchFamily="34" charset="0"/>
              <a:buChar char="•"/>
            </a:pPr>
            <a:r>
              <a:rPr lang="en-IN" sz="1600" dirty="0"/>
              <a:t>Loads the trained models from the saved directory to perform edge reconstruction.</a:t>
            </a:r>
            <a:endParaRPr lang="en-IN" sz="1600" b="1" i="0" dirty="0">
              <a:effectLst/>
            </a:endParaRPr>
          </a:p>
        </p:txBody>
      </p:sp>
    </p:spTree>
    <p:extLst>
      <p:ext uri="{BB962C8B-B14F-4D97-AF65-F5344CB8AC3E}">
        <p14:creationId xmlns:p14="http://schemas.microsoft.com/office/powerpoint/2010/main" val="287406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34345-6796-8E41-7C4F-916607725E4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1BCC02A-6110-D7BE-877C-F682921E9687}"/>
              </a:ext>
            </a:extLst>
          </p:cNvPr>
          <p:cNvSpPr>
            <a:spLocks noGrp="1"/>
          </p:cNvSpPr>
          <p:nvPr>
            <p:ph type="title"/>
          </p:nvPr>
        </p:nvSpPr>
        <p:spPr>
          <a:xfrm>
            <a:off x="264584" y="637045"/>
            <a:ext cx="6753733" cy="803182"/>
          </a:xfrm>
        </p:spPr>
        <p:txBody>
          <a:bodyPr/>
          <a:lstStyle/>
          <a:p>
            <a:r>
              <a:rPr lang="en-IN" sz="2800" dirty="0"/>
              <a:t>Running Existing Code E2E</a:t>
            </a:r>
            <a:endParaRPr lang="en-US" sz="2800" dirty="0"/>
          </a:p>
        </p:txBody>
      </p:sp>
      <p:sp>
        <p:nvSpPr>
          <p:cNvPr id="4" name="TextBox 3">
            <a:extLst>
              <a:ext uri="{FF2B5EF4-FFF2-40B4-BE49-F238E27FC236}">
                <a16:creationId xmlns:a16="http://schemas.microsoft.com/office/drawing/2014/main" id="{E709B4C1-0AFA-4FB3-F65B-A598EFA8E51A}"/>
              </a:ext>
            </a:extLst>
          </p:cNvPr>
          <p:cNvSpPr txBox="1"/>
          <p:nvPr/>
        </p:nvSpPr>
        <p:spPr>
          <a:xfrm>
            <a:off x="264584" y="1198600"/>
            <a:ext cx="11584909" cy="5755422"/>
          </a:xfrm>
          <a:prstGeom prst="rect">
            <a:avLst/>
          </a:prstGeom>
          <a:noFill/>
        </p:spPr>
        <p:txBody>
          <a:bodyPr wrap="square" rtlCol="0">
            <a:spAutoFit/>
          </a:bodyPr>
          <a:lstStyle/>
          <a:p>
            <a:pPr marL="285750" indent="-285750">
              <a:buFont typeface="Arial" panose="020B0604020202020204" pitchFamily="34" charset="0"/>
              <a:buChar char="•"/>
            </a:pPr>
            <a:r>
              <a:rPr lang="en-IN" sz="1600" b="1" dirty="0"/>
              <a:t>Anomaly Detection</a:t>
            </a:r>
          </a:p>
          <a:p>
            <a:pPr marL="742950" lvl="1" indent="-285750">
              <a:buFont typeface="Arial" panose="020B0604020202020204" pitchFamily="34" charset="0"/>
              <a:buChar char="•"/>
            </a:pPr>
            <a:r>
              <a:rPr lang="en-IN" sz="1600" b="1" dirty="0"/>
              <a:t>Anomalous Queue Construction</a:t>
            </a:r>
          </a:p>
          <a:p>
            <a:pPr marL="1200150" lvl="2" indent="-285750">
              <a:buFont typeface="Arial" panose="020B0604020202020204" pitchFamily="34" charset="0"/>
              <a:buChar char="•"/>
            </a:pPr>
            <a:r>
              <a:rPr lang="en-IN" sz="1600" b="1" dirty="0"/>
              <a:t>Logging Setup</a:t>
            </a:r>
            <a:r>
              <a:rPr lang="en-IN" sz="1600" dirty="0"/>
              <a:t>:</a:t>
            </a:r>
          </a:p>
          <a:p>
            <a:pPr marL="1657350" lvl="3" indent="-285750">
              <a:buFont typeface="Arial" panose="020B0604020202020204" pitchFamily="34" charset="0"/>
              <a:buChar char="•"/>
            </a:pPr>
            <a:r>
              <a:rPr lang="en-IN" sz="1600" dirty="0"/>
              <a:t>Configured logging for tracking anomalous events.</a:t>
            </a:r>
          </a:p>
          <a:p>
            <a:pPr marL="1657350" lvl="3" indent="-285750">
              <a:buFont typeface="Arial" panose="020B0604020202020204" pitchFamily="34" charset="0"/>
              <a:buChar char="•"/>
            </a:pPr>
            <a:r>
              <a:rPr lang="en-IN" sz="1600" dirty="0"/>
              <a:t>Logs details like time, loss, anomalous node count, and edge count for each time window.</a:t>
            </a:r>
          </a:p>
          <a:p>
            <a:pPr marL="1200150" lvl="2" indent="-285750">
              <a:buFont typeface="Arial" panose="020B0604020202020204" pitchFamily="34" charset="0"/>
              <a:buChar char="•"/>
            </a:pPr>
            <a:r>
              <a:rPr lang="en-IN" sz="1600" b="1" dirty="0"/>
              <a:t>Anomaly Detection</a:t>
            </a:r>
            <a:r>
              <a:rPr lang="en-IN" sz="1600" dirty="0"/>
              <a:t>:</a:t>
            </a:r>
          </a:p>
          <a:p>
            <a:pPr marL="1657350" lvl="3" indent="-285750">
              <a:buFont typeface="Arial" panose="020B0604020202020204" pitchFamily="34" charset="0"/>
              <a:buChar char="•"/>
            </a:pPr>
            <a:r>
              <a:rPr lang="en-IN" sz="1600" b="1" dirty="0"/>
              <a:t>Loss Threshold</a:t>
            </a:r>
            <a:r>
              <a:rPr lang="en-IN" sz="1600" dirty="0"/>
              <a:t>: Anomalous edges identified based on loss exceeding a threshold (mean + 1.5 * standard deviation).</a:t>
            </a:r>
          </a:p>
          <a:p>
            <a:pPr marL="1657350" lvl="3" indent="-285750">
              <a:buFont typeface="Arial" panose="020B0604020202020204" pitchFamily="34" charset="0"/>
              <a:buChar char="•"/>
            </a:pPr>
            <a:r>
              <a:rPr lang="en-IN" sz="1600" b="1" dirty="0"/>
              <a:t>IDF Calculation</a:t>
            </a:r>
            <a:r>
              <a:rPr lang="en-IN" sz="1600" dirty="0"/>
              <a:t>: Uses Inverse Document Frequency (IDF) to measure node rarity across time windows, helping identify anomalies.</a:t>
            </a:r>
          </a:p>
          <a:p>
            <a:pPr marL="1657350" lvl="3" indent="-285750">
              <a:buFont typeface="Arial" panose="020B0604020202020204" pitchFamily="34" charset="0"/>
              <a:buChar char="•"/>
            </a:pPr>
            <a:r>
              <a:rPr lang="en-IN" sz="1600" b="1" dirty="0"/>
              <a:t>Node Set Filtering</a:t>
            </a:r>
            <a:r>
              <a:rPr lang="en-IN" sz="1600" dirty="0"/>
              <a:t>: Common and noisy nodes are excluded from anomaly detection (e.g., system files, logs).</a:t>
            </a:r>
          </a:p>
          <a:p>
            <a:pPr marL="1200150" lvl="2" indent="-285750">
              <a:buFont typeface="Arial" panose="020B0604020202020204" pitchFamily="34" charset="0"/>
              <a:buChar char="•"/>
            </a:pPr>
            <a:r>
              <a:rPr lang="en-IN" sz="1600" b="1" dirty="0"/>
              <a:t>Anomalous Queue Construction</a:t>
            </a:r>
            <a:r>
              <a:rPr lang="en-IN" sz="1600" dirty="0"/>
              <a:t>:</a:t>
            </a:r>
          </a:p>
          <a:p>
            <a:pPr marL="1657350" lvl="3" indent="-285750">
              <a:buFont typeface="Arial" panose="020B0604020202020204" pitchFamily="34" charset="0"/>
              <a:buChar char="•"/>
            </a:pPr>
            <a:r>
              <a:rPr lang="en-IN" sz="1600" b="1" dirty="0"/>
              <a:t>Incremental Queue Building</a:t>
            </a:r>
            <a:r>
              <a:rPr lang="en-IN" sz="1600" dirty="0"/>
              <a:t>: Anomalous queues are updated incrementally by comparing current and past time windows.</a:t>
            </a:r>
          </a:p>
          <a:p>
            <a:pPr marL="1657350" lvl="3" indent="-285750">
              <a:buFont typeface="Arial" panose="020B0604020202020204" pitchFamily="34" charset="0"/>
              <a:buChar char="•"/>
            </a:pPr>
            <a:r>
              <a:rPr lang="en-IN" sz="1600" b="1" dirty="0"/>
              <a:t>Edge and Node Analysis</a:t>
            </a:r>
            <a:r>
              <a:rPr lang="en-IN" sz="1600" dirty="0"/>
              <a:t>: Anomalous edges and nodes are flagged and </a:t>
            </a:r>
            <a:r>
              <a:rPr lang="en-IN" sz="1600" dirty="0" err="1"/>
              <a:t>analyzed</a:t>
            </a:r>
            <a:r>
              <a:rPr lang="en-IN" sz="1600" dirty="0"/>
              <a:t> in terms of their loss and frequency.</a:t>
            </a:r>
          </a:p>
          <a:p>
            <a:pPr marL="1657350" lvl="3" indent="-285750">
              <a:buFont typeface="Arial" panose="020B0604020202020204" pitchFamily="34" charset="0"/>
              <a:buChar char="•"/>
            </a:pPr>
            <a:r>
              <a:rPr lang="en-IN" sz="1600" b="1" dirty="0"/>
              <a:t>History Tracking</a:t>
            </a:r>
            <a:r>
              <a:rPr lang="en-IN" sz="1600" dirty="0"/>
              <a:t>: Builds a history of anomalies, capturing shifts in node interactions over time.</a:t>
            </a:r>
          </a:p>
          <a:p>
            <a:pPr marL="1200150" lvl="2" indent="-285750">
              <a:buFont typeface="Arial" panose="020B0604020202020204" pitchFamily="34" charset="0"/>
              <a:buChar char="•"/>
            </a:pPr>
            <a:r>
              <a:rPr lang="en-IN" sz="1600" b="1" dirty="0"/>
              <a:t>Data Handling and Results</a:t>
            </a:r>
            <a:r>
              <a:rPr lang="en-IN" sz="1600" dirty="0"/>
              <a:t>:</a:t>
            </a:r>
          </a:p>
          <a:p>
            <a:pPr marL="1657350" lvl="3" indent="-285750">
              <a:buFont typeface="Arial" panose="020B0604020202020204" pitchFamily="34" charset="0"/>
              <a:buChar char="•"/>
            </a:pPr>
            <a:r>
              <a:rPr lang="en-IN" sz="1600" dirty="0"/>
              <a:t>Processes multiple datasets (graph_4_3, graph_4_4, etc.) to identify anomalies.</a:t>
            </a:r>
          </a:p>
          <a:p>
            <a:pPr marL="1657350" lvl="3" indent="-285750">
              <a:buFont typeface="Arial" panose="020B0604020202020204" pitchFamily="34" charset="0"/>
              <a:buChar char="•"/>
            </a:pPr>
            <a:r>
              <a:rPr lang="en-IN" sz="1600" dirty="0"/>
              <a:t>Saves the results as .pt files for future analysis.</a:t>
            </a:r>
          </a:p>
          <a:p>
            <a:pPr marL="1200150" lvl="2" indent="-285750">
              <a:buFont typeface="Arial" panose="020B0604020202020204" pitchFamily="34" charset="0"/>
              <a:buChar char="•"/>
            </a:pPr>
            <a:r>
              <a:rPr lang="en-IN" sz="1600" b="1" dirty="0"/>
              <a:t>Metrics and Reporting</a:t>
            </a:r>
            <a:r>
              <a:rPr lang="en-IN" sz="1600" dirty="0"/>
              <a:t>:</a:t>
            </a:r>
          </a:p>
          <a:p>
            <a:pPr marL="1657350" lvl="3" indent="-285750">
              <a:buFont typeface="Arial" panose="020B0604020202020204" pitchFamily="34" charset="0"/>
              <a:buChar char="•"/>
            </a:pPr>
            <a:r>
              <a:rPr lang="en-IN" sz="1600" b="1" dirty="0"/>
              <a:t>Edge Loss Calculation</a:t>
            </a:r>
            <a:r>
              <a:rPr lang="en-IN" sz="1600" dirty="0"/>
              <a:t>: Identifies anomalous edges based on loss.</a:t>
            </a:r>
          </a:p>
          <a:p>
            <a:pPr marL="1657350" lvl="3" indent="-285750">
              <a:buFont typeface="Arial" panose="020B0604020202020204" pitchFamily="34" charset="0"/>
              <a:buChar char="•"/>
            </a:pPr>
            <a:r>
              <a:rPr lang="en-IN" sz="1600" b="1" dirty="0"/>
              <a:t>Anomalous Edge/Node Count</a:t>
            </a:r>
            <a:r>
              <a:rPr lang="en-IN" sz="1600" dirty="0"/>
              <a:t>: Logs the number and percentage of anomalous edges and nodes.</a:t>
            </a:r>
          </a:p>
          <a:p>
            <a:pPr marL="1657350" lvl="3" indent="-285750">
              <a:buFont typeface="Arial" panose="020B0604020202020204" pitchFamily="34" charset="0"/>
              <a:buChar char="•"/>
            </a:pPr>
            <a:r>
              <a:rPr lang="en-IN" sz="1600" b="1" dirty="0"/>
              <a:t>Anomalous Queue Updates</a:t>
            </a:r>
            <a:r>
              <a:rPr lang="en-IN" sz="1600" dirty="0"/>
              <a:t>: Constructs and maintains a queue of anomalous nodes based on their relationship across time windows.</a:t>
            </a:r>
            <a:endParaRPr lang="en-IN" sz="1600" b="1" i="0" dirty="0">
              <a:effectLst/>
            </a:endParaRPr>
          </a:p>
        </p:txBody>
      </p:sp>
    </p:spTree>
    <p:extLst>
      <p:ext uri="{BB962C8B-B14F-4D97-AF65-F5344CB8AC3E}">
        <p14:creationId xmlns:p14="http://schemas.microsoft.com/office/powerpoint/2010/main" val="391548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390DA-64FC-64AA-E768-1E69F7A3DCE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FCA74D9-F737-EB9A-0336-4E640FDD5B20}"/>
              </a:ext>
            </a:extLst>
          </p:cNvPr>
          <p:cNvSpPr>
            <a:spLocks noGrp="1"/>
          </p:cNvSpPr>
          <p:nvPr>
            <p:ph type="title"/>
          </p:nvPr>
        </p:nvSpPr>
        <p:spPr>
          <a:xfrm>
            <a:off x="264584" y="637045"/>
            <a:ext cx="6753733" cy="803182"/>
          </a:xfrm>
        </p:spPr>
        <p:txBody>
          <a:bodyPr/>
          <a:lstStyle/>
          <a:p>
            <a:r>
              <a:rPr lang="en-IN" sz="2800" dirty="0"/>
              <a:t>Running Existing Code E2E</a:t>
            </a:r>
            <a:endParaRPr lang="en-US" sz="2800" dirty="0"/>
          </a:p>
        </p:txBody>
      </p:sp>
      <p:sp>
        <p:nvSpPr>
          <p:cNvPr id="4" name="TextBox 3">
            <a:extLst>
              <a:ext uri="{FF2B5EF4-FFF2-40B4-BE49-F238E27FC236}">
                <a16:creationId xmlns:a16="http://schemas.microsoft.com/office/drawing/2014/main" id="{51237BF7-768D-A5A4-5E62-BB6529DAD52A}"/>
              </a:ext>
            </a:extLst>
          </p:cNvPr>
          <p:cNvSpPr txBox="1"/>
          <p:nvPr/>
        </p:nvSpPr>
        <p:spPr>
          <a:xfrm>
            <a:off x="264584" y="1198600"/>
            <a:ext cx="11584909" cy="6494085"/>
          </a:xfrm>
          <a:prstGeom prst="rect">
            <a:avLst/>
          </a:prstGeom>
          <a:noFill/>
        </p:spPr>
        <p:txBody>
          <a:bodyPr wrap="square" rtlCol="0">
            <a:spAutoFit/>
          </a:bodyPr>
          <a:lstStyle/>
          <a:p>
            <a:pPr marL="285750" indent="-285750">
              <a:buFont typeface="Arial" panose="020B0604020202020204" pitchFamily="34" charset="0"/>
              <a:buChar char="•"/>
            </a:pPr>
            <a:r>
              <a:rPr lang="en-IN" sz="1600" b="1" dirty="0"/>
              <a:t>Anomaly Detection</a:t>
            </a:r>
          </a:p>
          <a:p>
            <a:pPr marL="742950" lvl="1" indent="-285750">
              <a:buFont typeface="Arial" panose="020B0604020202020204" pitchFamily="34" charset="0"/>
              <a:buChar char="•"/>
            </a:pPr>
            <a:r>
              <a:rPr lang="en-IN" sz="1600" b="1" dirty="0"/>
              <a:t>Evaluation</a:t>
            </a:r>
          </a:p>
          <a:p>
            <a:pPr marL="1200150" lvl="2" indent="-285750">
              <a:buFont typeface="Arial" panose="020B0604020202020204" pitchFamily="34" charset="0"/>
              <a:buChar char="•"/>
            </a:pPr>
            <a:r>
              <a:rPr lang="en-IN" sz="1600" b="1" dirty="0"/>
              <a:t>Logging Setup</a:t>
            </a:r>
            <a:r>
              <a:rPr lang="en-IN" sz="1600" dirty="0"/>
              <a:t>:</a:t>
            </a:r>
          </a:p>
          <a:p>
            <a:pPr marL="1657350" lvl="3" indent="-285750">
              <a:buFont typeface="Arial" panose="020B0604020202020204" pitchFamily="34" charset="0"/>
              <a:buChar char="•"/>
            </a:pPr>
            <a:r>
              <a:rPr lang="en-IN" sz="1600" dirty="0"/>
              <a:t>Configured a logger for tracking evaluation metrics.</a:t>
            </a:r>
          </a:p>
          <a:p>
            <a:pPr marL="1657350" lvl="3" indent="-285750">
              <a:buFont typeface="Arial" panose="020B0604020202020204" pitchFamily="34" charset="0"/>
              <a:buChar char="•"/>
            </a:pPr>
            <a:r>
              <a:rPr lang="en-IN" sz="1600" dirty="0"/>
              <a:t>Logs confusion matrix, precision, recall, F1-score, accuracy, and AUC for classifier performance.</a:t>
            </a:r>
          </a:p>
          <a:p>
            <a:pPr marL="1200150" lvl="2" indent="-285750">
              <a:buFont typeface="Arial" panose="020B0604020202020204" pitchFamily="34" charset="0"/>
              <a:buChar char="•"/>
            </a:pPr>
            <a:r>
              <a:rPr lang="en-IN" sz="1600" b="1" dirty="0"/>
              <a:t>Classifier Evaluation</a:t>
            </a:r>
            <a:r>
              <a:rPr lang="en-IN" sz="1600" dirty="0"/>
              <a:t>:</a:t>
            </a:r>
          </a:p>
          <a:p>
            <a:pPr marL="1657350" lvl="3" indent="-285750">
              <a:buFont typeface="Arial" panose="020B0604020202020204" pitchFamily="34" charset="0"/>
              <a:buChar char="•"/>
            </a:pPr>
            <a:r>
              <a:rPr lang="en-IN" sz="1600" b="1" dirty="0"/>
              <a:t>Confusion Matrix</a:t>
            </a:r>
            <a:r>
              <a:rPr lang="en-IN" sz="1600" dirty="0"/>
              <a:t>: Calculates true positives, false positives, true negatives, and false negatives.</a:t>
            </a:r>
          </a:p>
          <a:p>
            <a:pPr marL="1657350" lvl="3" indent="-285750">
              <a:buFont typeface="Arial" panose="020B0604020202020204" pitchFamily="34" charset="0"/>
              <a:buChar char="•"/>
            </a:pPr>
            <a:r>
              <a:rPr lang="en-IN" sz="1600" b="1" dirty="0"/>
              <a:t>Metrics Calculation</a:t>
            </a:r>
            <a:r>
              <a:rPr lang="en-IN" sz="1600" dirty="0"/>
              <a:t>: Computes precision, recall, F1-score, accuracy, and AUC to assess the model's performance.</a:t>
            </a:r>
          </a:p>
          <a:p>
            <a:pPr marL="1657350" lvl="3" indent="-285750">
              <a:buFont typeface="Arial" panose="020B0604020202020204" pitchFamily="34" charset="0"/>
              <a:buChar char="•"/>
            </a:pPr>
            <a:r>
              <a:rPr lang="en-IN" sz="1600" b="1" dirty="0"/>
              <a:t>Outputs</a:t>
            </a:r>
            <a:r>
              <a:rPr lang="en-IN" sz="1600" dirty="0"/>
              <a:t>: Displays all evaluation metrics and logs the results for both training and test datasets.</a:t>
            </a:r>
          </a:p>
          <a:p>
            <a:pPr marL="1200150" lvl="2" indent="-285750">
              <a:buFont typeface="Arial" panose="020B0604020202020204" pitchFamily="34" charset="0"/>
              <a:buChar char="•"/>
            </a:pPr>
            <a:r>
              <a:rPr lang="en-IN" sz="1600" b="1" dirty="0"/>
              <a:t>Ground Truth Labeling</a:t>
            </a:r>
            <a:r>
              <a:rPr lang="en-IN" sz="1600" dirty="0"/>
              <a:t>:</a:t>
            </a:r>
          </a:p>
          <a:p>
            <a:pPr marL="1657350" lvl="3" indent="-285750">
              <a:buFont typeface="Arial" panose="020B0604020202020204" pitchFamily="34" charset="0"/>
              <a:buChar char="•"/>
            </a:pPr>
            <a:r>
              <a:rPr lang="en-IN" sz="1600" b="1" dirty="0"/>
              <a:t>Normal Labels</a:t>
            </a:r>
            <a:r>
              <a:rPr lang="en-IN" sz="1600" dirty="0"/>
              <a:t>: Default labels set to 0 for files from specific directories (graph_4_4, graph_4_7).</a:t>
            </a:r>
          </a:p>
          <a:p>
            <a:pPr marL="1657350" lvl="3" indent="-285750">
              <a:buFont typeface="Arial" panose="020B0604020202020204" pitchFamily="34" charset="0"/>
              <a:buChar char="•"/>
            </a:pPr>
            <a:r>
              <a:rPr lang="en-IN" sz="1600" b="1" dirty="0"/>
              <a:t>Attack Labels</a:t>
            </a:r>
            <a:r>
              <a:rPr lang="en-IN" sz="1600" dirty="0"/>
              <a:t>: Assigns label 1 to files from known attack sequences.</a:t>
            </a:r>
          </a:p>
          <a:p>
            <a:pPr marL="1200150" lvl="2" indent="-285750">
              <a:buFont typeface="Arial" panose="020B0604020202020204" pitchFamily="34" charset="0"/>
              <a:buChar char="•"/>
            </a:pPr>
            <a:r>
              <a:rPr lang="en-IN" sz="1600" b="1" dirty="0"/>
              <a:t>Attack Edge Calculation</a:t>
            </a:r>
            <a:r>
              <a:rPr lang="en-IN" sz="1600" dirty="0"/>
              <a:t>:</a:t>
            </a:r>
          </a:p>
          <a:p>
            <a:pPr marL="1657350" lvl="3" indent="-285750">
              <a:buFont typeface="Arial" panose="020B0604020202020204" pitchFamily="34" charset="0"/>
              <a:buChar char="•"/>
            </a:pPr>
            <a:r>
              <a:rPr lang="en-IN" sz="1600" b="1" dirty="0"/>
              <a:t>Keyword-based Detection</a:t>
            </a:r>
            <a:r>
              <a:rPr lang="en-IN" sz="1600" dirty="0"/>
              <a:t>: Identifies attack edges by searching for specific keywords (e.g., IP addresses, domain names) in the log files.</a:t>
            </a:r>
          </a:p>
          <a:p>
            <a:pPr marL="1657350" lvl="3" indent="-285750">
              <a:buFont typeface="Arial" panose="020B0604020202020204" pitchFamily="34" charset="0"/>
              <a:buChar char="•"/>
            </a:pPr>
            <a:r>
              <a:rPr lang="en-IN" sz="1600" b="1" dirty="0"/>
              <a:t>Count Attack Edges</a:t>
            </a:r>
            <a:r>
              <a:rPr lang="en-IN" sz="1600" dirty="0"/>
              <a:t>: Logs the number of edges corresponding to potential attacks.</a:t>
            </a:r>
          </a:p>
          <a:p>
            <a:pPr marL="1200150" lvl="2" indent="-285750">
              <a:buFont typeface="Arial" panose="020B0604020202020204" pitchFamily="34" charset="0"/>
              <a:buChar char="•"/>
            </a:pPr>
            <a:r>
              <a:rPr lang="en-IN" sz="1600" b="1" dirty="0"/>
              <a:t>Anomalous Queue Construction</a:t>
            </a:r>
            <a:r>
              <a:rPr lang="en-IN" sz="1600" dirty="0"/>
              <a:t>:</a:t>
            </a:r>
          </a:p>
          <a:p>
            <a:pPr marL="1657350" lvl="3" indent="-285750">
              <a:buFont typeface="Arial" panose="020B0604020202020204" pitchFamily="34" charset="0"/>
              <a:buChar char="•"/>
            </a:pPr>
            <a:r>
              <a:rPr lang="en-IN" sz="1600" b="1" dirty="0"/>
              <a:t>Anomaly Scoring</a:t>
            </a:r>
            <a:r>
              <a:rPr lang="en-IN" sz="1600" dirty="0"/>
              <a:t>: Each time window's anomaly score is calculated based on the loss.</a:t>
            </a:r>
          </a:p>
          <a:p>
            <a:pPr marL="1657350" lvl="3" indent="-285750">
              <a:buFont typeface="Arial" panose="020B0604020202020204" pitchFamily="34" charset="0"/>
              <a:buChar char="•"/>
            </a:pPr>
            <a:r>
              <a:rPr lang="en-IN" sz="1600" b="1" dirty="0"/>
              <a:t>Thresholding</a:t>
            </a:r>
            <a:r>
              <a:rPr lang="en-IN" sz="1600" dirty="0"/>
              <a:t>: If the anomaly score exceeds predefined thresholds (beta_day6, beta_day7), it is flagged as anomalous.</a:t>
            </a:r>
          </a:p>
          <a:p>
            <a:pPr marL="1657350" lvl="3" indent="-285750">
              <a:buFont typeface="Arial" panose="020B0604020202020204" pitchFamily="34" charset="0"/>
              <a:buChar char="•"/>
            </a:pPr>
            <a:r>
              <a:rPr lang="en-IN" sz="1600" b="1" dirty="0"/>
              <a:t>Prediction Labels</a:t>
            </a:r>
            <a:r>
              <a:rPr lang="en-IN" sz="1600" dirty="0"/>
              <a:t>: For time windows where anomaly scores are high, files are </a:t>
            </a:r>
            <a:r>
              <a:rPr lang="en-IN" sz="1600" dirty="0" err="1"/>
              <a:t>labeled</a:t>
            </a:r>
            <a:r>
              <a:rPr lang="en-IN" sz="1600" dirty="0"/>
              <a:t> as anomalous.</a:t>
            </a:r>
          </a:p>
          <a:p>
            <a:pPr marL="1200150" lvl="2" indent="-285750">
              <a:buFont typeface="Arial" panose="020B0604020202020204" pitchFamily="34" charset="0"/>
              <a:buChar char="•"/>
            </a:pPr>
            <a:r>
              <a:rPr lang="en-IN" sz="1600" b="1" dirty="0"/>
              <a:t>Metrics and Reporting</a:t>
            </a:r>
            <a:r>
              <a:rPr lang="en-IN" sz="1600" dirty="0"/>
              <a:t>:</a:t>
            </a:r>
          </a:p>
          <a:p>
            <a:pPr marL="1657350" lvl="3" indent="-285750">
              <a:buFont typeface="Arial" panose="020B0604020202020204" pitchFamily="34" charset="0"/>
              <a:buChar char="•"/>
            </a:pPr>
            <a:r>
              <a:rPr lang="en-IN" sz="1600" b="1" dirty="0"/>
              <a:t>Evaluation</a:t>
            </a:r>
            <a:r>
              <a:rPr lang="en-IN" sz="1600" dirty="0"/>
              <a:t>: Compares predicted labels (</a:t>
            </a:r>
            <a:r>
              <a:rPr lang="en-IN" sz="1600" dirty="0" err="1"/>
              <a:t>pred_label</a:t>
            </a:r>
            <a:r>
              <a:rPr lang="en-IN" sz="1600" dirty="0"/>
              <a:t>) with ground truth labels (labels) and logs evaluation results.</a:t>
            </a:r>
          </a:p>
          <a:p>
            <a:pPr marL="1657350" lvl="3" indent="-285750">
              <a:buFont typeface="Arial" panose="020B0604020202020204" pitchFamily="34" charset="0"/>
              <a:buChar char="•"/>
            </a:pPr>
            <a:r>
              <a:rPr lang="en-IN" sz="1600" b="1" dirty="0"/>
              <a:t>Missing Files Warning</a:t>
            </a:r>
            <a:r>
              <a:rPr lang="en-IN" sz="1600" dirty="0"/>
              <a:t>: Logs a warning if any files in the ground truth are missing in the predictions.</a:t>
            </a:r>
          </a:p>
          <a:p>
            <a:pPr marL="1200150" lvl="2"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i="0" dirty="0">
              <a:effectLst/>
            </a:endParaRPr>
          </a:p>
          <a:p>
            <a:pPr marL="285750" indent="-285750">
              <a:buFont typeface="Arial" panose="020B0604020202020204" pitchFamily="34" charset="0"/>
              <a:buChar char="•"/>
            </a:pPr>
            <a:r>
              <a:rPr lang="en-IN" sz="1600" b="1" dirty="0"/>
              <a:t>Attack Investigation</a:t>
            </a:r>
            <a:endParaRPr lang="en-IN" sz="1600" b="1" i="0" dirty="0">
              <a:effectLst/>
            </a:endParaRPr>
          </a:p>
        </p:txBody>
      </p:sp>
    </p:spTree>
    <p:extLst>
      <p:ext uri="{BB962C8B-B14F-4D97-AF65-F5344CB8AC3E}">
        <p14:creationId xmlns:p14="http://schemas.microsoft.com/office/powerpoint/2010/main" val="63836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46AE0-EDDE-C975-3B07-E1BD78963B1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87FE850-1176-8F99-1090-7F7DBCA26C22}"/>
              </a:ext>
            </a:extLst>
          </p:cNvPr>
          <p:cNvSpPr>
            <a:spLocks noGrp="1"/>
          </p:cNvSpPr>
          <p:nvPr>
            <p:ph type="title"/>
          </p:nvPr>
        </p:nvSpPr>
        <p:spPr>
          <a:xfrm>
            <a:off x="264584" y="637045"/>
            <a:ext cx="6753733" cy="803182"/>
          </a:xfrm>
        </p:spPr>
        <p:txBody>
          <a:bodyPr/>
          <a:lstStyle/>
          <a:p>
            <a:r>
              <a:rPr lang="en-IN" sz="2800" dirty="0"/>
              <a:t>Running Existing Code E2E</a:t>
            </a:r>
            <a:endParaRPr lang="en-US" sz="2800" dirty="0"/>
          </a:p>
        </p:txBody>
      </p:sp>
      <p:sp>
        <p:nvSpPr>
          <p:cNvPr id="4" name="TextBox 3">
            <a:extLst>
              <a:ext uri="{FF2B5EF4-FFF2-40B4-BE49-F238E27FC236}">
                <a16:creationId xmlns:a16="http://schemas.microsoft.com/office/drawing/2014/main" id="{7DEAE132-D13F-52AD-1243-ADAE07D3B569}"/>
              </a:ext>
            </a:extLst>
          </p:cNvPr>
          <p:cNvSpPr txBox="1"/>
          <p:nvPr/>
        </p:nvSpPr>
        <p:spPr>
          <a:xfrm>
            <a:off x="264584" y="1198600"/>
            <a:ext cx="11584909" cy="4524315"/>
          </a:xfrm>
          <a:prstGeom prst="rect">
            <a:avLst/>
          </a:prstGeom>
          <a:noFill/>
        </p:spPr>
        <p:txBody>
          <a:bodyPr wrap="square" rtlCol="0">
            <a:spAutoFit/>
          </a:bodyPr>
          <a:lstStyle/>
          <a:p>
            <a:pPr marL="285750" indent="-285750">
              <a:buFont typeface="Arial" panose="020B0604020202020204" pitchFamily="34" charset="0"/>
              <a:buChar char="•"/>
            </a:pPr>
            <a:r>
              <a:rPr lang="en-IN" sz="1600" b="1" dirty="0"/>
              <a:t>Attack Investigation</a:t>
            </a:r>
          </a:p>
          <a:p>
            <a:pPr marL="742950" lvl="1" indent="-285750">
              <a:buFont typeface="Arial" panose="020B0604020202020204" pitchFamily="34" charset="0"/>
              <a:buChar char="•"/>
            </a:pPr>
            <a:r>
              <a:rPr lang="en-IN" sz="1600" b="1" dirty="0"/>
              <a:t>Path Abstraction</a:t>
            </a:r>
            <a:r>
              <a:rPr lang="en-IN" sz="1600" dirty="0"/>
              <a:t>:</a:t>
            </a:r>
          </a:p>
          <a:p>
            <a:pPr marL="1200150" lvl="2" indent="-285750">
              <a:buFont typeface="Arial" panose="020B0604020202020204" pitchFamily="34" charset="0"/>
              <a:buChar char="•"/>
            </a:pPr>
            <a:r>
              <a:rPr lang="en-IN" sz="1600" dirty="0"/>
              <a:t>Replaces sensitive file paths with wildcard patterns to ensure privacy during graph visualization.</a:t>
            </a:r>
          </a:p>
          <a:p>
            <a:pPr marL="742950" lvl="1" indent="-285750">
              <a:buFont typeface="Arial" panose="020B0604020202020204" pitchFamily="34" charset="0"/>
              <a:buChar char="•"/>
            </a:pPr>
            <a:r>
              <a:rPr lang="en-IN" sz="1600" b="1" dirty="0"/>
              <a:t>Anomaly Detection</a:t>
            </a:r>
            <a:r>
              <a:rPr lang="en-IN" sz="1600" dirty="0"/>
              <a:t>:</a:t>
            </a:r>
          </a:p>
          <a:p>
            <a:pPr marL="1200150" lvl="2" indent="-285750">
              <a:buFont typeface="Arial" panose="020B0604020202020204" pitchFamily="34" charset="0"/>
              <a:buChar char="•"/>
            </a:pPr>
            <a:r>
              <a:rPr lang="en-IN" sz="1600" dirty="0"/>
              <a:t>Uses loss values from attack-related logs to calculate a threshold for anomaly detection (</a:t>
            </a:r>
            <a:r>
              <a:rPr lang="en-IN" sz="1600" dirty="0" err="1"/>
              <a:t>loss_mean</a:t>
            </a:r>
            <a:r>
              <a:rPr lang="en-IN" sz="1600" dirty="0"/>
              <a:t> + 1.5 * </a:t>
            </a:r>
            <a:r>
              <a:rPr lang="en-IN" sz="1600" dirty="0" err="1"/>
              <a:t>loss_std</a:t>
            </a:r>
            <a:r>
              <a:rPr lang="en-IN" sz="1600" dirty="0"/>
              <a:t>).</a:t>
            </a:r>
          </a:p>
          <a:p>
            <a:pPr marL="742950" lvl="1" indent="-285750">
              <a:buFont typeface="Arial" panose="020B0604020202020204" pitchFamily="34" charset="0"/>
              <a:buChar char="•"/>
            </a:pPr>
            <a:r>
              <a:rPr lang="en-IN" sz="1600" b="1" dirty="0"/>
              <a:t>Graph Construction</a:t>
            </a:r>
            <a:r>
              <a:rPr lang="en-IN" sz="1600" dirty="0"/>
              <a:t>:</a:t>
            </a:r>
          </a:p>
          <a:p>
            <a:pPr marL="1200150" lvl="2" indent="-285750">
              <a:buFont typeface="Arial" panose="020B0604020202020204" pitchFamily="34" charset="0"/>
              <a:buChar char="•"/>
            </a:pPr>
            <a:r>
              <a:rPr lang="en-IN" sz="1600" dirty="0"/>
              <a:t>Builds a directed graph with nodes representing messages and edges representing interactions with loss values.</a:t>
            </a:r>
          </a:p>
          <a:p>
            <a:pPr marL="1200150" lvl="2" indent="-285750">
              <a:buFont typeface="Arial" panose="020B0604020202020204" pitchFamily="34" charset="0"/>
              <a:buChar char="•"/>
            </a:pPr>
            <a:r>
              <a:rPr lang="en-IN" sz="1600" dirty="0"/>
              <a:t>Nodes and edges are hashed and cleaned for better visualization.</a:t>
            </a:r>
          </a:p>
          <a:p>
            <a:pPr marL="742950" lvl="1" indent="-285750">
              <a:buFont typeface="Arial" panose="020B0604020202020204" pitchFamily="34" charset="0"/>
              <a:buChar char="•"/>
            </a:pPr>
            <a:r>
              <a:rPr lang="en-IN" sz="1600" b="1" dirty="0"/>
              <a:t>Community Detection</a:t>
            </a:r>
            <a:r>
              <a:rPr lang="en-IN" sz="1600" dirty="0"/>
              <a:t>:</a:t>
            </a:r>
          </a:p>
          <a:p>
            <a:pPr marL="1200150" lvl="2" indent="-285750">
              <a:buFont typeface="Arial" panose="020B0604020202020204" pitchFamily="34" charset="0"/>
              <a:buChar char="•"/>
            </a:pPr>
            <a:r>
              <a:rPr lang="en-IN" sz="1600" dirty="0"/>
              <a:t>Applies the Louvain method to partition the graph into communities based on modularity.</a:t>
            </a:r>
          </a:p>
          <a:p>
            <a:pPr marL="742950" lvl="1" indent="-285750">
              <a:buFont typeface="Arial" panose="020B0604020202020204" pitchFamily="34" charset="0"/>
              <a:buChar char="•"/>
            </a:pPr>
            <a:r>
              <a:rPr lang="en-IN" sz="1600" b="1" dirty="0"/>
              <a:t>Attack Detection</a:t>
            </a:r>
            <a:r>
              <a:rPr lang="en-IN" sz="1600" dirty="0"/>
              <a:t>:</a:t>
            </a:r>
          </a:p>
          <a:p>
            <a:pPr marL="1200150" lvl="2" indent="-285750">
              <a:buFont typeface="Arial" panose="020B0604020202020204" pitchFamily="34" charset="0"/>
              <a:buChar char="•"/>
            </a:pPr>
            <a:r>
              <a:rPr lang="en-IN" sz="1600" dirty="0"/>
              <a:t>Identifies and marks attack-related nodes and edges using a pre-defined list of suspicious nodes (e.g., IPs and file paths).</a:t>
            </a:r>
          </a:p>
          <a:p>
            <a:pPr marL="742950" lvl="1" indent="-285750">
              <a:buFont typeface="Arial" panose="020B0604020202020204" pitchFamily="34" charset="0"/>
              <a:buChar char="•"/>
            </a:pPr>
            <a:r>
              <a:rPr lang="en-IN" sz="1600" b="1" dirty="0"/>
              <a:t>Graph Visualization</a:t>
            </a:r>
            <a:r>
              <a:rPr lang="en-IN" sz="1600" dirty="0"/>
              <a:t>:</a:t>
            </a:r>
          </a:p>
          <a:p>
            <a:pPr marL="1200150" lvl="2" indent="-285750">
              <a:buFont typeface="Arial" panose="020B0604020202020204" pitchFamily="34" charset="0"/>
              <a:buChar char="•"/>
            </a:pPr>
            <a:r>
              <a:rPr lang="en-IN" sz="1600" dirty="0"/>
              <a:t>Visualizes each community using </a:t>
            </a:r>
            <a:r>
              <a:rPr lang="en-IN" sz="1600" dirty="0" err="1"/>
              <a:t>Graphviz</a:t>
            </a:r>
            <a:r>
              <a:rPr lang="en-IN" sz="1600" dirty="0"/>
              <a:t>, with color-coded nodes and edges indicating normal vs. attack-related interactions.</a:t>
            </a:r>
          </a:p>
          <a:p>
            <a:pPr marL="742950" lvl="1" indent="-285750">
              <a:buFont typeface="Arial" panose="020B0604020202020204" pitchFamily="34" charset="0"/>
              <a:buChar char="•"/>
            </a:pPr>
            <a:r>
              <a:rPr lang="en-IN" sz="1600" b="1" dirty="0"/>
              <a:t>Render and Save</a:t>
            </a:r>
            <a:r>
              <a:rPr lang="en-IN" sz="1600" dirty="0"/>
              <a:t>:</a:t>
            </a:r>
          </a:p>
          <a:p>
            <a:pPr marL="1200150" lvl="2" indent="-285750">
              <a:buFont typeface="Arial" panose="020B0604020202020204" pitchFamily="34" charset="0"/>
              <a:buChar char="•"/>
            </a:pPr>
            <a:r>
              <a:rPr lang="en-IN" sz="1600" dirty="0"/>
              <a:t>Generates and saves PDF files for each community subgraph in the </a:t>
            </a:r>
            <a:r>
              <a:rPr lang="en-IN" sz="1600" dirty="0" err="1"/>
              <a:t>graph_visual</a:t>
            </a:r>
            <a:r>
              <a:rPr lang="en-IN" sz="1600" dirty="0"/>
              <a:t> directory for further analysis.</a:t>
            </a:r>
          </a:p>
          <a:p>
            <a:pPr marL="742950" lvl="1" indent="-285750">
              <a:buFont typeface="Arial" panose="020B0604020202020204" pitchFamily="34" charset="0"/>
              <a:buChar char="•"/>
            </a:pPr>
            <a:endParaRPr lang="en-IN" sz="1600" b="1" i="0" dirty="0">
              <a:effectLst/>
            </a:endParaRPr>
          </a:p>
        </p:txBody>
      </p:sp>
    </p:spTree>
    <p:extLst>
      <p:ext uri="{BB962C8B-B14F-4D97-AF65-F5344CB8AC3E}">
        <p14:creationId xmlns:p14="http://schemas.microsoft.com/office/powerpoint/2010/main" val="411620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CA244BA6-2A90-6B4D-B7CD-EC7A518870A5}"/>
              </a:ext>
            </a:extLst>
          </p:cNvPr>
          <p:cNvSpPr>
            <a:spLocks noGrp="1"/>
          </p:cNvSpPr>
          <p:nvPr>
            <p:ph type="body" sz="quarter" idx="12"/>
          </p:nvPr>
        </p:nvSpPr>
        <p:spPr>
          <a:xfrm>
            <a:off x="386872" y="1441325"/>
            <a:ext cx="10519827" cy="2949193"/>
          </a:xfrm>
        </p:spPr>
        <p:txBody>
          <a:bodyPr>
            <a:normAutofit/>
          </a:bodyPr>
          <a:lstStyle/>
          <a:p>
            <a:r>
              <a:rPr lang="en-IN" sz="1600" b="1" dirty="0"/>
              <a:t>Objective:</a:t>
            </a:r>
            <a:r>
              <a:rPr lang="en-IN" sz="1600" dirty="0"/>
              <a:t> Enhancing explainability in AI models to improve security decisions</a:t>
            </a:r>
          </a:p>
          <a:p>
            <a:r>
              <a:rPr lang="en-IN" sz="1600" b="1" dirty="0"/>
              <a:t>Team Members: Raghunandan</a:t>
            </a:r>
            <a:r>
              <a:rPr lang="en-IN" sz="1600" dirty="0"/>
              <a:t>, Hetav, Tejas, </a:t>
            </a:r>
            <a:r>
              <a:rPr lang="en-IN" sz="1600" b="1" dirty="0"/>
              <a:t>Kaniz</a:t>
            </a:r>
            <a:r>
              <a:rPr lang="en-IN" sz="1600" dirty="0"/>
              <a:t>, Srujan, </a:t>
            </a:r>
            <a:r>
              <a:rPr lang="en-IN" sz="1600" b="1" dirty="0"/>
              <a:t>Devang</a:t>
            </a:r>
            <a:r>
              <a:rPr lang="en-IN" sz="1600" dirty="0"/>
              <a:t>, Ambika</a:t>
            </a:r>
          </a:p>
          <a:p>
            <a:r>
              <a:rPr lang="en-IN" sz="1600" b="1" dirty="0"/>
              <a:t>Overview of the Project:</a:t>
            </a:r>
          </a:p>
          <a:p>
            <a:pPr lvl="1"/>
            <a:r>
              <a:rPr lang="en-IN" sz="1600" dirty="0"/>
              <a:t>Focuses on integrating </a:t>
            </a:r>
            <a:r>
              <a:rPr lang="en-IN" sz="1600" b="1" dirty="0"/>
              <a:t>Explainable AI (XAI)</a:t>
            </a:r>
            <a:r>
              <a:rPr lang="en-IN" sz="1600" dirty="0"/>
              <a:t> into cybersecurity systems</a:t>
            </a:r>
          </a:p>
          <a:p>
            <a:pPr lvl="1"/>
            <a:r>
              <a:rPr lang="en-IN" sz="1600" dirty="0"/>
              <a:t>Explores hierarchical explanations and human-centric usability improvements for security operations.</a:t>
            </a:r>
          </a:p>
          <a:p>
            <a:r>
              <a:rPr lang="en-US" sz="1600" b="1" dirty="0">
                <a:solidFill>
                  <a:srgbClr val="00B050"/>
                </a:solidFill>
              </a:rPr>
              <a:t>Contribution: </a:t>
            </a:r>
          </a:p>
          <a:p>
            <a:pPr lvl="1"/>
            <a:r>
              <a:rPr lang="en-IN" sz="1600" dirty="0">
                <a:solidFill>
                  <a:srgbClr val="00B050"/>
                </a:solidFill>
              </a:rPr>
              <a:t>Problem definition and Research question</a:t>
            </a:r>
          </a:p>
          <a:p>
            <a:pPr lvl="1"/>
            <a:r>
              <a:rPr lang="en-IN" sz="1600" dirty="0">
                <a:solidFill>
                  <a:srgbClr val="00B050"/>
                </a:solidFill>
              </a:rPr>
              <a:t>Kairos Code implementation</a:t>
            </a:r>
          </a:p>
          <a:p>
            <a:pPr lvl="1"/>
            <a:r>
              <a:rPr lang="en-US" sz="1600" dirty="0">
                <a:solidFill>
                  <a:srgbClr val="00B050"/>
                </a:solidFill>
              </a:rPr>
              <a:t>Usability explanations</a:t>
            </a:r>
          </a:p>
        </p:txBody>
      </p:sp>
      <p:sp>
        <p:nvSpPr>
          <p:cNvPr id="5" name="Title 4">
            <a:extLst>
              <a:ext uri="{FF2B5EF4-FFF2-40B4-BE49-F238E27FC236}">
                <a16:creationId xmlns:a16="http://schemas.microsoft.com/office/drawing/2014/main" id="{47F6D61A-0D4E-119A-9B21-4C06A9A5436F}"/>
              </a:ext>
            </a:extLst>
          </p:cNvPr>
          <p:cNvSpPr>
            <a:spLocks noGrp="1"/>
          </p:cNvSpPr>
          <p:nvPr>
            <p:ph type="title"/>
          </p:nvPr>
        </p:nvSpPr>
        <p:spPr>
          <a:xfrm>
            <a:off x="264584" y="637045"/>
            <a:ext cx="6753733" cy="803182"/>
          </a:xfrm>
        </p:spPr>
        <p:txBody>
          <a:bodyPr/>
          <a:lstStyle/>
          <a:p>
            <a:r>
              <a:rPr lang="en-US" sz="2800" dirty="0"/>
              <a:t>Introduction</a:t>
            </a:r>
          </a:p>
        </p:txBody>
      </p:sp>
    </p:spTree>
    <p:extLst>
      <p:ext uri="{BB962C8B-B14F-4D97-AF65-F5344CB8AC3E}">
        <p14:creationId xmlns:p14="http://schemas.microsoft.com/office/powerpoint/2010/main" val="2469562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5494A-15A5-3E9D-94EB-6E3CBA4D850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1A7C52E-F871-D0C4-DE65-F052A26BB99C}"/>
              </a:ext>
            </a:extLst>
          </p:cNvPr>
          <p:cNvSpPr>
            <a:spLocks noGrp="1"/>
          </p:cNvSpPr>
          <p:nvPr>
            <p:ph type="title"/>
          </p:nvPr>
        </p:nvSpPr>
        <p:spPr>
          <a:xfrm>
            <a:off x="264584" y="637045"/>
            <a:ext cx="6753733" cy="803182"/>
          </a:xfrm>
        </p:spPr>
        <p:txBody>
          <a:bodyPr/>
          <a:lstStyle/>
          <a:p>
            <a:r>
              <a:rPr lang="en-IN" sz="2800" dirty="0"/>
              <a:t>Running Existing Code E2E</a:t>
            </a:r>
            <a:endParaRPr lang="en-US" sz="2800" dirty="0"/>
          </a:p>
        </p:txBody>
      </p:sp>
      <p:grpSp>
        <p:nvGrpSpPr>
          <p:cNvPr id="6" name="Group 5">
            <a:extLst>
              <a:ext uri="{FF2B5EF4-FFF2-40B4-BE49-F238E27FC236}">
                <a16:creationId xmlns:a16="http://schemas.microsoft.com/office/drawing/2014/main" id="{7E4E1A71-0C44-287A-27EB-BF7D9CD7A9C2}"/>
              </a:ext>
            </a:extLst>
          </p:cNvPr>
          <p:cNvGrpSpPr/>
          <p:nvPr/>
        </p:nvGrpSpPr>
        <p:grpSpPr>
          <a:xfrm>
            <a:off x="2619671" y="1440227"/>
            <a:ext cx="6952658" cy="5229922"/>
            <a:chOff x="3362221" y="1440227"/>
            <a:chExt cx="6952658" cy="5229922"/>
          </a:xfrm>
        </p:grpSpPr>
        <p:pic>
          <p:nvPicPr>
            <p:cNvPr id="2" name="Picture 1">
              <a:extLst>
                <a:ext uri="{FF2B5EF4-FFF2-40B4-BE49-F238E27FC236}">
                  <a16:creationId xmlns:a16="http://schemas.microsoft.com/office/drawing/2014/main" id="{3AF06861-D93A-0DD3-D9F6-2278AE30A7B7}"/>
                </a:ext>
              </a:extLst>
            </p:cNvPr>
            <p:cNvPicPr>
              <a:picLocks noChangeAspect="1"/>
            </p:cNvPicPr>
            <p:nvPr/>
          </p:nvPicPr>
          <p:blipFill>
            <a:blip r:embed="rId3"/>
            <a:srcRect t="2697"/>
            <a:stretch/>
          </p:blipFill>
          <p:spPr>
            <a:xfrm>
              <a:off x="3362221" y="1440227"/>
              <a:ext cx="5467558" cy="5229922"/>
            </a:xfrm>
            <a:prstGeom prst="rect">
              <a:avLst/>
            </a:prstGeom>
          </p:spPr>
        </p:pic>
        <p:pic>
          <p:nvPicPr>
            <p:cNvPr id="3" name="Picture 2">
              <a:extLst>
                <a:ext uri="{FF2B5EF4-FFF2-40B4-BE49-F238E27FC236}">
                  <a16:creationId xmlns:a16="http://schemas.microsoft.com/office/drawing/2014/main" id="{D58E9F5E-9838-53B0-47FD-379F09A40156}"/>
                </a:ext>
              </a:extLst>
            </p:cNvPr>
            <p:cNvPicPr>
              <a:picLocks noChangeAspect="1"/>
            </p:cNvPicPr>
            <p:nvPr/>
          </p:nvPicPr>
          <p:blipFill>
            <a:blip r:embed="rId4"/>
            <a:stretch>
              <a:fillRect/>
            </a:stretch>
          </p:blipFill>
          <p:spPr>
            <a:xfrm>
              <a:off x="8911339" y="5945320"/>
              <a:ext cx="1403540" cy="446937"/>
            </a:xfrm>
            <a:prstGeom prst="rect">
              <a:avLst/>
            </a:prstGeom>
          </p:spPr>
        </p:pic>
      </p:grpSp>
    </p:spTree>
    <p:extLst>
      <p:ext uri="{BB962C8B-B14F-4D97-AF65-F5344CB8AC3E}">
        <p14:creationId xmlns:p14="http://schemas.microsoft.com/office/powerpoint/2010/main" val="47276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CD179-2C6C-81CD-79EA-7A93E5A6991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064B601-E62B-6B04-6DD4-9114F644CD10}"/>
              </a:ext>
            </a:extLst>
          </p:cNvPr>
          <p:cNvSpPr>
            <a:spLocks noGrp="1"/>
          </p:cNvSpPr>
          <p:nvPr>
            <p:ph type="title"/>
          </p:nvPr>
        </p:nvSpPr>
        <p:spPr>
          <a:xfrm>
            <a:off x="264584" y="637045"/>
            <a:ext cx="6753733" cy="803182"/>
          </a:xfrm>
        </p:spPr>
        <p:txBody>
          <a:bodyPr/>
          <a:lstStyle/>
          <a:p>
            <a:r>
              <a:rPr lang="en-IN" sz="2800" i="0" dirty="0">
                <a:effectLst/>
              </a:rPr>
              <a:t>Challenges and Learnings</a:t>
            </a:r>
          </a:p>
        </p:txBody>
      </p:sp>
      <p:sp>
        <p:nvSpPr>
          <p:cNvPr id="7" name="TextBox 6">
            <a:extLst>
              <a:ext uri="{FF2B5EF4-FFF2-40B4-BE49-F238E27FC236}">
                <a16:creationId xmlns:a16="http://schemas.microsoft.com/office/drawing/2014/main" id="{D424AB1B-A934-8727-B654-B4D0533F2C8F}"/>
              </a:ext>
            </a:extLst>
          </p:cNvPr>
          <p:cNvSpPr txBox="1"/>
          <p:nvPr/>
        </p:nvSpPr>
        <p:spPr>
          <a:xfrm>
            <a:off x="264584" y="1448333"/>
            <a:ext cx="11662832" cy="830997"/>
          </a:xfrm>
          <a:prstGeom prst="rect">
            <a:avLst/>
          </a:prstGeom>
          <a:noFill/>
        </p:spPr>
        <p:txBody>
          <a:bodyPr wrap="square">
            <a:spAutoFit/>
          </a:bodyPr>
          <a:lstStyle/>
          <a:p>
            <a:pPr marL="285750" indent="-285750">
              <a:buFont typeface="Arial" panose="020B0604020202020204" pitchFamily="34" charset="0"/>
              <a:buChar char="•"/>
            </a:pPr>
            <a:r>
              <a:rPr lang="en-IN" sz="1600" dirty="0"/>
              <a:t>Trained the model in the project - this took 5 hours</a:t>
            </a:r>
          </a:p>
          <a:p>
            <a:pPr marL="285750" indent="-285750">
              <a:buFont typeface="Arial" panose="020B0604020202020204" pitchFamily="34" charset="0"/>
              <a:buChar char="•"/>
            </a:pPr>
            <a:r>
              <a:rPr lang="en-IN" sz="1600" dirty="0"/>
              <a:t>Manipulated the code.</a:t>
            </a:r>
          </a:p>
          <a:p>
            <a:pPr marL="285750" indent="-285750">
              <a:buFont typeface="Arial" panose="020B0604020202020204" pitchFamily="34" charset="0"/>
              <a:buChar char="•"/>
            </a:pPr>
            <a:r>
              <a:rPr lang="en-IN" sz="1600" dirty="0"/>
              <a:t>Libraries/ packages for the code to run anomaly detection and attack investigation on </a:t>
            </a:r>
            <a:r>
              <a:rPr lang="en-IN" sz="1600" dirty="0" err="1"/>
              <a:t>RCSkills</a:t>
            </a:r>
            <a:r>
              <a:rPr lang="en-IN" sz="1600" dirty="0"/>
              <a:t>, technical insights, and teamwork.</a:t>
            </a:r>
            <a:endParaRPr lang="en-IN" sz="1600" b="0" i="0" dirty="0">
              <a:effectLst/>
            </a:endParaRPr>
          </a:p>
        </p:txBody>
      </p:sp>
      <p:pic>
        <p:nvPicPr>
          <p:cNvPr id="3074" name="Picture 2" descr="Overcome Challenges Stock Illustrations ...">
            <a:extLst>
              <a:ext uri="{FF2B5EF4-FFF2-40B4-BE49-F238E27FC236}">
                <a16:creationId xmlns:a16="http://schemas.microsoft.com/office/drawing/2014/main" id="{1219CF5F-60AE-5304-8BF5-432205EAD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663" y="1011736"/>
            <a:ext cx="4987113" cy="498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23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8CB51-7E9A-6902-7038-8187AC8589C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047270E-CDFE-E5A4-7153-66475196B89A}"/>
              </a:ext>
            </a:extLst>
          </p:cNvPr>
          <p:cNvSpPr>
            <a:spLocks noGrp="1"/>
          </p:cNvSpPr>
          <p:nvPr>
            <p:ph type="title"/>
          </p:nvPr>
        </p:nvSpPr>
        <p:spPr>
          <a:xfrm>
            <a:off x="264584" y="637045"/>
            <a:ext cx="6753733" cy="803182"/>
          </a:xfrm>
        </p:spPr>
        <p:txBody>
          <a:bodyPr>
            <a:normAutofit/>
          </a:bodyPr>
          <a:lstStyle/>
          <a:p>
            <a:r>
              <a:rPr lang="en-IN" sz="3600" b="1" dirty="0">
                <a:effectLst/>
                <a:ea typeface="Arial" panose="020B0604020202020204" pitchFamily="34" charset="0"/>
              </a:rPr>
              <a:t>Human Usability</a:t>
            </a:r>
            <a:endParaRPr lang="en-IN" sz="3600" i="0" dirty="0">
              <a:effectLst/>
            </a:endParaRPr>
          </a:p>
        </p:txBody>
      </p:sp>
      <p:sp>
        <p:nvSpPr>
          <p:cNvPr id="7" name="TextBox 6">
            <a:extLst>
              <a:ext uri="{FF2B5EF4-FFF2-40B4-BE49-F238E27FC236}">
                <a16:creationId xmlns:a16="http://schemas.microsoft.com/office/drawing/2014/main" id="{5F73BCC5-9F9D-BDF8-6B03-E640EC12DD99}"/>
              </a:ext>
            </a:extLst>
          </p:cNvPr>
          <p:cNvSpPr txBox="1"/>
          <p:nvPr/>
        </p:nvSpPr>
        <p:spPr>
          <a:xfrm>
            <a:off x="264584" y="1448333"/>
            <a:ext cx="11662832" cy="6001643"/>
          </a:xfrm>
          <a:prstGeom prst="rect">
            <a:avLst/>
          </a:prstGeom>
          <a:noFill/>
        </p:spPr>
        <p:txBody>
          <a:bodyPr wrap="square">
            <a:spAutoFit/>
          </a:bodyPr>
          <a:lstStyle/>
          <a:p>
            <a:pPr marL="285750" indent="-285750">
              <a:buFont typeface="Arial" panose="020B0604020202020204" pitchFamily="34" charset="0"/>
              <a:buChar char="•"/>
            </a:pPr>
            <a:r>
              <a:rPr lang="en-IN" sz="1600" b="1" dirty="0"/>
              <a:t>Objective</a:t>
            </a:r>
            <a:r>
              <a:rPr lang="en-IN" sz="1600" dirty="0"/>
              <a:t>: Evaluate the effectiveness of XAI tools for improving real-world decision-making by cybersecurity professionals.</a:t>
            </a:r>
          </a:p>
          <a:p>
            <a:pPr marL="285750" indent="-285750">
              <a:buFont typeface="Arial" panose="020B0604020202020204" pitchFamily="34" charset="0"/>
              <a:buChar char="•"/>
            </a:pPr>
            <a:r>
              <a:rPr lang="en-IN" sz="1600" b="1" dirty="0"/>
              <a:t>Participants:</a:t>
            </a:r>
            <a:endParaRPr lang="en-IN" sz="1600" dirty="0"/>
          </a:p>
          <a:p>
            <a:pPr marL="742950" lvl="1" indent="-285750">
              <a:buFont typeface="Arial" panose="020B0604020202020204" pitchFamily="34" charset="0"/>
              <a:buChar char="•"/>
            </a:pPr>
            <a:r>
              <a:rPr lang="en-IN" sz="1600" dirty="0"/>
              <a:t>Cybersecurity professionals at various experience levels (junior, mid-level, senior) and specifications (e.g., threat detection, mitigation)</a:t>
            </a:r>
          </a:p>
          <a:p>
            <a:pPr marL="742950" lvl="1" indent="-285750">
              <a:buFont typeface="Arial" panose="020B0604020202020204" pitchFamily="34" charset="0"/>
              <a:buChar char="•"/>
            </a:pPr>
            <a:r>
              <a:rPr lang="en-IN" sz="1600" dirty="0"/>
              <a:t>Non-technical users, such as </a:t>
            </a:r>
            <a:r>
              <a:rPr lang="en-IN" sz="1600" b="1" dirty="0"/>
              <a:t>IT managers, compliance officers, or executive</a:t>
            </a:r>
          </a:p>
          <a:p>
            <a:pPr marL="285750" indent="-285750">
              <a:buFont typeface="Arial" panose="020B0604020202020204" pitchFamily="34" charset="0"/>
              <a:buChar char="•"/>
            </a:pPr>
            <a:r>
              <a:rPr lang="en-IN" sz="1600" b="1" dirty="0"/>
              <a:t>Survey Questions:</a:t>
            </a:r>
            <a:endParaRPr lang="en-IN" sz="1600" dirty="0"/>
          </a:p>
          <a:p>
            <a:pPr marL="742950" lvl="1" indent="-285750">
              <a:buFont typeface="Arial" panose="020B0604020202020204" pitchFamily="34" charset="0"/>
              <a:buChar char="•"/>
            </a:pPr>
            <a:r>
              <a:rPr lang="en-IN" sz="1600" dirty="0"/>
              <a:t>Compare experience with XAI vs. traditional black-box models.</a:t>
            </a:r>
          </a:p>
          <a:p>
            <a:pPr marL="742950" lvl="1" indent="-285750">
              <a:buFont typeface="Arial" panose="020B0604020202020204" pitchFamily="34" charset="0"/>
              <a:buChar char="•"/>
            </a:pPr>
            <a:r>
              <a:rPr lang="en-IN" sz="1600" dirty="0"/>
              <a:t>Suggestions for improving XAI for real-world use.</a:t>
            </a:r>
          </a:p>
          <a:p>
            <a:pPr marL="742950" lvl="1" indent="-285750">
              <a:buFont typeface="Arial" panose="020B0604020202020204" pitchFamily="34" charset="0"/>
              <a:buChar char="•"/>
            </a:pPr>
            <a:r>
              <a:rPr lang="en-IN" sz="1600" dirty="0"/>
              <a:t>Were explanations helpful in avoiding mistakes?</a:t>
            </a:r>
          </a:p>
          <a:p>
            <a:pPr marL="742950" lvl="1" indent="-285750">
              <a:buFont typeface="Arial" panose="020B0604020202020204" pitchFamily="34" charset="0"/>
              <a:buChar char="•"/>
            </a:pPr>
            <a:r>
              <a:rPr lang="en-IN" sz="1600" dirty="0"/>
              <a:t>Did explanations reduce decision-making time?</a:t>
            </a:r>
          </a:p>
          <a:p>
            <a:pPr marL="742950" lvl="1" indent="-285750">
              <a:buFont typeface="Arial" panose="020B0604020202020204" pitchFamily="34" charset="0"/>
              <a:buChar char="•"/>
            </a:pPr>
            <a:r>
              <a:rPr lang="en-IN" sz="1600" dirty="0"/>
              <a:t>Are XAI outputs applicable to real-world scenarios?</a:t>
            </a:r>
          </a:p>
          <a:p>
            <a:pPr marL="285750" indent="-285750">
              <a:buFont typeface="Arial" panose="020B0604020202020204" pitchFamily="34" charset="0"/>
              <a:buChar char="•"/>
            </a:pPr>
            <a:r>
              <a:rPr lang="en-IN" sz="1600" b="1" dirty="0"/>
              <a:t>Evaluation Metrics:</a:t>
            </a:r>
            <a:endParaRPr lang="en-IN" sz="1600" dirty="0"/>
          </a:p>
          <a:p>
            <a:pPr marL="742950" lvl="1" indent="-285750">
              <a:buFont typeface="Arial" panose="020B0604020202020204" pitchFamily="34" charset="0"/>
              <a:buChar char="•"/>
            </a:pPr>
            <a:r>
              <a:rPr lang="en-IN" sz="1600" b="1" dirty="0"/>
              <a:t>Expertise Level: </a:t>
            </a:r>
            <a:r>
              <a:rPr lang="en-IN" sz="1600" b="1" dirty="0">
                <a:effectLst/>
                <a:ea typeface="Arial" panose="020B0604020202020204" pitchFamily="34" charset="0"/>
              </a:rPr>
              <a:t>How much domain-specific knowledge or training do you feel is needed to effectively understand and utilize the explanations provided by this system?</a:t>
            </a:r>
            <a:r>
              <a:rPr lang="en-IN" sz="1600" b="1" dirty="0">
                <a:effectLst/>
              </a:rPr>
              <a:t> </a:t>
            </a:r>
            <a:endParaRPr lang="en-IN" sz="1600" b="1" dirty="0"/>
          </a:p>
          <a:p>
            <a:pPr marL="1200150" lvl="2" indent="-285750">
              <a:buFont typeface="Arial" panose="020B0604020202020204" pitchFamily="34" charset="0"/>
              <a:buChar char="•"/>
            </a:pPr>
            <a:r>
              <a:rPr lang="en-IN" sz="1600" dirty="0"/>
              <a:t>Rate complexity (1 = very easy, 5 = highly complex).</a:t>
            </a:r>
          </a:p>
          <a:p>
            <a:pPr marL="742950" lvl="1" indent="-285750">
              <a:buFont typeface="Arial" panose="020B0604020202020204" pitchFamily="34" charset="0"/>
              <a:buChar char="•"/>
            </a:pPr>
            <a:r>
              <a:rPr lang="en-IN" sz="1600" b="1" dirty="0"/>
              <a:t>Explanation Type:</a:t>
            </a:r>
            <a:endParaRPr lang="en-IN" sz="1600" dirty="0"/>
          </a:p>
          <a:p>
            <a:pPr marL="1200150" lvl="2" indent="-285750">
              <a:buFont typeface="Arial" panose="020B0604020202020204" pitchFamily="34" charset="0"/>
              <a:buChar char="•"/>
            </a:pPr>
            <a:r>
              <a:rPr lang="en-IN" sz="1600" dirty="0"/>
              <a:t>Categorize explanation formats (e.g., feature importance, heatmaps).</a:t>
            </a:r>
          </a:p>
          <a:p>
            <a:pPr marL="742950" lvl="1" indent="-285750">
              <a:buFont typeface="Arial" panose="020B0604020202020204" pitchFamily="34" charset="0"/>
              <a:buChar char="•"/>
            </a:pPr>
            <a:r>
              <a:rPr lang="en-IN" sz="1600" b="1" dirty="0"/>
              <a:t>Coherence: </a:t>
            </a:r>
            <a:r>
              <a:rPr lang="en-IN" sz="1600" b="1" dirty="0">
                <a:effectLst/>
                <a:ea typeface="Arial" panose="020B0604020202020204" pitchFamily="34" charset="0"/>
              </a:rPr>
              <a:t>Do the explanations align with your prior knowledge and understanding </a:t>
            </a:r>
            <a:endParaRPr lang="en-IN" sz="1600" b="1" dirty="0"/>
          </a:p>
          <a:p>
            <a:pPr marL="1200150" lvl="2" indent="-285750">
              <a:buFont typeface="Arial" panose="020B0604020202020204" pitchFamily="34" charset="0"/>
              <a:buChar char="•"/>
            </a:pPr>
            <a:r>
              <a:rPr lang="en-IN" sz="1600" dirty="0"/>
              <a:t>Rate alignment with task expectations (1 = incoherent, 5 = highly consistent).</a:t>
            </a:r>
          </a:p>
          <a:p>
            <a:pPr marL="742950" lvl="1" indent="-285750">
              <a:buFont typeface="Arial" panose="020B0604020202020204" pitchFamily="34" charset="0"/>
              <a:buChar char="•"/>
            </a:pPr>
            <a:r>
              <a:rPr lang="en-IN" sz="1600" b="1" dirty="0"/>
              <a:t>Actionability: </a:t>
            </a:r>
            <a:r>
              <a:rPr lang="en-IN" sz="1600" b="1" dirty="0">
                <a:effectLst/>
                <a:ea typeface="Arial" panose="020B0604020202020204" pitchFamily="34" charset="0"/>
              </a:rPr>
              <a:t>How actionable do you find the explanations provided by the system</a:t>
            </a:r>
            <a:r>
              <a:rPr lang="en-IN" sz="1600" b="1" dirty="0">
                <a:ea typeface="Arial" panose="020B0604020202020204" pitchFamily="34" charset="0"/>
              </a:rPr>
              <a:t>.</a:t>
            </a:r>
            <a:endParaRPr lang="en-IN" sz="1600" b="1" dirty="0"/>
          </a:p>
          <a:p>
            <a:pPr marL="1200150" lvl="2" indent="-285750">
              <a:buFont typeface="Arial" panose="020B0604020202020204" pitchFamily="34" charset="0"/>
              <a:buChar char="•"/>
            </a:pPr>
            <a:r>
              <a:rPr lang="en-IN" sz="1600" dirty="0"/>
              <a:t>Rate clarity for decision-making (1 = not actionable, 5 = immediately actionable).</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b="0" i="0" dirty="0">
              <a:effectLst/>
            </a:endParaRPr>
          </a:p>
        </p:txBody>
      </p:sp>
    </p:spTree>
    <p:extLst>
      <p:ext uri="{BB962C8B-B14F-4D97-AF65-F5344CB8AC3E}">
        <p14:creationId xmlns:p14="http://schemas.microsoft.com/office/powerpoint/2010/main" val="420560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02616-EDB9-57A7-9A02-72BDC2B4302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E9F7E50-B85A-8C1B-CB36-DF859336CD21}"/>
              </a:ext>
            </a:extLst>
          </p:cNvPr>
          <p:cNvSpPr>
            <a:spLocks noGrp="1"/>
          </p:cNvSpPr>
          <p:nvPr>
            <p:ph type="title"/>
          </p:nvPr>
        </p:nvSpPr>
        <p:spPr>
          <a:xfrm>
            <a:off x="264584" y="637045"/>
            <a:ext cx="6753733" cy="803182"/>
          </a:xfrm>
        </p:spPr>
        <p:txBody>
          <a:bodyPr>
            <a:normAutofit/>
          </a:bodyPr>
          <a:lstStyle/>
          <a:p>
            <a:r>
              <a:rPr lang="en-IN" sz="3600" b="1" dirty="0">
                <a:effectLst/>
                <a:ea typeface="Arial" panose="020B0604020202020204" pitchFamily="34" charset="0"/>
              </a:rPr>
              <a:t>Human Usability</a:t>
            </a:r>
            <a:endParaRPr lang="en-IN" sz="3600" i="0" dirty="0">
              <a:effectLst/>
            </a:endParaRPr>
          </a:p>
        </p:txBody>
      </p:sp>
      <p:sp>
        <p:nvSpPr>
          <p:cNvPr id="7" name="TextBox 6">
            <a:extLst>
              <a:ext uri="{FF2B5EF4-FFF2-40B4-BE49-F238E27FC236}">
                <a16:creationId xmlns:a16="http://schemas.microsoft.com/office/drawing/2014/main" id="{5D576863-826F-6CA9-926F-DA4F91DA12B4}"/>
              </a:ext>
            </a:extLst>
          </p:cNvPr>
          <p:cNvSpPr txBox="1"/>
          <p:nvPr/>
        </p:nvSpPr>
        <p:spPr>
          <a:xfrm>
            <a:off x="264584" y="1448333"/>
            <a:ext cx="11662832" cy="4598182"/>
          </a:xfrm>
          <a:prstGeom prst="rect">
            <a:avLst/>
          </a:prstGeom>
          <a:noFill/>
        </p:spPr>
        <p:txBody>
          <a:bodyPr wrap="square">
            <a:spAutoFit/>
          </a:bodyPr>
          <a:lstStyle/>
          <a:p>
            <a:pPr marL="285750" indent="-285750">
              <a:buFont typeface="Arial" panose="020B0604020202020204" pitchFamily="34" charset="0"/>
              <a:buChar char="•"/>
            </a:pPr>
            <a:r>
              <a:rPr lang="en-IN" sz="1600" b="1" dirty="0"/>
              <a:t>Evaluation Metrics:</a:t>
            </a:r>
            <a:endParaRPr lang="en-IN" sz="1600" dirty="0"/>
          </a:p>
          <a:p>
            <a:pPr marL="742950" lvl="1" indent="-285750">
              <a:buFont typeface="Arial" panose="020B0604020202020204" pitchFamily="34" charset="0"/>
              <a:buChar char="•"/>
            </a:pPr>
            <a:r>
              <a:rPr lang="en-IN" sz="1600" b="1" dirty="0"/>
              <a:t>Trustworthiness</a:t>
            </a:r>
            <a:r>
              <a:rPr lang="en-IN" sz="1600" dirty="0"/>
              <a:t>: </a:t>
            </a:r>
            <a:r>
              <a:rPr lang="en-IN" sz="1600" b="1" dirty="0"/>
              <a:t>Do you trust the explanations to be accurate?</a:t>
            </a:r>
          </a:p>
          <a:p>
            <a:pPr marL="1200150" lvl="2" indent="-285750">
              <a:buFont typeface="Arial" panose="020B0604020202020204" pitchFamily="34" charset="0"/>
              <a:buChar char="•"/>
            </a:pPr>
            <a:r>
              <a:rPr lang="en-IN" sz="1600" dirty="0"/>
              <a:t>Survey or Likert scale (1 = no trust, 5 = high trust).</a:t>
            </a:r>
          </a:p>
          <a:p>
            <a:pPr marL="742950" lvl="1" indent="-285750">
              <a:buFont typeface="Arial" panose="020B0604020202020204" pitchFamily="34" charset="0"/>
              <a:buChar char="•"/>
            </a:pPr>
            <a:r>
              <a:rPr lang="en-IN" sz="1600" b="1" dirty="0"/>
              <a:t>Consistency in Decision-Making: Evaluate if XAI helps maintain consistency across similar cases.</a:t>
            </a:r>
          </a:p>
          <a:p>
            <a:pPr marL="1200150" lvl="2" indent="-285750">
              <a:buFont typeface="Arial" panose="020B0604020202020204" pitchFamily="34" charset="0"/>
              <a:buChar char="•"/>
            </a:pPr>
            <a:r>
              <a:rPr lang="en-IN" sz="1600" dirty="0"/>
              <a:t>Present similar scenarios and </a:t>
            </a:r>
            <a:r>
              <a:rPr lang="en-IN" sz="1600" dirty="0" err="1"/>
              <a:t>analyze</a:t>
            </a:r>
            <a:r>
              <a:rPr lang="en-IN" sz="1600" dirty="0"/>
              <a:t> if users provide consistent decisions with explanations</a:t>
            </a:r>
          </a:p>
          <a:p>
            <a:pPr marL="742950" lvl="1" indent="-285750">
              <a:buFont typeface="Arial" panose="020B0604020202020204" pitchFamily="34" charset="0"/>
              <a:buChar char="•"/>
            </a:pPr>
            <a:r>
              <a:rPr lang="en-IN" sz="1600" b="1" dirty="0"/>
              <a:t>Decision Latency: Measure the time taken to make decisions with and without explanations.</a:t>
            </a:r>
          </a:p>
          <a:p>
            <a:pPr marL="1200150" lvl="2" indent="-285750">
              <a:buFont typeface="Arial" panose="020B0604020202020204" pitchFamily="34" charset="0"/>
              <a:buChar char="•"/>
            </a:pPr>
            <a:r>
              <a:rPr lang="en-IN" sz="1600" dirty="0"/>
              <a:t>Record decision-making times during tasks and compare averages.</a:t>
            </a:r>
          </a:p>
          <a:p>
            <a:pPr marL="742950" lvl="1" indent="-285750">
              <a:buFont typeface="Arial" panose="020B0604020202020204" pitchFamily="34" charset="0"/>
              <a:buChar char="•"/>
            </a:pPr>
            <a:r>
              <a:rPr lang="en-IN" sz="1600" b="1" dirty="0"/>
              <a:t>Confidence Boost: Assess if explanations improve users' confidence in decision-making.</a:t>
            </a:r>
          </a:p>
          <a:p>
            <a:pPr marL="1200150" lvl="2" indent="-285750">
              <a:buFont typeface="Arial" panose="020B0604020202020204" pitchFamily="34" charset="0"/>
              <a:buChar char="•"/>
            </a:pPr>
            <a:r>
              <a:rPr lang="en-IN" sz="1600" dirty="0"/>
              <a:t>Ask participants to rate their confidence before and after using XAI explanations.</a:t>
            </a:r>
          </a:p>
          <a:p>
            <a:pPr marL="1200150" lvl="2" indent="-285750">
              <a:buFont typeface="Arial" panose="020B0604020202020204" pitchFamily="34" charset="0"/>
              <a:buChar char="•"/>
            </a:pPr>
            <a:r>
              <a:rPr lang="en-IN" sz="1600" dirty="0"/>
              <a:t>Measure variance in decision confidence across cases.</a:t>
            </a:r>
          </a:p>
          <a:p>
            <a:pPr marL="1200150" lvl="2"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dirty="0"/>
              <a:t>References</a:t>
            </a:r>
            <a:r>
              <a:rPr lang="en-IN" sz="1600" dirty="0"/>
              <a:t>:</a:t>
            </a:r>
          </a:p>
          <a:p>
            <a:pPr marL="800100" lvl="1" indent="-342900" algn="just">
              <a:lnSpc>
                <a:spcPct val="115000"/>
              </a:lnSpc>
              <a:buFont typeface="Arial" panose="020B0604020202020204" pitchFamily="34" charset="0"/>
              <a:buChar char="•"/>
            </a:pPr>
            <a:r>
              <a:rPr lang="en-IN" sz="1600" u="none" strike="noStrike" dirty="0">
                <a:solidFill>
                  <a:srgbClr val="222222"/>
                </a:solidFill>
                <a:effectLst/>
                <a:highlight>
                  <a:srgbClr val="FFFFFF"/>
                </a:highlight>
                <a:ea typeface="Arial" panose="020B0604020202020204" pitchFamily="34" charset="0"/>
              </a:rPr>
              <a:t>Nadeem, </a:t>
            </a:r>
            <a:r>
              <a:rPr lang="en-IN" sz="1600" u="none" strike="noStrike" dirty="0" err="1">
                <a:solidFill>
                  <a:srgbClr val="222222"/>
                </a:solidFill>
                <a:effectLst/>
                <a:highlight>
                  <a:srgbClr val="FFFFFF"/>
                </a:highlight>
                <a:ea typeface="Arial" panose="020B0604020202020204" pitchFamily="34" charset="0"/>
              </a:rPr>
              <a:t>Azqa</a:t>
            </a:r>
            <a:r>
              <a:rPr lang="en-IN" sz="1600" u="none" strike="noStrike" dirty="0">
                <a:solidFill>
                  <a:srgbClr val="222222"/>
                </a:solidFill>
                <a:effectLst/>
                <a:highlight>
                  <a:srgbClr val="FFFFFF"/>
                </a:highlight>
                <a:ea typeface="Arial" panose="020B0604020202020204" pitchFamily="34" charset="0"/>
              </a:rPr>
              <a:t>, et al. "Sok: Explainable machine learning for computer security applications." </a:t>
            </a:r>
            <a:r>
              <a:rPr lang="en-IN" sz="1600" i="1" u="none" strike="noStrike" dirty="0">
                <a:solidFill>
                  <a:srgbClr val="222222"/>
                </a:solidFill>
                <a:effectLst/>
                <a:highlight>
                  <a:srgbClr val="FFFFFF"/>
                </a:highlight>
                <a:ea typeface="Arial" panose="020B0604020202020204" pitchFamily="34" charset="0"/>
              </a:rPr>
              <a:t>2023 IEEE 8th European Symposium on Security and Privacy (</a:t>
            </a:r>
            <a:r>
              <a:rPr lang="en-IN" sz="1600" i="1" u="none" strike="noStrike" dirty="0" err="1">
                <a:solidFill>
                  <a:srgbClr val="222222"/>
                </a:solidFill>
                <a:effectLst/>
                <a:highlight>
                  <a:srgbClr val="FFFFFF"/>
                </a:highlight>
                <a:ea typeface="Arial" panose="020B0604020202020204" pitchFamily="34" charset="0"/>
              </a:rPr>
              <a:t>EuroS&amp;P</a:t>
            </a:r>
            <a:r>
              <a:rPr lang="en-IN" sz="1600" i="1" u="none" strike="noStrike" dirty="0">
                <a:solidFill>
                  <a:srgbClr val="222222"/>
                </a:solidFill>
                <a:effectLst/>
                <a:highlight>
                  <a:srgbClr val="FFFFFF"/>
                </a:highlight>
                <a:ea typeface="Arial" panose="020B0604020202020204" pitchFamily="34" charset="0"/>
              </a:rPr>
              <a:t>)</a:t>
            </a:r>
            <a:r>
              <a:rPr lang="en-IN" sz="1600" u="none" strike="noStrike" dirty="0">
                <a:solidFill>
                  <a:srgbClr val="222222"/>
                </a:solidFill>
                <a:effectLst/>
                <a:highlight>
                  <a:srgbClr val="FFFFFF"/>
                </a:highlight>
                <a:ea typeface="Arial" panose="020B0604020202020204" pitchFamily="34" charset="0"/>
              </a:rPr>
              <a:t>. IEEE, 2023.</a:t>
            </a:r>
            <a:endParaRPr lang="en-IN" sz="1600" u="none" strike="noStrike" dirty="0">
              <a:effectLst/>
              <a:ea typeface="Arial" panose="020B0604020202020204" pitchFamily="34" charset="0"/>
            </a:endParaRPr>
          </a:p>
          <a:p>
            <a:pPr marL="742950" lvl="1" indent="-285750">
              <a:buFont typeface="Arial" panose="020B0604020202020204" pitchFamily="34" charset="0"/>
              <a:buChar char="•"/>
            </a:pPr>
            <a:r>
              <a:rPr lang="en-IN" sz="1600" dirty="0" err="1">
                <a:solidFill>
                  <a:srgbClr val="222222"/>
                </a:solidFill>
                <a:effectLst/>
                <a:highlight>
                  <a:srgbClr val="FFFFFF"/>
                </a:highlight>
                <a:ea typeface="Arial" panose="020B0604020202020204" pitchFamily="34" charset="0"/>
              </a:rPr>
              <a:t>Bhusal</a:t>
            </a:r>
            <a:r>
              <a:rPr lang="en-IN" sz="1600" dirty="0">
                <a:solidFill>
                  <a:srgbClr val="222222"/>
                </a:solidFill>
                <a:effectLst/>
                <a:highlight>
                  <a:srgbClr val="FFFFFF"/>
                </a:highlight>
                <a:ea typeface="Arial" panose="020B0604020202020204" pitchFamily="34" charset="0"/>
              </a:rPr>
              <a:t>, </a:t>
            </a:r>
            <a:r>
              <a:rPr lang="en-IN" sz="1600" dirty="0" err="1">
                <a:solidFill>
                  <a:srgbClr val="222222"/>
                </a:solidFill>
                <a:effectLst/>
                <a:highlight>
                  <a:srgbClr val="FFFFFF"/>
                </a:highlight>
                <a:ea typeface="Arial" panose="020B0604020202020204" pitchFamily="34" charset="0"/>
              </a:rPr>
              <a:t>Dipkamal</a:t>
            </a:r>
            <a:r>
              <a:rPr lang="en-IN" sz="1600" dirty="0">
                <a:solidFill>
                  <a:srgbClr val="222222"/>
                </a:solidFill>
                <a:effectLst/>
                <a:highlight>
                  <a:srgbClr val="FFFFFF"/>
                </a:highlight>
                <a:ea typeface="Arial" panose="020B0604020202020204" pitchFamily="34" charset="0"/>
              </a:rPr>
              <a:t>, et al. "Sok: </a:t>
            </a:r>
            <a:r>
              <a:rPr lang="en-IN" sz="1600" dirty="0" err="1">
                <a:solidFill>
                  <a:srgbClr val="222222"/>
                </a:solidFill>
                <a:effectLst/>
                <a:highlight>
                  <a:srgbClr val="FFFFFF"/>
                </a:highlight>
                <a:ea typeface="Arial" panose="020B0604020202020204" pitchFamily="34" charset="0"/>
              </a:rPr>
              <a:t>Modeling</a:t>
            </a:r>
            <a:r>
              <a:rPr lang="en-IN" sz="1600" dirty="0">
                <a:solidFill>
                  <a:srgbClr val="222222"/>
                </a:solidFill>
                <a:effectLst/>
                <a:highlight>
                  <a:srgbClr val="FFFFFF"/>
                </a:highlight>
                <a:ea typeface="Arial" panose="020B0604020202020204" pitchFamily="34" charset="0"/>
              </a:rPr>
              <a:t> explainability in security analytics for interpretability, trustworthiness, and usability." </a:t>
            </a:r>
            <a:r>
              <a:rPr lang="en-IN" sz="1600" i="1" dirty="0">
                <a:solidFill>
                  <a:srgbClr val="222222"/>
                </a:solidFill>
                <a:effectLst/>
                <a:highlight>
                  <a:srgbClr val="FFFFFF"/>
                </a:highlight>
                <a:ea typeface="Arial" panose="020B0604020202020204" pitchFamily="34" charset="0"/>
              </a:rPr>
              <a:t>Proceedings of the 18th International Conference on Availability, Reliability and Security</a:t>
            </a:r>
            <a:r>
              <a:rPr lang="en-IN" sz="1600" dirty="0">
                <a:solidFill>
                  <a:srgbClr val="222222"/>
                </a:solidFill>
                <a:effectLst/>
                <a:highlight>
                  <a:srgbClr val="FFFFFF"/>
                </a:highlight>
                <a:ea typeface="Arial" panose="020B0604020202020204" pitchFamily="34" charset="0"/>
              </a:rPr>
              <a:t>. 2023.</a:t>
            </a:r>
            <a:r>
              <a:rPr lang="en-IN" sz="1600" dirty="0">
                <a:effectLst/>
              </a:rPr>
              <a:t> </a:t>
            </a:r>
          </a:p>
          <a:p>
            <a:pPr marL="742950" lvl="1" indent="-285750">
              <a:buFont typeface="Arial" panose="020B0604020202020204" pitchFamily="34" charset="0"/>
              <a:buChar char="•"/>
            </a:pPr>
            <a:r>
              <a:rPr lang="en-IN" sz="1600" dirty="0">
                <a:effectLst/>
              </a:rPr>
              <a:t>Wang et al., “Interpreting reinforcement learning policies with confidence”, 2020.</a:t>
            </a:r>
          </a:p>
          <a:p>
            <a:pPr marL="742950" lvl="1" indent="-285750">
              <a:buFont typeface="Arial" panose="020B0604020202020204" pitchFamily="34" charset="0"/>
              <a:buChar char="•"/>
            </a:pPr>
            <a:r>
              <a:rPr lang="en-IN" sz="1600" dirty="0"/>
              <a:t>Suresh et al., </a:t>
            </a:r>
            <a:r>
              <a:rPr lang="en-IN" sz="1600" i="1" dirty="0"/>
              <a:t>“Human-</a:t>
            </a:r>
            <a:r>
              <a:rPr lang="en-IN" sz="1600" i="1" dirty="0" err="1"/>
              <a:t>centered</a:t>
            </a:r>
            <a:r>
              <a:rPr lang="en-IN" sz="1600" i="1" dirty="0"/>
              <a:t> interpretable machine learning: A perspective on human-algorithm interaction”</a:t>
            </a:r>
            <a:r>
              <a:rPr lang="en-IN" sz="1600" dirty="0"/>
              <a:t>, 2021</a:t>
            </a:r>
            <a:endParaRPr lang="en-IN" sz="1600" b="0" i="0" dirty="0">
              <a:effectLst/>
            </a:endParaRPr>
          </a:p>
        </p:txBody>
      </p:sp>
    </p:spTree>
    <p:extLst>
      <p:ext uri="{BB962C8B-B14F-4D97-AF65-F5344CB8AC3E}">
        <p14:creationId xmlns:p14="http://schemas.microsoft.com/office/powerpoint/2010/main" val="2140471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DA8B1-4B85-A291-BCFF-0BCD89C6097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EB98513-7363-27FB-FAE8-2F46B1357486}"/>
              </a:ext>
            </a:extLst>
          </p:cNvPr>
          <p:cNvSpPr>
            <a:spLocks noGrp="1"/>
          </p:cNvSpPr>
          <p:nvPr>
            <p:ph type="title"/>
          </p:nvPr>
        </p:nvSpPr>
        <p:spPr>
          <a:xfrm>
            <a:off x="264584" y="637045"/>
            <a:ext cx="6753733" cy="803182"/>
          </a:xfrm>
        </p:spPr>
        <p:txBody>
          <a:bodyPr/>
          <a:lstStyle/>
          <a:p>
            <a:r>
              <a:rPr lang="en-IN" sz="2800" i="0" dirty="0">
                <a:effectLst/>
              </a:rPr>
              <a:t>Challenges and Learnings</a:t>
            </a:r>
          </a:p>
        </p:txBody>
      </p:sp>
      <p:sp>
        <p:nvSpPr>
          <p:cNvPr id="7" name="TextBox 6">
            <a:extLst>
              <a:ext uri="{FF2B5EF4-FFF2-40B4-BE49-F238E27FC236}">
                <a16:creationId xmlns:a16="http://schemas.microsoft.com/office/drawing/2014/main" id="{863202EF-7050-9FE7-FBD3-4F22700297AD}"/>
              </a:ext>
            </a:extLst>
          </p:cNvPr>
          <p:cNvSpPr txBox="1"/>
          <p:nvPr/>
        </p:nvSpPr>
        <p:spPr>
          <a:xfrm>
            <a:off x="264584" y="1448333"/>
            <a:ext cx="11662832" cy="1077218"/>
          </a:xfrm>
          <a:prstGeom prst="rect">
            <a:avLst/>
          </a:prstGeom>
          <a:noFill/>
        </p:spPr>
        <p:txBody>
          <a:bodyPr wrap="square">
            <a:spAutoFit/>
          </a:bodyPr>
          <a:lstStyle/>
          <a:p>
            <a:pPr marL="285750" indent="-285750">
              <a:buFont typeface="Arial" panose="020B0604020202020204" pitchFamily="34" charset="0"/>
              <a:buChar char="•"/>
            </a:pPr>
            <a:r>
              <a:rPr lang="en-IN" sz="1600" dirty="0"/>
              <a:t>Researching and refining the RQ.</a:t>
            </a:r>
          </a:p>
          <a:p>
            <a:pPr marL="285750" indent="-285750">
              <a:buFont typeface="Arial" panose="020B0604020202020204" pitchFamily="34" charset="0"/>
              <a:buChar char="•"/>
            </a:pPr>
            <a:r>
              <a:rPr lang="en-IN" sz="1600" dirty="0"/>
              <a:t>Debugging and running the code E2E on RC.</a:t>
            </a:r>
          </a:p>
          <a:p>
            <a:pPr marL="285750" indent="-285750">
              <a:buFont typeface="Arial" panose="020B0604020202020204" pitchFamily="34" charset="0"/>
              <a:buChar char="•"/>
            </a:pPr>
            <a:r>
              <a:rPr lang="en-IN" sz="1600" dirty="0"/>
              <a:t>Verifying human usability explanations.</a:t>
            </a:r>
          </a:p>
          <a:p>
            <a:pPr marL="285750" indent="-285750">
              <a:buFont typeface="Arial" panose="020B0604020202020204" pitchFamily="34" charset="0"/>
              <a:buChar char="•"/>
            </a:pPr>
            <a:r>
              <a:rPr lang="en-IN" sz="1600" dirty="0"/>
              <a:t>Skills, technical insights, and teamwork.</a:t>
            </a:r>
            <a:endParaRPr lang="en-IN" sz="1600" b="0" i="0" dirty="0">
              <a:effectLst/>
            </a:endParaRPr>
          </a:p>
        </p:txBody>
      </p:sp>
      <p:pic>
        <p:nvPicPr>
          <p:cNvPr id="3074" name="Picture 2" descr="Overcome Challenges Stock Illustrations ...">
            <a:extLst>
              <a:ext uri="{FF2B5EF4-FFF2-40B4-BE49-F238E27FC236}">
                <a16:creationId xmlns:a16="http://schemas.microsoft.com/office/drawing/2014/main" id="{D8B100D4-9110-735B-118D-C244F48C9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663" y="1011736"/>
            <a:ext cx="4987113" cy="498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093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25688-1667-ED5A-58F2-C21E88AFE9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820B4DB-4F84-B645-E684-FB19CD7B79E2}"/>
              </a:ext>
            </a:extLst>
          </p:cNvPr>
          <p:cNvSpPr>
            <a:spLocks noGrp="1"/>
          </p:cNvSpPr>
          <p:nvPr>
            <p:ph type="title"/>
          </p:nvPr>
        </p:nvSpPr>
        <p:spPr>
          <a:xfrm>
            <a:off x="264584" y="554373"/>
            <a:ext cx="4841806" cy="621284"/>
          </a:xfrm>
        </p:spPr>
        <p:txBody>
          <a:bodyPr/>
          <a:lstStyle/>
          <a:p>
            <a:r>
              <a:rPr lang="en-US" sz="3600" dirty="0"/>
              <a:t>Project Timelines</a:t>
            </a:r>
          </a:p>
        </p:txBody>
      </p:sp>
      <p:pic>
        <p:nvPicPr>
          <p:cNvPr id="2050" name="Picture 2">
            <a:extLst>
              <a:ext uri="{FF2B5EF4-FFF2-40B4-BE49-F238E27FC236}">
                <a16:creationId xmlns:a16="http://schemas.microsoft.com/office/drawing/2014/main" id="{AE37451F-B8A1-4577-9542-5C551E4D5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996" y="1175657"/>
            <a:ext cx="9429426" cy="5613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414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5293E8-9038-00A1-2FD6-55CB9A938B6C}"/>
              </a:ext>
            </a:extLst>
          </p:cNvPr>
          <p:cNvSpPr>
            <a:spLocks noGrp="1"/>
          </p:cNvSpPr>
          <p:nvPr>
            <p:ph type="title"/>
          </p:nvPr>
        </p:nvSpPr>
        <p:spPr>
          <a:xfrm>
            <a:off x="264584" y="637045"/>
            <a:ext cx="6753733" cy="803182"/>
          </a:xfrm>
        </p:spPr>
        <p:txBody>
          <a:bodyPr/>
          <a:lstStyle/>
          <a:p>
            <a:pPr algn="l"/>
            <a:r>
              <a:rPr lang="en-IN" sz="2800" i="0" dirty="0">
                <a:effectLst/>
              </a:rPr>
              <a:t>Commits</a:t>
            </a:r>
          </a:p>
        </p:txBody>
      </p:sp>
      <p:pic>
        <p:nvPicPr>
          <p:cNvPr id="7" name="Picture 6">
            <a:extLst>
              <a:ext uri="{FF2B5EF4-FFF2-40B4-BE49-F238E27FC236}">
                <a16:creationId xmlns:a16="http://schemas.microsoft.com/office/drawing/2014/main" id="{2576BB2B-2D1C-E70A-322B-F9DFECBAA3A5}"/>
              </a:ext>
            </a:extLst>
          </p:cNvPr>
          <p:cNvPicPr>
            <a:picLocks noChangeAspect="1"/>
          </p:cNvPicPr>
          <p:nvPr/>
        </p:nvPicPr>
        <p:blipFill>
          <a:blip r:embed="rId2"/>
          <a:stretch>
            <a:fillRect/>
          </a:stretch>
        </p:blipFill>
        <p:spPr>
          <a:xfrm>
            <a:off x="6264984" y="1440226"/>
            <a:ext cx="2655562" cy="5417773"/>
          </a:xfrm>
          <a:prstGeom prst="rect">
            <a:avLst/>
          </a:prstGeom>
        </p:spPr>
      </p:pic>
      <p:pic>
        <p:nvPicPr>
          <p:cNvPr id="8" name="Picture 7">
            <a:extLst>
              <a:ext uri="{FF2B5EF4-FFF2-40B4-BE49-F238E27FC236}">
                <a16:creationId xmlns:a16="http://schemas.microsoft.com/office/drawing/2014/main" id="{0D1E0A09-A072-58BC-8A70-219CC5F040DC}"/>
              </a:ext>
            </a:extLst>
          </p:cNvPr>
          <p:cNvPicPr>
            <a:picLocks noChangeAspect="1"/>
          </p:cNvPicPr>
          <p:nvPr/>
        </p:nvPicPr>
        <p:blipFill>
          <a:blip r:embed="rId3"/>
          <a:srcRect r="11058"/>
          <a:stretch/>
        </p:blipFill>
        <p:spPr>
          <a:xfrm>
            <a:off x="4166409" y="1440227"/>
            <a:ext cx="1664148" cy="5417773"/>
          </a:xfrm>
          <a:prstGeom prst="rect">
            <a:avLst/>
          </a:prstGeom>
        </p:spPr>
      </p:pic>
    </p:spTree>
    <p:extLst>
      <p:ext uri="{BB962C8B-B14F-4D97-AF65-F5344CB8AC3E}">
        <p14:creationId xmlns:p14="http://schemas.microsoft.com/office/powerpoint/2010/main" val="2143917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9366A0-F3F8-1649-8884-1C7732F2268F}"/>
              </a:ext>
            </a:extLst>
          </p:cNvPr>
          <p:cNvSpPr>
            <a:spLocks noGrp="1"/>
          </p:cNvSpPr>
          <p:nvPr>
            <p:ph type="title"/>
          </p:nvPr>
        </p:nvSpPr>
        <p:spPr>
          <a:xfrm>
            <a:off x="-375870" y="2175938"/>
            <a:ext cx="11589952" cy="1253062"/>
          </a:xfrm>
        </p:spPr>
        <p:txBody>
          <a:bodyPr>
            <a:normAutofit fontScale="90000"/>
          </a:bodyPr>
          <a:lstStyle/>
          <a:p>
            <a:pPr algn="ctr"/>
            <a:r>
              <a:rPr lang="en-US" dirty="0"/>
              <a:t>Thank You</a:t>
            </a:r>
            <a:br>
              <a:rPr lang="en-US" dirty="0"/>
            </a:br>
            <a:r>
              <a:rPr lang="en-US" dirty="0"/>
              <a:t>Q &amp; A</a:t>
            </a:r>
          </a:p>
        </p:txBody>
      </p:sp>
    </p:spTree>
    <p:extLst>
      <p:ext uri="{BB962C8B-B14F-4D97-AF65-F5344CB8AC3E}">
        <p14:creationId xmlns:p14="http://schemas.microsoft.com/office/powerpoint/2010/main" val="106596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DD92-D1DC-4769-094A-DCF0A05090C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94BB83B-9018-8B2D-4CA2-EAA4D0AD9AE7}"/>
              </a:ext>
            </a:extLst>
          </p:cNvPr>
          <p:cNvSpPr>
            <a:spLocks noGrp="1"/>
          </p:cNvSpPr>
          <p:nvPr>
            <p:ph type="body" sz="quarter" idx="12"/>
          </p:nvPr>
        </p:nvSpPr>
        <p:spPr>
          <a:xfrm>
            <a:off x="386872" y="1420060"/>
            <a:ext cx="10519827" cy="2949193"/>
          </a:xfrm>
        </p:spPr>
        <p:txBody>
          <a:bodyPr>
            <a:normAutofit/>
          </a:bodyPr>
          <a:lstStyle/>
          <a:p>
            <a:r>
              <a:rPr lang="en-IN" sz="1600" dirty="0"/>
              <a:t>My contributions to the </a:t>
            </a:r>
            <a:r>
              <a:rPr lang="en-IN" sz="1600" b="1" dirty="0"/>
              <a:t>problem definition</a:t>
            </a:r>
            <a:r>
              <a:rPr lang="en-IN" sz="1600" dirty="0"/>
              <a:t>, </a:t>
            </a:r>
            <a:r>
              <a:rPr lang="en-IN" sz="1600" b="1" dirty="0"/>
              <a:t>code implementation</a:t>
            </a:r>
            <a:r>
              <a:rPr lang="en-IN" sz="1600" dirty="0"/>
              <a:t>, and </a:t>
            </a:r>
            <a:r>
              <a:rPr lang="en-IN" sz="1600" b="1" dirty="0"/>
              <a:t>usability explanations</a:t>
            </a:r>
            <a:endParaRPr lang="en-IN" sz="1600" dirty="0"/>
          </a:p>
          <a:p>
            <a:r>
              <a:rPr lang="en-IN" sz="1600" dirty="0"/>
              <a:t>Key learnings and challenges encountered</a:t>
            </a:r>
          </a:p>
          <a:p>
            <a:r>
              <a:rPr lang="en-IN" sz="1600" dirty="0"/>
              <a:t>The novel insights gained and their potential impact on advancing XAI in cybersecurity</a:t>
            </a:r>
          </a:p>
        </p:txBody>
      </p:sp>
      <p:sp>
        <p:nvSpPr>
          <p:cNvPr id="5" name="Title 4">
            <a:extLst>
              <a:ext uri="{FF2B5EF4-FFF2-40B4-BE49-F238E27FC236}">
                <a16:creationId xmlns:a16="http://schemas.microsoft.com/office/drawing/2014/main" id="{821EC34B-E989-0D39-38B0-343AB52AA2AE}"/>
              </a:ext>
            </a:extLst>
          </p:cNvPr>
          <p:cNvSpPr>
            <a:spLocks noGrp="1"/>
          </p:cNvSpPr>
          <p:nvPr>
            <p:ph type="title"/>
          </p:nvPr>
        </p:nvSpPr>
        <p:spPr>
          <a:xfrm>
            <a:off x="264584" y="637045"/>
            <a:ext cx="6753733" cy="803182"/>
          </a:xfrm>
        </p:spPr>
        <p:txBody>
          <a:bodyPr/>
          <a:lstStyle/>
          <a:p>
            <a:r>
              <a:rPr lang="en-US" sz="2800" dirty="0"/>
              <a:t>Objective of presentation</a:t>
            </a:r>
          </a:p>
        </p:txBody>
      </p:sp>
    </p:spTree>
    <p:extLst>
      <p:ext uri="{BB962C8B-B14F-4D97-AF65-F5344CB8AC3E}">
        <p14:creationId xmlns:p14="http://schemas.microsoft.com/office/powerpoint/2010/main" val="110041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5293E8-9038-00A1-2FD6-55CB9A938B6C}"/>
              </a:ext>
            </a:extLst>
          </p:cNvPr>
          <p:cNvSpPr>
            <a:spLocks noGrp="1"/>
          </p:cNvSpPr>
          <p:nvPr>
            <p:ph type="title"/>
          </p:nvPr>
        </p:nvSpPr>
        <p:spPr>
          <a:xfrm>
            <a:off x="264584" y="637045"/>
            <a:ext cx="6753733" cy="803182"/>
          </a:xfrm>
        </p:spPr>
        <p:txBody>
          <a:bodyPr>
            <a:normAutofit/>
          </a:bodyPr>
          <a:lstStyle/>
          <a:p>
            <a:r>
              <a:rPr lang="en-US" sz="2800" dirty="0"/>
              <a:t>Literature Survey</a:t>
            </a:r>
          </a:p>
        </p:txBody>
      </p:sp>
      <p:sp>
        <p:nvSpPr>
          <p:cNvPr id="4" name="TextBox 3">
            <a:extLst>
              <a:ext uri="{FF2B5EF4-FFF2-40B4-BE49-F238E27FC236}">
                <a16:creationId xmlns:a16="http://schemas.microsoft.com/office/drawing/2014/main" id="{2E241C79-400B-D04E-2B43-E31A2D97A271}"/>
              </a:ext>
            </a:extLst>
          </p:cNvPr>
          <p:cNvSpPr txBox="1"/>
          <p:nvPr/>
        </p:nvSpPr>
        <p:spPr>
          <a:xfrm>
            <a:off x="264584" y="1368720"/>
            <a:ext cx="11537775" cy="5262979"/>
          </a:xfrm>
          <a:prstGeom prst="rect">
            <a:avLst/>
          </a:prstGeom>
          <a:noFill/>
        </p:spPr>
        <p:txBody>
          <a:bodyPr wrap="square" rtlCol="0">
            <a:spAutoFit/>
          </a:bodyPr>
          <a:lstStyle/>
          <a:p>
            <a:pPr algn="l">
              <a:buClr>
                <a:schemeClr val="accent1"/>
              </a:buClr>
            </a:pPr>
            <a:r>
              <a:rPr lang="en-IN" sz="1600" b="1" dirty="0"/>
              <a:t>References</a:t>
            </a:r>
          </a:p>
          <a:p>
            <a:pPr marL="342900" indent="-342900" algn="l">
              <a:buFont typeface="+mj-lt"/>
              <a:buAutoNum type="arabicPeriod"/>
            </a:pPr>
            <a:r>
              <a:rPr lang="en-IN" sz="1600" dirty="0"/>
              <a:t>Saqib, M., et al., "A Comprehensive Analysis of Explainable AI for Malware Hunting".</a:t>
            </a:r>
          </a:p>
          <a:p>
            <a:pPr marL="342900" indent="-342900" algn="l">
              <a:buFont typeface="+mj-lt"/>
              <a:buAutoNum type="arabicPeriod"/>
            </a:pPr>
            <a:r>
              <a:rPr lang="en-IN" sz="1600" dirty="0"/>
              <a:t>Jeon, H. &amp; Moon, S., "Malware Detection Using Deep Learning and Correlation-Based Feature Selection".</a:t>
            </a:r>
          </a:p>
          <a:p>
            <a:pPr marL="342900" indent="-342900" algn="l">
              <a:buFont typeface="+mj-lt"/>
              <a:buAutoNum type="arabicPeriod"/>
            </a:pPr>
            <a:r>
              <a:rPr lang="en-IN" sz="1600" dirty="0"/>
              <a:t>Liyanage, L., et al., "</a:t>
            </a:r>
            <a:r>
              <a:rPr lang="en-IN" sz="1600" dirty="0" err="1"/>
              <a:t>SoK</a:t>
            </a:r>
            <a:r>
              <a:rPr lang="en-IN" sz="1600" dirty="0"/>
              <a:t>: Identifying Limitations and Bridging Gaps of Cybersecurity Capability Maturity Models".</a:t>
            </a:r>
          </a:p>
          <a:p>
            <a:pPr marL="342900" indent="-342900" algn="l">
              <a:buFont typeface="+mj-lt"/>
              <a:buAutoNum type="arabicPeriod"/>
            </a:pPr>
            <a:r>
              <a:rPr lang="en-IN" sz="1600" dirty="0" err="1"/>
              <a:t>Yazdinejad</a:t>
            </a:r>
            <a:r>
              <a:rPr lang="en-IN" sz="1600" dirty="0"/>
              <a:t>, A., et al., "Malware Detection Using Feature Selection and Deep Learning".</a:t>
            </a:r>
          </a:p>
          <a:p>
            <a:pPr marL="342900" indent="-342900" algn="l">
              <a:buFont typeface="+mj-lt"/>
              <a:buAutoNum type="arabicPeriod"/>
            </a:pPr>
            <a:endParaRPr lang="en-IN" sz="1600" dirty="0"/>
          </a:p>
          <a:p>
            <a:r>
              <a:rPr lang="en-IN" sz="1600" b="1" dirty="0"/>
              <a:t>1. Jeon, H. &amp; Moon, S., "Malware Detection Using Deep Learning and Correlation-Based Feature Selection”</a:t>
            </a:r>
          </a:p>
          <a:p>
            <a:pPr marL="342900" indent="-342900">
              <a:buAutoNum type="arabicPeriod"/>
            </a:pPr>
            <a:endParaRPr lang="en-IN" sz="1600" b="1" dirty="0"/>
          </a:p>
          <a:p>
            <a:pPr marL="285750" indent="-285750">
              <a:buClr>
                <a:schemeClr val="accent1"/>
              </a:buClr>
              <a:buFont typeface="Wingdings" pitchFamily="2" charset="2"/>
              <a:buChar char="§"/>
            </a:pPr>
            <a:r>
              <a:rPr lang="en-IN" sz="1600" b="1" dirty="0"/>
              <a:t>Focus</a:t>
            </a:r>
            <a:r>
              <a:rPr lang="en-IN" sz="1600" dirty="0"/>
              <a:t>: This paper presents a hybrid malware detection approach combining deep learning with correlation-based feature selection to reduce irrelevant features while maintaining detection accuracy.</a:t>
            </a:r>
          </a:p>
          <a:p>
            <a:pPr marL="285750" indent="-285750">
              <a:buClr>
                <a:schemeClr val="accent1"/>
              </a:buClr>
              <a:buFont typeface="Wingdings" pitchFamily="2" charset="2"/>
              <a:buChar char="§"/>
            </a:pPr>
            <a:r>
              <a:rPr lang="en-IN" sz="1600" b="1" dirty="0"/>
              <a:t>Key Contributions</a:t>
            </a:r>
            <a:r>
              <a:rPr lang="en-IN" sz="1600" dirty="0"/>
              <a:t>:</a:t>
            </a:r>
          </a:p>
          <a:p>
            <a:pPr marL="742950" lvl="1" indent="-285750">
              <a:buClr>
                <a:schemeClr val="accent2"/>
              </a:buClr>
              <a:buFont typeface="Arial" panose="020B0604020202020204" pitchFamily="34" charset="0"/>
              <a:buChar char="•"/>
            </a:pPr>
            <a:r>
              <a:rPr lang="en-IN" sz="1600" dirty="0"/>
              <a:t>Introduced a feature selection method that identifies highly correlated features relevant to malware </a:t>
            </a:r>
            <a:r>
              <a:rPr lang="en-IN" sz="1600" dirty="0" err="1"/>
              <a:t>behaviors</a:t>
            </a:r>
            <a:r>
              <a:rPr lang="en-IN" sz="1600" dirty="0"/>
              <a:t>.</a:t>
            </a:r>
          </a:p>
          <a:p>
            <a:pPr marL="742950" lvl="1" indent="-285750">
              <a:buClr>
                <a:schemeClr val="accent2"/>
              </a:buClr>
              <a:buFont typeface="Arial" panose="020B0604020202020204" pitchFamily="34" charset="0"/>
              <a:buChar char="•"/>
            </a:pPr>
            <a:r>
              <a:rPr lang="en-IN" sz="1600" dirty="0"/>
              <a:t>Enhanced model performance by reducing noise from unrelated features, which often lead to misclassifications.</a:t>
            </a:r>
          </a:p>
          <a:p>
            <a:pPr marL="285750" indent="-285750">
              <a:buClr>
                <a:schemeClr val="accent1"/>
              </a:buClr>
              <a:buFont typeface="Wingdings" pitchFamily="2" charset="2"/>
              <a:buChar char="§"/>
            </a:pPr>
            <a:r>
              <a:rPr lang="en-IN" sz="1600" b="1" dirty="0"/>
              <a:t>Findings</a:t>
            </a:r>
            <a:r>
              <a:rPr lang="en-IN" sz="1600" dirty="0"/>
              <a:t>:</a:t>
            </a:r>
          </a:p>
          <a:p>
            <a:pPr marL="742950" lvl="1" indent="-285750">
              <a:buClr>
                <a:schemeClr val="accent2"/>
              </a:buClr>
              <a:buFont typeface="Arial" panose="020B0604020202020204" pitchFamily="34" charset="0"/>
              <a:buChar char="•"/>
            </a:pPr>
            <a:r>
              <a:rPr lang="en-IN" sz="1600" dirty="0"/>
              <a:t>Correlation-based methods improve the interpretability of selected features, aiding cybersecurity teams in understanding the basis for detection decisions.</a:t>
            </a:r>
          </a:p>
          <a:p>
            <a:pPr marL="742950" lvl="1" indent="-285750">
              <a:buClr>
                <a:schemeClr val="accent2"/>
              </a:buClr>
              <a:buFont typeface="Arial" panose="020B0604020202020204" pitchFamily="34" charset="0"/>
              <a:buChar char="•"/>
            </a:pPr>
            <a:r>
              <a:rPr lang="en-IN" sz="1600" dirty="0"/>
              <a:t>Demonstrated a trade-off between feature reduction and detection accuracy, with an optimal balance enhancing real-time detection.</a:t>
            </a:r>
          </a:p>
          <a:p>
            <a:pPr marL="285750" indent="-285750">
              <a:buClr>
                <a:schemeClr val="accent1"/>
              </a:buClr>
              <a:buFont typeface="Wingdings" pitchFamily="2" charset="2"/>
              <a:buChar char="§"/>
            </a:pPr>
            <a:r>
              <a:rPr lang="en-IN" sz="1600" b="1" dirty="0"/>
              <a:t>Challenges Identified</a:t>
            </a:r>
            <a:r>
              <a:rPr lang="en-IN" sz="1600" dirty="0"/>
              <a:t>:</a:t>
            </a:r>
          </a:p>
          <a:p>
            <a:pPr marL="742950" lvl="1" indent="-285750">
              <a:buClr>
                <a:schemeClr val="accent2"/>
              </a:buClr>
              <a:buFont typeface="Arial" panose="020B0604020202020204" pitchFamily="34" charset="0"/>
              <a:buChar char="•"/>
            </a:pPr>
            <a:r>
              <a:rPr lang="en-IN" sz="1600" dirty="0"/>
              <a:t>Difficulty in handling dynamic malware due to evolving attack patterns.</a:t>
            </a:r>
          </a:p>
          <a:p>
            <a:pPr marL="742950" lvl="1" indent="-285750">
              <a:buClr>
                <a:schemeClr val="accent2"/>
              </a:buClr>
              <a:buFont typeface="Arial" panose="020B0604020202020204" pitchFamily="34" charset="0"/>
              <a:buChar char="•"/>
            </a:pPr>
            <a:r>
              <a:rPr lang="en-IN" sz="1600" dirty="0"/>
              <a:t>Computational overhead when processing large datasets.</a:t>
            </a:r>
          </a:p>
        </p:txBody>
      </p:sp>
    </p:spTree>
    <p:extLst>
      <p:ext uri="{BB962C8B-B14F-4D97-AF65-F5344CB8AC3E}">
        <p14:creationId xmlns:p14="http://schemas.microsoft.com/office/powerpoint/2010/main" val="3860336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5B785-986D-B42A-6DFA-3CE9F7721F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9B4534E-0D1D-9DAA-ABCF-D2BA1640A128}"/>
              </a:ext>
            </a:extLst>
          </p:cNvPr>
          <p:cNvSpPr>
            <a:spLocks noGrp="1"/>
          </p:cNvSpPr>
          <p:nvPr>
            <p:ph type="title"/>
          </p:nvPr>
        </p:nvSpPr>
        <p:spPr>
          <a:xfrm>
            <a:off x="264584" y="637045"/>
            <a:ext cx="6753733" cy="803182"/>
          </a:xfrm>
        </p:spPr>
        <p:txBody>
          <a:bodyPr>
            <a:normAutofit/>
          </a:bodyPr>
          <a:lstStyle/>
          <a:p>
            <a:r>
              <a:rPr lang="en-US" sz="2800" dirty="0"/>
              <a:t>Literature Survey</a:t>
            </a:r>
          </a:p>
        </p:txBody>
      </p:sp>
      <p:sp>
        <p:nvSpPr>
          <p:cNvPr id="4" name="TextBox 3">
            <a:extLst>
              <a:ext uri="{FF2B5EF4-FFF2-40B4-BE49-F238E27FC236}">
                <a16:creationId xmlns:a16="http://schemas.microsoft.com/office/drawing/2014/main" id="{341D3BD1-06F7-EF1D-1BB4-98C0E65A6E5B}"/>
              </a:ext>
            </a:extLst>
          </p:cNvPr>
          <p:cNvSpPr txBox="1"/>
          <p:nvPr/>
        </p:nvSpPr>
        <p:spPr>
          <a:xfrm>
            <a:off x="264584" y="1368720"/>
            <a:ext cx="11537775" cy="2800767"/>
          </a:xfrm>
          <a:prstGeom prst="rect">
            <a:avLst/>
          </a:prstGeom>
          <a:noFill/>
        </p:spPr>
        <p:txBody>
          <a:bodyPr wrap="square" rtlCol="0">
            <a:spAutoFit/>
          </a:bodyPr>
          <a:lstStyle/>
          <a:p>
            <a:r>
              <a:rPr lang="en-IN" sz="1600" b="1" dirty="0"/>
              <a:t>2. Liyanage, L., et al., "</a:t>
            </a:r>
            <a:r>
              <a:rPr lang="en-IN" sz="1600" b="1" dirty="0" err="1"/>
              <a:t>SoK</a:t>
            </a:r>
            <a:r>
              <a:rPr lang="en-IN" sz="1600" b="1" dirty="0"/>
              <a:t>: Identifying Limitations and Bridging Gaps of Cybersecurity Capability Maturity Models”</a:t>
            </a:r>
          </a:p>
          <a:p>
            <a:endParaRPr lang="en-IN" sz="1600" b="1" dirty="0"/>
          </a:p>
          <a:p>
            <a:pPr marL="285750" indent="-285750">
              <a:buClr>
                <a:schemeClr val="accent1"/>
              </a:buClr>
              <a:buFont typeface="Wingdings" pitchFamily="2" charset="2"/>
              <a:buChar char="§"/>
            </a:pPr>
            <a:r>
              <a:rPr lang="en-IN" sz="1600" b="1" dirty="0"/>
              <a:t>Focus</a:t>
            </a:r>
            <a:r>
              <a:rPr lang="en-IN" sz="1600" dirty="0"/>
              <a:t>: A Systematization of Knowledge (</a:t>
            </a:r>
            <a:r>
              <a:rPr lang="en-IN" sz="1600" dirty="0" err="1"/>
              <a:t>SoK</a:t>
            </a:r>
            <a:r>
              <a:rPr lang="en-IN" sz="1600" dirty="0"/>
              <a:t>) that examines existing cybersecurity capability maturity models (CMMs), highlighting gaps and proposing strategies to address them.</a:t>
            </a:r>
          </a:p>
          <a:p>
            <a:pPr marL="285750" indent="-285750">
              <a:buClr>
                <a:schemeClr val="accent1"/>
              </a:buClr>
              <a:buFont typeface="Wingdings" pitchFamily="2" charset="2"/>
              <a:buChar char="§"/>
            </a:pPr>
            <a:r>
              <a:rPr lang="en-IN" sz="1600" b="1" dirty="0"/>
              <a:t>Key Insights</a:t>
            </a:r>
            <a:r>
              <a:rPr lang="en-IN" sz="1600" dirty="0"/>
              <a:t>:</a:t>
            </a:r>
          </a:p>
          <a:p>
            <a:pPr marL="742950" lvl="1" indent="-285750">
              <a:buClr>
                <a:schemeClr val="accent2"/>
              </a:buClr>
              <a:buFont typeface="Arial" panose="020B0604020202020204" pitchFamily="34" charset="0"/>
              <a:buChar char="•"/>
            </a:pPr>
            <a:r>
              <a:rPr lang="en-IN" sz="1600" dirty="0"/>
              <a:t>CMMs often fail to incorporate human-centric approaches, particularly in explainability and decision-making workflows.</a:t>
            </a:r>
          </a:p>
          <a:p>
            <a:pPr marL="742950" lvl="1" indent="-285750">
              <a:buClr>
                <a:schemeClr val="accent2"/>
              </a:buClr>
              <a:buFont typeface="Arial" panose="020B0604020202020204" pitchFamily="34" charset="0"/>
              <a:buChar char="•"/>
            </a:pPr>
            <a:r>
              <a:rPr lang="en-IN" sz="1600" dirty="0"/>
              <a:t>The paper emphasizes the need for models that adapt to real-world constraints such as data sparsity, operational requirements, and temporal feature dependencies.</a:t>
            </a:r>
          </a:p>
          <a:p>
            <a:pPr marL="285750" indent="-285750">
              <a:buClr>
                <a:schemeClr val="accent1"/>
              </a:buClr>
              <a:buFont typeface="Wingdings" pitchFamily="2" charset="2"/>
              <a:buChar char="§"/>
            </a:pPr>
            <a:r>
              <a:rPr lang="en-IN" sz="1600" b="1" dirty="0"/>
              <a:t>Relevance to Malware Detection</a:t>
            </a:r>
            <a:r>
              <a:rPr lang="en-IN" sz="1600" dirty="0"/>
              <a:t>:</a:t>
            </a:r>
          </a:p>
          <a:p>
            <a:pPr marL="742950" lvl="1" indent="-285750">
              <a:buClr>
                <a:schemeClr val="accent2"/>
              </a:buClr>
              <a:buFont typeface="Arial" panose="020B0604020202020204" pitchFamily="34" charset="0"/>
              <a:buChar char="•"/>
            </a:pPr>
            <a:r>
              <a:rPr lang="en-IN" sz="1600" dirty="0"/>
              <a:t>Aligns with the need for XAI methods that can explain decisions in operational contexts, enhancing analyst trust.</a:t>
            </a:r>
          </a:p>
          <a:p>
            <a:pPr marL="742950" lvl="1" indent="-285750">
              <a:buClr>
                <a:schemeClr val="accent2"/>
              </a:buClr>
              <a:buFont typeface="Arial" panose="020B0604020202020204" pitchFamily="34" charset="0"/>
              <a:buChar char="•"/>
            </a:pPr>
            <a:r>
              <a:rPr lang="en-IN" sz="1600" dirty="0"/>
              <a:t>Suggests integrating explainable methods within CMMs to improve usability and alignment with security objectives.</a:t>
            </a:r>
          </a:p>
        </p:txBody>
      </p:sp>
      <p:sp>
        <p:nvSpPr>
          <p:cNvPr id="2" name="TextBox 1">
            <a:extLst>
              <a:ext uri="{FF2B5EF4-FFF2-40B4-BE49-F238E27FC236}">
                <a16:creationId xmlns:a16="http://schemas.microsoft.com/office/drawing/2014/main" id="{E38D5041-B7BE-7EA5-DF2E-88A51794062B}"/>
              </a:ext>
            </a:extLst>
          </p:cNvPr>
          <p:cNvSpPr txBox="1"/>
          <p:nvPr/>
        </p:nvSpPr>
        <p:spPr>
          <a:xfrm>
            <a:off x="264583" y="4169487"/>
            <a:ext cx="11537775" cy="2554545"/>
          </a:xfrm>
          <a:prstGeom prst="rect">
            <a:avLst/>
          </a:prstGeom>
          <a:noFill/>
        </p:spPr>
        <p:txBody>
          <a:bodyPr wrap="square" rtlCol="0">
            <a:spAutoFit/>
          </a:bodyPr>
          <a:lstStyle/>
          <a:p>
            <a:r>
              <a:rPr lang="en-IN" sz="1600" b="1" dirty="0"/>
              <a:t>3. </a:t>
            </a:r>
            <a:r>
              <a:rPr lang="en-IN" sz="1600" b="1" dirty="0" err="1"/>
              <a:t>Yazdinejad</a:t>
            </a:r>
            <a:r>
              <a:rPr lang="en-IN" sz="1600" b="1" dirty="0"/>
              <a:t>, A., et al., "Malware Detection Using Feature Selection and Deep Learning”</a:t>
            </a:r>
          </a:p>
          <a:p>
            <a:endParaRPr lang="en-IN" sz="1600" b="1" dirty="0"/>
          </a:p>
          <a:p>
            <a:pPr marL="285750" indent="-285750">
              <a:buClr>
                <a:schemeClr val="accent1"/>
              </a:buClr>
              <a:buFont typeface="Wingdings" pitchFamily="2" charset="2"/>
              <a:buChar char="§"/>
            </a:pPr>
            <a:r>
              <a:rPr lang="en-IN" sz="1600" b="1" dirty="0"/>
              <a:t>Focus</a:t>
            </a:r>
            <a:r>
              <a:rPr lang="en-IN" sz="1600" dirty="0"/>
              <a:t>: This study explores how feature selection techniques combined with deep learning can improve malware detection accuracy and efficiency.</a:t>
            </a:r>
          </a:p>
          <a:p>
            <a:pPr marL="285750" indent="-285750">
              <a:buClr>
                <a:schemeClr val="accent1"/>
              </a:buClr>
              <a:buFont typeface="Wingdings" pitchFamily="2" charset="2"/>
              <a:buChar char="§"/>
            </a:pPr>
            <a:r>
              <a:rPr lang="en-IN" sz="1600" b="1" dirty="0"/>
              <a:t>Key Insights</a:t>
            </a:r>
            <a:r>
              <a:rPr lang="en-IN" sz="1600" dirty="0"/>
              <a:t>:</a:t>
            </a:r>
          </a:p>
          <a:p>
            <a:pPr marL="742950" lvl="1" indent="-285750">
              <a:buClr>
                <a:schemeClr val="accent2"/>
              </a:buClr>
              <a:buFont typeface="Arial" panose="020B0604020202020204" pitchFamily="34" charset="0"/>
              <a:buChar char="•"/>
            </a:pPr>
            <a:r>
              <a:rPr lang="en-IN" sz="1600" dirty="0"/>
              <a:t>Proposed a novel feature selection algorithm that prioritizes features based on their contribution to detection accuracy.</a:t>
            </a:r>
          </a:p>
          <a:p>
            <a:pPr marL="742950" lvl="1" indent="-285750">
              <a:buClr>
                <a:schemeClr val="accent2"/>
              </a:buClr>
              <a:buFont typeface="Arial" panose="020B0604020202020204" pitchFamily="34" charset="0"/>
              <a:buChar char="•"/>
            </a:pPr>
            <a:r>
              <a:rPr lang="en-IN" sz="1600" dirty="0"/>
              <a:t>Demonstrated significant reductions in training times while maintaining high accuracy.</a:t>
            </a:r>
          </a:p>
          <a:p>
            <a:pPr marL="285750" indent="-285750">
              <a:buClr>
                <a:schemeClr val="accent1"/>
              </a:buClr>
              <a:buFont typeface="Wingdings" pitchFamily="2" charset="2"/>
              <a:buChar char="§"/>
            </a:pPr>
            <a:r>
              <a:rPr lang="en-IN" sz="1600" b="1" dirty="0"/>
              <a:t>Challenges and Limitations</a:t>
            </a:r>
            <a:r>
              <a:rPr lang="en-IN" sz="1600" dirty="0"/>
              <a:t>:</a:t>
            </a:r>
          </a:p>
          <a:p>
            <a:pPr marL="742950" lvl="1" indent="-285750">
              <a:buClr>
                <a:schemeClr val="accent2"/>
              </a:buClr>
              <a:buFont typeface="Arial" panose="020B0604020202020204" pitchFamily="34" charset="0"/>
              <a:buChar char="•"/>
            </a:pPr>
            <a:r>
              <a:rPr lang="en-IN" sz="1600" dirty="0"/>
              <a:t>Feature selection methods may inadvertently remove subtle correlations critical for detecting advanced malware variants.</a:t>
            </a:r>
          </a:p>
          <a:p>
            <a:pPr marL="742950" lvl="1" indent="-285750">
              <a:buClr>
                <a:schemeClr val="accent2"/>
              </a:buClr>
              <a:buFont typeface="Arial" panose="020B0604020202020204" pitchFamily="34" charset="0"/>
              <a:buChar char="•"/>
            </a:pPr>
            <a:r>
              <a:rPr lang="en-IN" sz="1600" dirty="0"/>
              <a:t>Overfitting concerns when deep learning models are trained on limited or biased datasets.</a:t>
            </a:r>
          </a:p>
        </p:txBody>
      </p:sp>
    </p:spTree>
    <p:extLst>
      <p:ext uri="{BB962C8B-B14F-4D97-AF65-F5344CB8AC3E}">
        <p14:creationId xmlns:p14="http://schemas.microsoft.com/office/powerpoint/2010/main" val="342917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BE1AD-D3F7-B0CF-947B-5A3FA0D2833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6BC0A95-D5FA-A42C-033A-B49FC0C89086}"/>
              </a:ext>
            </a:extLst>
          </p:cNvPr>
          <p:cNvSpPr>
            <a:spLocks noGrp="1"/>
          </p:cNvSpPr>
          <p:nvPr>
            <p:ph type="title"/>
          </p:nvPr>
        </p:nvSpPr>
        <p:spPr>
          <a:xfrm>
            <a:off x="264584" y="637045"/>
            <a:ext cx="6753733" cy="803182"/>
          </a:xfrm>
        </p:spPr>
        <p:txBody>
          <a:bodyPr>
            <a:normAutofit/>
          </a:bodyPr>
          <a:lstStyle/>
          <a:p>
            <a:r>
              <a:rPr lang="en-US" sz="2800" dirty="0"/>
              <a:t>Literature Survey</a:t>
            </a:r>
          </a:p>
        </p:txBody>
      </p:sp>
      <p:sp>
        <p:nvSpPr>
          <p:cNvPr id="4" name="TextBox 3">
            <a:extLst>
              <a:ext uri="{FF2B5EF4-FFF2-40B4-BE49-F238E27FC236}">
                <a16:creationId xmlns:a16="http://schemas.microsoft.com/office/drawing/2014/main" id="{29EDB834-AE33-57BC-E0E8-5700AE5A49CA}"/>
              </a:ext>
            </a:extLst>
          </p:cNvPr>
          <p:cNvSpPr txBox="1"/>
          <p:nvPr/>
        </p:nvSpPr>
        <p:spPr>
          <a:xfrm>
            <a:off x="264584" y="1368720"/>
            <a:ext cx="11537775" cy="5447645"/>
          </a:xfrm>
          <a:prstGeom prst="rect">
            <a:avLst/>
          </a:prstGeom>
          <a:noFill/>
        </p:spPr>
        <p:txBody>
          <a:bodyPr wrap="square" rtlCol="0">
            <a:spAutoFit/>
          </a:bodyPr>
          <a:lstStyle/>
          <a:p>
            <a:pPr algn="l">
              <a:buClr>
                <a:schemeClr val="accent1"/>
              </a:buClr>
            </a:pPr>
            <a:r>
              <a:rPr lang="en-IN" sz="1600" b="1" dirty="0"/>
              <a:t>References</a:t>
            </a:r>
          </a:p>
          <a:p>
            <a:pPr marL="342900" indent="-342900" algn="l">
              <a:buFont typeface="+mj-lt"/>
              <a:buAutoNum type="arabicPeriod"/>
            </a:pPr>
            <a:r>
              <a:rPr lang="en-IN" sz="1600" dirty="0"/>
              <a:t>Saqib, M., et al., "A Comprehensive Analysis of Explainable AI for Malware Hunting".</a:t>
            </a:r>
          </a:p>
          <a:p>
            <a:pPr marL="342900" indent="-342900" algn="l">
              <a:buFont typeface="+mj-lt"/>
              <a:buAutoNum type="arabicPeriod"/>
            </a:pPr>
            <a:r>
              <a:rPr lang="en-IN" sz="1600" dirty="0"/>
              <a:t>Jeon, H. &amp; Moon, S., "Malware Detection Using Deep Learning and Correlation-Based Feature Selection".</a:t>
            </a:r>
          </a:p>
          <a:p>
            <a:pPr marL="342900" indent="-342900" algn="l">
              <a:buFont typeface="+mj-lt"/>
              <a:buAutoNum type="arabicPeriod"/>
            </a:pPr>
            <a:r>
              <a:rPr lang="en-IN" sz="1600" dirty="0"/>
              <a:t>Liyanage, L., et al., "</a:t>
            </a:r>
            <a:r>
              <a:rPr lang="en-IN" sz="1600" dirty="0" err="1"/>
              <a:t>SoK</a:t>
            </a:r>
            <a:r>
              <a:rPr lang="en-IN" sz="1600" dirty="0"/>
              <a:t>: Identifying Limitations and Bridging Gaps of Cybersecurity Capability Maturity Models".</a:t>
            </a:r>
          </a:p>
          <a:p>
            <a:pPr marL="342900" indent="-342900" algn="l">
              <a:buFont typeface="+mj-lt"/>
              <a:buAutoNum type="arabicPeriod"/>
            </a:pPr>
            <a:r>
              <a:rPr lang="en-IN" sz="1600" dirty="0" err="1"/>
              <a:t>Yazdinejad</a:t>
            </a:r>
            <a:r>
              <a:rPr lang="en-IN" sz="1600" dirty="0"/>
              <a:t>, A., et al., "Malware Detection Using Feature Selection and Deep Learning".</a:t>
            </a:r>
          </a:p>
          <a:p>
            <a:pPr marL="342900" indent="-342900" algn="l">
              <a:buFont typeface="+mj-lt"/>
              <a:buAutoNum type="arabicPeriod"/>
            </a:pPr>
            <a:endParaRPr lang="en-IN" sz="1600" dirty="0"/>
          </a:p>
          <a:p>
            <a:r>
              <a:rPr lang="en-IN" b="1" dirty="0"/>
              <a:t>1. Jeon, H. &amp; Moon, S., "Malware Detection Using Deep Learning and Correlation-Based Feature Selection"</a:t>
            </a:r>
          </a:p>
          <a:p>
            <a:pPr marL="285750" indent="-285750">
              <a:buClr>
                <a:schemeClr val="accent1"/>
              </a:buClr>
              <a:buFont typeface="Wingdings" pitchFamily="2" charset="2"/>
              <a:buChar char="§"/>
            </a:pPr>
            <a:r>
              <a:rPr lang="en-IN" b="1" dirty="0"/>
              <a:t>Focus</a:t>
            </a:r>
            <a:r>
              <a:rPr lang="en-IN" dirty="0"/>
              <a:t>: This paper presents a hybrid malware detection approach combining deep learning with correlation-based feature selection to reduce irrelevant features while maintaining detection accuracy.</a:t>
            </a:r>
          </a:p>
          <a:p>
            <a:pPr marL="285750" indent="-285750">
              <a:buClr>
                <a:schemeClr val="accent1"/>
              </a:buClr>
              <a:buFont typeface="Wingdings" pitchFamily="2" charset="2"/>
              <a:buChar char="§"/>
            </a:pPr>
            <a:r>
              <a:rPr lang="en-IN" b="1" dirty="0"/>
              <a:t>Key Contributions</a:t>
            </a:r>
            <a:r>
              <a:rPr lang="en-IN" dirty="0"/>
              <a:t>:</a:t>
            </a:r>
          </a:p>
          <a:p>
            <a:pPr marL="742950" lvl="1" indent="-285750">
              <a:buClr>
                <a:schemeClr val="accent2"/>
              </a:buClr>
              <a:buFont typeface="Arial" panose="020B0604020202020204" pitchFamily="34" charset="0"/>
              <a:buChar char="•"/>
            </a:pPr>
            <a:r>
              <a:rPr lang="en-IN" dirty="0"/>
              <a:t>Introduced a feature selection method that identifies highly correlated features relevant to malware </a:t>
            </a:r>
            <a:r>
              <a:rPr lang="en-IN" dirty="0" err="1"/>
              <a:t>behaviors</a:t>
            </a:r>
            <a:r>
              <a:rPr lang="en-IN" dirty="0"/>
              <a:t>.</a:t>
            </a:r>
          </a:p>
          <a:p>
            <a:pPr marL="742950" lvl="1" indent="-285750">
              <a:buClr>
                <a:schemeClr val="accent2"/>
              </a:buClr>
              <a:buFont typeface="Arial" panose="020B0604020202020204" pitchFamily="34" charset="0"/>
              <a:buChar char="•"/>
            </a:pPr>
            <a:r>
              <a:rPr lang="en-IN" dirty="0"/>
              <a:t>Enhanced model performance by reducing noise from unrelated features, which often lead to misclassifications.</a:t>
            </a:r>
          </a:p>
          <a:p>
            <a:pPr marL="285750" indent="-285750">
              <a:buClr>
                <a:schemeClr val="accent1"/>
              </a:buClr>
              <a:buFont typeface="Wingdings" pitchFamily="2" charset="2"/>
              <a:buChar char="§"/>
            </a:pPr>
            <a:r>
              <a:rPr lang="en-IN" b="1" dirty="0"/>
              <a:t>Findings</a:t>
            </a:r>
            <a:r>
              <a:rPr lang="en-IN" dirty="0"/>
              <a:t>:</a:t>
            </a:r>
          </a:p>
          <a:p>
            <a:pPr marL="742950" lvl="1" indent="-285750">
              <a:buClr>
                <a:schemeClr val="accent2"/>
              </a:buClr>
              <a:buFont typeface="Arial" panose="020B0604020202020204" pitchFamily="34" charset="0"/>
              <a:buChar char="•"/>
            </a:pPr>
            <a:r>
              <a:rPr lang="en-IN" dirty="0"/>
              <a:t>Correlation-based methods improve the interpretability of selected features, aiding cybersecurity teams in understanding the basis for detection decisions.</a:t>
            </a:r>
          </a:p>
          <a:p>
            <a:pPr marL="742950" lvl="1" indent="-285750">
              <a:buClr>
                <a:schemeClr val="accent2"/>
              </a:buClr>
              <a:buFont typeface="Arial" panose="020B0604020202020204" pitchFamily="34" charset="0"/>
              <a:buChar char="•"/>
            </a:pPr>
            <a:r>
              <a:rPr lang="en-IN" dirty="0"/>
              <a:t>Demonstrated a trade-off between feature reduction and detection accuracy, with an optimal balance enhancing real-time detection.</a:t>
            </a:r>
          </a:p>
          <a:p>
            <a:pPr marL="285750" indent="-285750">
              <a:buClr>
                <a:schemeClr val="accent1"/>
              </a:buClr>
              <a:buFont typeface="Wingdings" pitchFamily="2" charset="2"/>
              <a:buChar char="§"/>
            </a:pPr>
            <a:r>
              <a:rPr lang="en-IN" b="1" dirty="0"/>
              <a:t>Challenges Identified</a:t>
            </a:r>
            <a:r>
              <a:rPr lang="en-IN" dirty="0"/>
              <a:t>:</a:t>
            </a:r>
          </a:p>
          <a:p>
            <a:pPr marL="742950" lvl="1" indent="-285750">
              <a:buClr>
                <a:schemeClr val="accent2"/>
              </a:buClr>
              <a:buFont typeface="Arial" panose="020B0604020202020204" pitchFamily="34" charset="0"/>
              <a:buChar char="•"/>
            </a:pPr>
            <a:r>
              <a:rPr lang="en-IN" dirty="0"/>
              <a:t>Difficulty in handling dynamic malware due to evolving attack patterns.</a:t>
            </a:r>
          </a:p>
          <a:p>
            <a:pPr marL="742950" lvl="1" indent="-285750">
              <a:buClr>
                <a:schemeClr val="accent2"/>
              </a:buClr>
              <a:buFont typeface="Arial" panose="020B0604020202020204" pitchFamily="34" charset="0"/>
              <a:buChar char="•"/>
            </a:pPr>
            <a:r>
              <a:rPr lang="en-IN" dirty="0"/>
              <a:t>Computational overhead when processing large datasets.</a:t>
            </a:r>
          </a:p>
        </p:txBody>
      </p:sp>
    </p:spTree>
    <p:extLst>
      <p:ext uri="{BB962C8B-B14F-4D97-AF65-F5344CB8AC3E}">
        <p14:creationId xmlns:p14="http://schemas.microsoft.com/office/powerpoint/2010/main" val="79676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730BE-BE4C-8A37-F264-D193B5B863D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4E6F48-E111-FC78-8F36-4C8AA6F05797}"/>
              </a:ext>
            </a:extLst>
          </p:cNvPr>
          <p:cNvSpPr>
            <a:spLocks noGrp="1"/>
          </p:cNvSpPr>
          <p:nvPr>
            <p:ph type="title"/>
          </p:nvPr>
        </p:nvSpPr>
        <p:spPr>
          <a:xfrm>
            <a:off x="264584" y="637045"/>
            <a:ext cx="6753733" cy="803182"/>
          </a:xfrm>
        </p:spPr>
        <p:txBody>
          <a:bodyPr>
            <a:normAutofit/>
          </a:bodyPr>
          <a:lstStyle/>
          <a:p>
            <a:r>
              <a:rPr lang="en-US" sz="2800" dirty="0"/>
              <a:t>Problem definition and Research question</a:t>
            </a:r>
          </a:p>
        </p:txBody>
      </p:sp>
      <p:sp>
        <p:nvSpPr>
          <p:cNvPr id="4" name="TextBox 3">
            <a:extLst>
              <a:ext uri="{FF2B5EF4-FFF2-40B4-BE49-F238E27FC236}">
                <a16:creationId xmlns:a16="http://schemas.microsoft.com/office/drawing/2014/main" id="{18120933-8221-45D1-B0C6-6E9046D84190}"/>
              </a:ext>
            </a:extLst>
          </p:cNvPr>
          <p:cNvSpPr txBox="1"/>
          <p:nvPr/>
        </p:nvSpPr>
        <p:spPr>
          <a:xfrm>
            <a:off x="264584" y="1368720"/>
            <a:ext cx="11537775" cy="2831544"/>
          </a:xfrm>
          <a:prstGeom prst="rect">
            <a:avLst/>
          </a:prstGeom>
          <a:noFill/>
        </p:spPr>
        <p:txBody>
          <a:bodyPr wrap="square" rtlCol="0">
            <a:spAutoFit/>
          </a:bodyPr>
          <a:lstStyle/>
          <a:p>
            <a:r>
              <a:rPr lang="en-IN" b="1" dirty="0"/>
              <a:t>How do limitations in feature correlations affect security decisions like malware detection?</a:t>
            </a:r>
          </a:p>
          <a:p>
            <a:endParaRPr lang="en-IN" sz="1600" dirty="0"/>
          </a:p>
          <a:p>
            <a:pPr marL="285750" indent="-285750">
              <a:buClr>
                <a:schemeClr val="accent1"/>
              </a:buClr>
              <a:buFont typeface="Wingdings" pitchFamily="2" charset="2"/>
              <a:buChar char="§"/>
            </a:pPr>
            <a:r>
              <a:rPr lang="en-IN" sz="1600" b="1" dirty="0"/>
              <a:t>Limitations in Feature Correlations</a:t>
            </a:r>
          </a:p>
          <a:p>
            <a:pPr marL="342900" indent="-342900">
              <a:buFont typeface="+mj-lt"/>
              <a:buAutoNum type="arabicPeriod"/>
            </a:pPr>
            <a:r>
              <a:rPr lang="en-IN" sz="1600" b="1" dirty="0"/>
              <a:t>High Dimensionality:</a:t>
            </a:r>
            <a:r>
              <a:rPr lang="en-IN" sz="1600" dirty="0"/>
              <a:t> Large datasets with numerous features demand substantial computational resources, making it challenging to effectively manage these correlations.</a:t>
            </a:r>
          </a:p>
          <a:p>
            <a:pPr marL="342900" indent="-342900">
              <a:buFont typeface="+mj-lt"/>
              <a:buAutoNum type="arabicPeriod"/>
            </a:pPr>
            <a:r>
              <a:rPr lang="en-IN" sz="1600" b="1" dirty="0"/>
              <a:t>Spurious Correlations:</a:t>
            </a:r>
            <a:r>
              <a:rPr lang="en-IN" sz="1600" dirty="0"/>
              <a:t> Models often identify irrelevant or non-linear correlations, which mimic malicious activity and lead to incorrect classifications.</a:t>
            </a:r>
          </a:p>
          <a:p>
            <a:pPr marL="342900" indent="-342900">
              <a:buFont typeface="+mj-lt"/>
              <a:buAutoNum type="arabicPeriod"/>
            </a:pPr>
            <a:r>
              <a:rPr lang="en-IN" sz="1600" b="1" dirty="0"/>
              <a:t>Overfitting:</a:t>
            </a:r>
            <a:r>
              <a:rPr lang="en-IN" sz="1600" dirty="0"/>
              <a:t> Some deep learning models rely excessively on specific feature patterns in the training data, limiting their ability to detect new malware variants.</a:t>
            </a:r>
          </a:p>
          <a:p>
            <a:pPr marL="342900" indent="-342900">
              <a:buFont typeface="+mj-lt"/>
              <a:buAutoNum type="arabicPeriod"/>
            </a:pPr>
            <a:r>
              <a:rPr lang="en-IN" sz="1600" b="1" dirty="0"/>
              <a:t>Lack of Interpretability:</a:t>
            </a:r>
            <a:r>
              <a:rPr lang="en-IN" sz="1600" dirty="0"/>
              <a:t> Especially with deep learning, it can be unclear why certain features contribute to decisions, reducing trust in the model."</a:t>
            </a:r>
          </a:p>
        </p:txBody>
      </p:sp>
    </p:spTree>
    <p:extLst>
      <p:ext uri="{BB962C8B-B14F-4D97-AF65-F5344CB8AC3E}">
        <p14:creationId xmlns:p14="http://schemas.microsoft.com/office/powerpoint/2010/main" val="35440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0359E-F828-8A8B-E6A9-1460EF2DF3F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D73DCCF-A68D-7B3B-ADB0-18CC4F278F6E}"/>
              </a:ext>
            </a:extLst>
          </p:cNvPr>
          <p:cNvSpPr>
            <a:spLocks noGrp="1"/>
          </p:cNvSpPr>
          <p:nvPr>
            <p:ph type="title"/>
          </p:nvPr>
        </p:nvSpPr>
        <p:spPr>
          <a:xfrm>
            <a:off x="264584" y="637045"/>
            <a:ext cx="6753733" cy="803182"/>
          </a:xfrm>
        </p:spPr>
        <p:txBody>
          <a:bodyPr>
            <a:normAutofit/>
          </a:bodyPr>
          <a:lstStyle/>
          <a:p>
            <a:r>
              <a:rPr lang="en-US" sz="2800" dirty="0"/>
              <a:t>Problem definition and Research question</a:t>
            </a:r>
          </a:p>
        </p:txBody>
      </p:sp>
      <p:sp>
        <p:nvSpPr>
          <p:cNvPr id="4" name="TextBox 3">
            <a:extLst>
              <a:ext uri="{FF2B5EF4-FFF2-40B4-BE49-F238E27FC236}">
                <a16:creationId xmlns:a16="http://schemas.microsoft.com/office/drawing/2014/main" id="{73CB96D1-9FB0-FF77-2364-CFE9DE4EA668}"/>
              </a:ext>
            </a:extLst>
          </p:cNvPr>
          <p:cNvSpPr txBox="1"/>
          <p:nvPr/>
        </p:nvSpPr>
        <p:spPr>
          <a:xfrm>
            <a:off x="264584" y="1368720"/>
            <a:ext cx="11537775" cy="4062651"/>
          </a:xfrm>
          <a:prstGeom prst="rect">
            <a:avLst/>
          </a:prstGeom>
          <a:noFill/>
        </p:spPr>
        <p:txBody>
          <a:bodyPr wrap="square" rtlCol="0">
            <a:spAutoFit/>
          </a:bodyPr>
          <a:lstStyle/>
          <a:p>
            <a:pPr marL="285750" indent="-285750">
              <a:buClr>
                <a:schemeClr val="accent1"/>
              </a:buClr>
              <a:buFont typeface="Wingdings" pitchFamily="2" charset="2"/>
              <a:buChar char="§"/>
            </a:pPr>
            <a:r>
              <a:rPr lang="en-IN" sz="1600" b="1" dirty="0"/>
              <a:t>Implications of Ignoring These Limitations</a:t>
            </a:r>
          </a:p>
          <a:p>
            <a:pPr marL="342900" indent="-342900">
              <a:buFont typeface="+mj-lt"/>
              <a:buAutoNum type="arabicPeriod"/>
            </a:pPr>
            <a:r>
              <a:rPr lang="en-IN" sz="1600" b="1" dirty="0"/>
              <a:t>Missed Threats:</a:t>
            </a:r>
            <a:br>
              <a:rPr lang="en-IN" sz="1600" dirty="0"/>
            </a:br>
            <a:r>
              <a:rPr lang="en-IN" sz="1600" dirty="0"/>
              <a:t>Unaddressed weak correlations can allow sophisticated malware to go undetected, posing severe security risks.</a:t>
            </a:r>
          </a:p>
          <a:p>
            <a:pPr marL="342900" indent="-342900">
              <a:buFont typeface="+mj-lt"/>
              <a:buAutoNum type="arabicPeriod"/>
            </a:pPr>
            <a:r>
              <a:rPr lang="en-IN" sz="1600" b="1" dirty="0"/>
              <a:t>Alert Fatigue:</a:t>
            </a:r>
            <a:br>
              <a:rPr lang="en-IN" sz="1600" dirty="0"/>
            </a:br>
            <a:r>
              <a:rPr lang="en-IN" sz="1600" dirty="0"/>
              <a:t>High false positive rates overwhelm teams, diverting focus from real threats.</a:t>
            </a:r>
          </a:p>
          <a:p>
            <a:pPr marL="342900" indent="-342900">
              <a:buFont typeface="+mj-lt"/>
              <a:buAutoNum type="arabicPeriod"/>
            </a:pPr>
            <a:r>
              <a:rPr lang="en-IN" sz="1600" b="1" dirty="0"/>
              <a:t>Advanced Malware Vulnerabilities:</a:t>
            </a:r>
            <a:br>
              <a:rPr lang="en-IN" sz="1600" dirty="0"/>
            </a:br>
            <a:r>
              <a:rPr lang="en-IN" sz="1600" dirty="0"/>
              <a:t>Attackers can exploit gaps in feature correlation methodologies to bypass detection.</a:t>
            </a:r>
          </a:p>
          <a:p>
            <a:pPr marL="342900" indent="-342900">
              <a:buFont typeface="+mj-lt"/>
              <a:buAutoNum type="arabicPeriod"/>
            </a:pPr>
            <a:r>
              <a:rPr lang="en-IN" sz="1600" b="1" dirty="0"/>
              <a:t>Lack of Actionable Insights:</a:t>
            </a:r>
            <a:br>
              <a:rPr lang="en-IN" sz="1600" dirty="0"/>
            </a:br>
            <a:r>
              <a:rPr lang="en-IN" sz="1600" dirty="0"/>
              <a:t>Poor interpretability of models prevents actionable decisions by security teams.</a:t>
            </a:r>
          </a:p>
          <a:p>
            <a:pPr marL="342900" indent="-342900">
              <a:buFont typeface="+mj-lt"/>
              <a:buAutoNum type="arabicPeriod"/>
            </a:pPr>
            <a:endParaRPr lang="en-IN" sz="1600" dirty="0"/>
          </a:p>
          <a:p>
            <a:pPr marL="342900" indent="-342900">
              <a:buFont typeface="+mj-lt"/>
              <a:buAutoNum type="arabicPeriod"/>
            </a:pPr>
            <a:endParaRPr lang="en-IN" sz="1600" dirty="0"/>
          </a:p>
          <a:p>
            <a:r>
              <a:rPr lang="en-IN" sz="1600" dirty="0"/>
              <a:t>Based on these gaps, a potential research question is:</a:t>
            </a:r>
          </a:p>
          <a:p>
            <a:r>
              <a:rPr lang="en-IN" sz="1600" b="1" i="1" dirty="0">
                <a:solidFill>
                  <a:srgbClr val="00B050"/>
                </a:solidFill>
              </a:rPr>
              <a:t>"How can Explainable AI (XAI) improve feature correlation methods to reduce false positives and negatives in dynamic malware detection systems?"</a:t>
            </a:r>
          </a:p>
          <a:p>
            <a:pPr marL="342900" indent="-342900">
              <a:buFont typeface="+mj-lt"/>
              <a:buAutoNum type="arabicPeriod"/>
            </a:pPr>
            <a:endParaRPr lang="en-IN" sz="1600" dirty="0"/>
          </a:p>
          <a:p>
            <a:pPr marL="342900" indent="-342900">
              <a:buFont typeface="+mj-lt"/>
              <a:buAutoNum type="arabicPeriod"/>
            </a:pPr>
            <a:endParaRPr lang="en-IN" sz="1600" dirty="0"/>
          </a:p>
        </p:txBody>
      </p:sp>
    </p:spTree>
    <p:extLst>
      <p:ext uri="{BB962C8B-B14F-4D97-AF65-F5344CB8AC3E}">
        <p14:creationId xmlns:p14="http://schemas.microsoft.com/office/powerpoint/2010/main" val="311043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3FBBE-F334-6A75-CDC2-A6115F7B93B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208BA3F-DC58-07A7-D462-54F0372BE3FF}"/>
              </a:ext>
            </a:extLst>
          </p:cNvPr>
          <p:cNvSpPr>
            <a:spLocks noGrp="1"/>
          </p:cNvSpPr>
          <p:nvPr>
            <p:ph type="title"/>
          </p:nvPr>
        </p:nvSpPr>
        <p:spPr>
          <a:xfrm>
            <a:off x="264584" y="637045"/>
            <a:ext cx="6753733" cy="803182"/>
          </a:xfrm>
        </p:spPr>
        <p:txBody>
          <a:bodyPr>
            <a:normAutofit/>
          </a:bodyPr>
          <a:lstStyle/>
          <a:p>
            <a:r>
              <a:rPr lang="en-US" sz="2800" dirty="0"/>
              <a:t>Problem definition and Research question</a:t>
            </a:r>
          </a:p>
        </p:txBody>
      </p:sp>
      <p:sp>
        <p:nvSpPr>
          <p:cNvPr id="4" name="TextBox 3">
            <a:extLst>
              <a:ext uri="{FF2B5EF4-FFF2-40B4-BE49-F238E27FC236}">
                <a16:creationId xmlns:a16="http://schemas.microsoft.com/office/drawing/2014/main" id="{8786B14C-56BD-24C8-F53B-ECC243F5A5AA}"/>
              </a:ext>
            </a:extLst>
          </p:cNvPr>
          <p:cNvSpPr txBox="1"/>
          <p:nvPr/>
        </p:nvSpPr>
        <p:spPr>
          <a:xfrm>
            <a:off x="264584" y="1368720"/>
            <a:ext cx="11537775" cy="4770537"/>
          </a:xfrm>
          <a:prstGeom prst="rect">
            <a:avLst/>
          </a:prstGeom>
          <a:noFill/>
        </p:spPr>
        <p:txBody>
          <a:bodyPr wrap="square" rtlCol="0">
            <a:spAutoFit/>
          </a:bodyPr>
          <a:lstStyle/>
          <a:p>
            <a:pPr marL="285750" indent="-285750">
              <a:buClr>
                <a:schemeClr val="accent1"/>
              </a:buClr>
              <a:buFont typeface="Wingdings" pitchFamily="2" charset="2"/>
              <a:buChar char="§"/>
            </a:pPr>
            <a:r>
              <a:rPr lang="en-IN" sz="1600" b="1" dirty="0"/>
              <a:t>Improving Feature Importance Analysis</a:t>
            </a:r>
          </a:p>
          <a:p>
            <a:pPr marL="742950" lvl="1" indent="-285750">
              <a:buClr>
                <a:schemeClr val="accent2"/>
              </a:buClr>
              <a:buFont typeface="Arial" panose="020B0604020202020204" pitchFamily="34" charset="0"/>
              <a:buChar char="•"/>
            </a:pPr>
            <a:r>
              <a:rPr lang="en-IN" sz="1600" b="1" dirty="0"/>
              <a:t>Current Challenge:</a:t>
            </a:r>
            <a:r>
              <a:rPr lang="en-IN" sz="1600" dirty="0"/>
              <a:t> Deep learning models often operate as black boxes, making it difficult to understand the importance of individual features or correlations.</a:t>
            </a:r>
          </a:p>
          <a:p>
            <a:pPr marL="742950" lvl="1" indent="-285750">
              <a:buClr>
                <a:schemeClr val="accent2"/>
              </a:buClr>
              <a:buFont typeface="Arial" panose="020B0604020202020204" pitchFamily="34" charset="0"/>
              <a:buChar char="•"/>
            </a:pPr>
            <a:r>
              <a:rPr lang="en-IN" sz="1600" b="1" dirty="0"/>
              <a:t>XAI Contribution:</a:t>
            </a:r>
            <a:r>
              <a:rPr lang="en-IN" sz="1600" dirty="0"/>
              <a:t> Techniques like SHAP (</a:t>
            </a:r>
            <a:r>
              <a:rPr lang="en-IN" sz="1600" dirty="0" err="1"/>
              <a:t>SHapley</a:t>
            </a:r>
            <a:r>
              <a:rPr lang="en-IN" sz="1600" dirty="0"/>
              <a:t> Additive </a:t>
            </a:r>
            <a:r>
              <a:rPr lang="en-IN" sz="1600" dirty="0" err="1"/>
              <a:t>exPlanations</a:t>
            </a:r>
            <a:r>
              <a:rPr lang="en-IN" sz="1600" dirty="0"/>
              <a:t>) or LIME (Local Interpretable Model-Agnostic Explanations) can identify which features contribute most to a decision. This enables researchers to distinguish between irrelevant features and critical indicators of malware.</a:t>
            </a:r>
          </a:p>
          <a:p>
            <a:pPr marL="742950" lvl="1" indent="-285750">
              <a:buClr>
                <a:schemeClr val="accent2"/>
              </a:buClr>
              <a:buFont typeface="Arial" panose="020B0604020202020204" pitchFamily="34" charset="0"/>
              <a:buChar char="•"/>
            </a:pPr>
            <a:endParaRPr lang="en-IN" sz="1600" dirty="0"/>
          </a:p>
          <a:p>
            <a:pPr marL="285750" indent="-285750">
              <a:buClr>
                <a:schemeClr val="accent1"/>
              </a:buClr>
              <a:buFont typeface="Wingdings" pitchFamily="2" charset="2"/>
              <a:buChar char="§"/>
            </a:pPr>
            <a:r>
              <a:rPr lang="en-IN" sz="1600" b="1" dirty="0"/>
              <a:t> Enhancing Model Robustness</a:t>
            </a:r>
          </a:p>
          <a:p>
            <a:pPr marL="742950" lvl="1" indent="-285750">
              <a:buClr>
                <a:schemeClr val="accent2"/>
              </a:buClr>
              <a:buFont typeface="Arial" panose="020B0604020202020204" pitchFamily="34" charset="0"/>
              <a:buChar char="•"/>
            </a:pPr>
            <a:r>
              <a:rPr lang="en-IN" sz="1600" b="1" dirty="0"/>
              <a:t>Current Challenge:</a:t>
            </a:r>
            <a:r>
              <a:rPr lang="en-IN" sz="1600" dirty="0"/>
              <a:t> Models are prone to overfitting, often relying on patterns in training data that do not generalize well to new malware.</a:t>
            </a:r>
          </a:p>
          <a:p>
            <a:pPr marL="742950" lvl="1" indent="-285750">
              <a:buClr>
                <a:schemeClr val="accent2"/>
              </a:buClr>
              <a:buFont typeface="Arial" panose="020B0604020202020204" pitchFamily="34" charset="0"/>
              <a:buChar char="•"/>
            </a:pPr>
            <a:r>
              <a:rPr lang="en-IN" sz="1600" b="1" dirty="0"/>
              <a:t>XAI Contribution:</a:t>
            </a:r>
            <a:r>
              <a:rPr lang="en-IN" sz="1600" dirty="0"/>
              <a:t> Post-hoc explanation tools can expose such over-reliance on non-generalizable correlations. Identifying these can guide feature engineering efforts, leading to more robust models that avoid false negatives.</a:t>
            </a:r>
          </a:p>
          <a:p>
            <a:pPr marL="742950" lvl="1" indent="-285750">
              <a:buClr>
                <a:schemeClr val="accent2"/>
              </a:buClr>
              <a:buFont typeface="Arial" panose="020B0604020202020204" pitchFamily="34" charset="0"/>
              <a:buChar char="•"/>
            </a:pPr>
            <a:endParaRPr lang="en-IN" sz="1600" dirty="0"/>
          </a:p>
          <a:p>
            <a:pPr marL="285750" indent="-285750">
              <a:buClr>
                <a:schemeClr val="accent1"/>
              </a:buClr>
              <a:buFont typeface="Wingdings" pitchFamily="2" charset="2"/>
              <a:buChar char="§"/>
            </a:pPr>
            <a:r>
              <a:rPr lang="en-IN" sz="1600" b="1" dirty="0"/>
              <a:t>Combating Adversarial Attacks</a:t>
            </a:r>
          </a:p>
          <a:p>
            <a:pPr marL="742950" lvl="1" indent="-285750">
              <a:buClr>
                <a:schemeClr val="accent2"/>
              </a:buClr>
              <a:buFont typeface="Arial" panose="020B0604020202020204" pitchFamily="34" charset="0"/>
              <a:buChar char="•"/>
            </a:pPr>
            <a:r>
              <a:rPr lang="en-IN" sz="1600" b="1" dirty="0"/>
              <a:t>Current Challenge:</a:t>
            </a:r>
            <a:r>
              <a:rPr lang="en-IN" sz="1600" dirty="0"/>
              <a:t> Malware authors exploit model vulnerabilities by injecting misleading features that bypass detection.</a:t>
            </a:r>
          </a:p>
          <a:p>
            <a:pPr marL="742950" lvl="1" indent="-285750">
              <a:buClr>
                <a:schemeClr val="accent2"/>
              </a:buClr>
              <a:buFont typeface="Arial" panose="020B0604020202020204" pitchFamily="34" charset="0"/>
              <a:buChar char="•"/>
            </a:pPr>
            <a:r>
              <a:rPr lang="en-IN" sz="1600" b="1" dirty="0"/>
              <a:t>XAI Contribution:</a:t>
            </a:r>
            <a:r>
              <a:rPr lang="en-IN" sz="1600" dirty="0"/>
              <a:t> By generating counterfactual explanations, XAI can simulate "what-if" scenarios to identify how minor feature manipulations affect decisions. This helps in recognizing and mitigating adversarial techniques that exploit spurious correlations.</a:t>
            </a:r>
          </a:p>
          <a:p>
            <a:pPr marL="742950" lvl="1" indent="-285750">
              <a:buClr>
                <a:schemeClr val="accent2"/>
              </a:buClr>
              <a:buFont typeface="Wingdings" pitchFamily="2" charset="2"/>
              <a:buChar char="§"/>
            </a:pPr>
            <a:endParaRPr lang="en-IN" sz="1600" dirty="0"/>
          </a:p>
          <a:p>
            <a:pPr marL="342900" indent="-342900">
              <a:buFont typeface="+mj-lt"/>
              <a:buAutoNum type="arabicPeriod"/>
            </a:pPr>
            <a:endParaRPr lang="en-IN" sz="1600" dirty="0"/>
          </a:p>
        </p:txBody>
      </p:sp>
    </p:spTree>
    <p:extLst>
      <p:ext uri="{BB962C8B-B14F-4D97-AF65-F5344CB8AC3E}">
        <p14:creationId xmlns:p14="http://schemas.microsoft.com/office/powerpoint/2010/main" val="2161006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3935</Words>
  <Application>Microsoft Macintosh PowerPoint</Application>
  <PresentationFormat>Widescreen</PresentationFormat>
  <Paragraphs>344</Paragraphs>
  <Slides>27</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MS Gothic</vt:lpstr>
      <vt:lpstr>Arial</vt:lpstr>
      <vt:lpstr>Calibri</vt:lpstr>
      <vt:lpstr>Calibri Light</vt:lpstr>
      <vt:lpstr>System Font Regular</vt:lpstr>
      <vt:lpstr>Wingdings</vt:lpstr>
      <vt:lpstr>Office Theme</vt:lpstr>
      <vt:lpstr>Contributions to Team Project:  XAI In Cybersecurity</vt:lpstr>
      <vt:lpstr>Introduction</vt:lpstr>
      <vt:lpstr>Objective of presentation</vt:lpstr>
      <vt:lpstr>Literature Survey</vt:lpstr>
      <vt:lpstr>Literature Survey</vt:lpstr>
      <vt:lpstr>Literature Survey</vt:lpstr>
      <vt:lpstr>Problem definition and Research question</vt:lpstr>
      <vt:lpstr>Problem definition and Research question</vt:lpstr>
      <vt:lpstr>Problem definition and Research question</vt:lpstr>
      <vt:lpstr>Problem definition and Research question</vt:lpstr>
      <vt:lpstr>Problem definition and Research question</vt:lpstr>
      <vt:lpstr>Running Existing Code E2E</vt:lpstr>
      <vt:lpstr>Running Existing Code E2E</vt:lpstr>
      <vt:lpstr>Running Existing Code E2E</vt:lpstr>
      <vt:lpstr>Running Existing Code E2E</vt:lpstr>
      <vt:lpstr>Running Existing Code E2E</vt:lpstr>
      <vt:lpstr>Running Existing Code E2E</vt:lpstr>
      <vt:lpstr>Running Existing Code E2E</vt:lpstr>
      <vt:lpstr>Running Existing Code E2E</vt:lpstr>
      <vt:lpstr>Running Existing Code E2E</vt:lpstr>
      <vt:lpstr>Challenges and Learnings</vt:lpstr>
      <vt:lpstr>Human Usability</vt:lpstr>
      <vt:lpstr>Human Usability</vt:lpstr>
      <vt:lpstr>Challenges and Learnings</vt:lpstr>
      <vt:lpstr>Project Timelines</vt:lpstr>
      <vt:lpstr>Commits</vt:lpstr>
      <vt:lpstr>Thank You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AMBIKA TAPLOO</dc:creator>
  <cp:lastModifiedBy>AMBIKA TAPLOO</cp:lastModifiedBy>
  <cp:revision>27</cp:revision>
  <dcterms:created xsi:type="dcterms:W3CDTF">2024-12-03T01:02:29Z</dcterms:created>
  <dcterms:modified xsi:type="dcterms:W3CDTF">2024-12-03T14:32:12Z</dcterms:modified>
</cp:coreProperties>
</file>