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18288000" cy="10287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66d27c952_0_20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d66d27c952_0_20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6f7b0d303_0_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d6f7b0d303_0_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6f7b0d303_0_4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d6f7b0d303_0_4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6f7b0d303_0_7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d6f7b0d303_0_7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66d27c952_0_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d66d27c952_0_2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66d27c952_0_3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d66d27c952_0_3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6d27c952_0_6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d66d27c952_0_6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66d27c952_0_10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d66d27c952_0_10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66d27c952_0_14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d66d27c952_0_14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220816" y="229425"/>
            <a:ext cx="1184656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577356" y="2924153"/>
            <a:ext cx="8564880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rgbClr val="C4010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220816" y="229425"/>
            <a:ext cx="1184656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1327870"/>
            <a:ext cx="17258665" cy="7632700"/>
          </a:xfrm>
          <a:custGeom>
            <a:rect b="b" l="l" r="r" t="t"/>
            <a:pathLst>
              <a:path extrusionOk="0" h="7632700" w="17258665">
                <a:moveTo>
                  <a:pt x="13729256" y="7632700"/>
                </a:moveTo>
                <a:lnTo>
                  <a:pt x="0" y="7632700"/>
                </a:lnTo>
                <a:lnTo>
                  <a:pt x="0" y="0"/>
                </a:lnTo>
                <a:lnTo>
                  <a:pt x="13538500" y="0"/>
                </a:lnTo>
                <a:lnTo>
                  <a:pt x="13586417" y="12700"/>
                </a:lnTo>
                <a:lnTo>
                  <a:pt x="13729256" y="12700"/>
                </a:lnTo>
                <a:lnTo>
                  <a:pt x="13776552" y="25400"/>
                </a:lnTo>
                <a:lnTo>
                  <a:pt x="13870649" y="25400"/>
                </a:lnTo>
                <a:lnTo>
                  <a:pt x="13917443" y="38100"/>
                </a:lnTo>
                <a:lnTo>
                  <a:pt x="13964062" y="38100"/>
                </a:lnTo>
                <a:lnTo>
                  <a:pt x="14010504" y="50800"/>
                </a:lnTo>
                <a:lnTo>
                  <a:pt x="14056763" y="50800"/>
                </a:lnTo>
                <a:lnTo>
                  <a:pt x="14148724" y="76200"/>
                </a:lnTo>
                <a:lnTo>
                  <a:pt x="14194419" y="76200"/>
                </a:lnTo>
                <a:lnTo>
                  <a:pt x="14330315" y="114300"/>
                </a:lnTo>
                <a:lnTo>
                  <a:pt x="14375206" y="114300"/>
                </a:lnTo>
                <a:lnTo>
                  <a:pt x="14640033" y="190500"/>
                </a:lnTo>
                <a:lnTo>
                  <a:pt x="14683384" y="215900"/>
                </a:lnTo>
                <a:lnTo>
                  <a:pt x="14812021" y="254000"/>
                </a:lnTo>
                <a:lnTo>
                  <a:pt x="14854416" y="279400"/>
                </a:lnTo>
                <a:lnTo>
                  <a:pt x="14938459" y="304800"/>
                </a:lnTo>
                <a:lnTo>
                  <a:pt x="14980099" y="330200"/>
                </a:lnTo>
                <a:lnTo>
                  <a:pt x="15021481" y="342900"/>
                </a:lnTo>
                <a:lnTo>
                  <a:pt x="15062602" y="368300"/>
                </a:lnTo>
                <a:lnTo>
                  <a:pt x="15103456" y="381000"/>
                </a:lnTo>
                <a:lnTo>
                  <a:pt x="15144042" y="406400"/>
                </a:lnTo>
                <a:lnTo>
                  <a:pt x="15184356" y="419100"/>
                </a:lnTo>
                <a:lnTo>
                  <a:pt x="15264152" y="469900"/>
                </a:lnTo>
                <a:lnTo>
                  <a:pt x="15303627" y="482600"/>
                </a:lnTo>
                <a:lnTo>
                  <a:pt x="15420321" y="558800"/>
                </a:lnTo>
                <a:lnTo>
                  <a:pt x="15534343" y="635000"/>
                </a:lnTo>
                <a:lnTo>
                  <a:pt x="15571740" y="647700"/>
                </a:lnTo>
                <a:lnTo>
                  <a:pt x="15645599" y="698500"/>
                </a:lnTo>
                <a:lnTo>
                  <a:pt x="15682053" y="736600"/>
                </a:lnTo>
                <a:lnTo>
                  <a:pt x="15789474" y="812800"/>
                </a:lnTo>
                <a:lnTo>
                  <a:pt x="15859434" y="863600"/>
                </a:lnTo>
                <a:lnTo>
                  <a:pt x="15893908" y="901700"/>
                </a:lnTo>
                <a:lnTo>
                  <a:pt x="15961825" y="952500"/>
                </a:lnTo>
                <a:lnTo>
                  <a:pt x="15995261" y="990600"/>
                </a:lnTo>
                <a:lnTo>
                  <a:pt x="16061072" y="1041400"/>
                </a:lnTo>
                <a:lnTo>
                  <a:pt x="16093440" y="1079500"/>
                </a:lnTo>
                <a:lnTo>
                  <a:pt x="16125444" y="1104900"/>
                </a:lnTo>
                <a:lnTo>
                  <a:pt x="16157081" y="1143000"/>
                </a:lnTo>
                <a:lnTo>
                  <a:pt x="16188348" y="1168400"/>
                </a:lnTo>
                <a:lnTo>
                  <a:pt x="16219242" y="1206500"/>
                </a:lnTo>
                <a:lnTo>
                  <a:pt x="16249758" y="1231900"/>
                </a:lnTo>
                <a:lnTo>
                  <a:pt x="16279893" y="1270000"/>
                </a:lnTo>
                <a:lnTo>
                  <a:pt x="16309644" y="1308100"/>
                </a:lnTo>
                <a:lnTo>
                  <a:pt x="16339008" y="1333500"/>
                </a:lnTo>
                <a:lnTo>
                  <a:pt x="16367980" y="1371600"/>
                </a:lnTo>
                <a:lnTo>
                  <a:pt x="16396557" y="1409700"/>
                </a:lnTo>
                <a:lnTo>
                  <a:pt x="16424736" y="1435100"/>
                </a:lnTo>
                <a:lnTo>
                  <a:pt x="16452513" y="1473200"/>
                </a:lnTo>
                <a:lnTo>
                  <a:pt x="16479885" y="1511300"/>
                </a:lnTo>
                <a:lnTo>
                  <a:pt x="16506849" y="1549400"/>
                </a:lnTo>
                <a:lnTo>
                  <a:pt x="16533400" y="1587500"/>
                </a:lnTo>
                <a:lnTo>
                  <a:pt x="16559535" y="1612900"/>
                </a:lnTo>
                <a:lnTo>
                  <a:pt x="16585251" y="1651000"/>
                </a:lnTo>
                <a:lnTo>
                  <a:pt x="16610545" y="1689100"/>
                </a:lnTo>
                <a:lnTo>
                  <a:pt x="16635412" y="1727200"/>
                </a:lnTo>
                <a:lnTo>
                  <a:pt x="16659849" y="1765300"/>
                </a:lnTo>
                <a:lnTo>
                  <a:pt x="16683854" y="1803400"/>
                </a:lnTo>
                <a:lnTo>
                  <a:pt x="16707421" y="1841500"/>
                </a:lnTo>
                <a:lnTo>
                  <a:pt x="16730549" y="1879600"/>
                </a:lnTo>
                <a:lnTo>
                  <a:pt x="16753233" y="1917700"/>
                </a:lnTo>
                <a:lnTo>
                  <a:pt x="16775469" y="1955800"/>
                </a:lnTo>
                <a:lnTo>
                  <a:pt x="16797255" y="1993900"/>
                </a:lnTo>
                <a:lnTo>
                  <a:pt x="16818587" y="2044700"/>
                </a:lnTo>
                <a:lnTo>
                  <a:pt x="16839461" y="2082800"/>
                </a:lnTo>
                <a:lnTo>
                  <a:pt x="16859874" y="2120900"/>
                </a:lnTo>
                <a:lnTo>
                  <a:pt x="16879822" y="2159000"/>
                </a:lnTo>
                <a:lnTo>
                  <a:pt x="16899302" y="2197100"/>
                </a:lnTo>
                <a:lnTo>
                  <a:pt x="16918310" y="2247900"/>
                </a:lnTo>
                <a:lnTo>
                  <a:pt x="16936844" y="2286000"/>
                </a:lnTo>
                <a:lnTo>
                  <a:pt x="16954898" y="2324100"/>
                </a:lnTo>
                <a:lnTo>
                  <a:pt x="16972471" y="2362200"/>
                </a:lnTo>
                <a:lnTo>
                  <a:pt x="16989558" y="2413000"/>
                </a:lnTo>
                <a:lnTo>
                  <a:pt x="17006155" y="2451100"/>
                </a:lnTo>
                <a:lnTo>
                  <a:pt x="17022260" y="2489200"/>
                </a:lnTo>
                <a:lnTo>
                  <a:pt x="17037869" y="2540000"/>
                </a:lnTo>
                <a:lnTo>
                  <a:pt x="17052979" y="2578100"/>
                </a:lnTo>
                <a:lnTo>
                  <a:pt x="17067585" y="2628900"/>
                </a:lnTo>
                <a:lnTo>
                  <a:pt x="17081684" y="2667000"/>
                </a:lnTo>
                <a:lnTo>
                  <a:pt x="17095274" y="2717800"/>
                </a:lnTo>
                <a:lnTo>
                  <a:pt x="17108350" y="2755900"/>
                </a:lnTo>
                <a:lnTo>
                  <a:pt x="17120908" y="2794000"/>
                </a:lnTo>
                <a:lnTo>
                  <a:pt x="17132947" y="2844800"/>
                </a:lnTo>
                <a:lnTo>
                  <a:pt x="17144461" y="2882900"/>
                </a:lnTo>
                <a:lnTo>
                  <a:pt x="17155447" y="2933700"/>
                </a:lnTo>
                <a:lnTo>
                  <a:pt x="17165903" y="2984500"/>
                </a:lnTo>
                <a:lnTo>
                  <a:pt x="17175823" y="3022600"/>
                </a:lnTo>
                <a:lnTo>
                  <a:pt x="17185206" y="3073400"/>
                </a:lnTo>
                <a:lnTo>
                  <a:pt x="17194047" y="3111500"/>
                </a:lnTo>
                <a:lnTo>
                  <a:pt x="17202344" y="3162300"/>
                </a:lnTo>
                <a:lnTo>
                  <a:pt x="17210091" y="3213100"/>
                </a:lnTo>
                <a:lnTo>
                  <a:pt x="17217287" y="3251200"/>
                </a:lnTo>
                <a:lnTo>
                  <a:pt x="17223927" y="3302000"/>
                </a:lnTo>
                <a:lnTo>
                  <a:pt x="17230007" y="3352800"/>
                </a:lnTo>
                <a:lnTo>
                  <a:pt x="17235526" y="3390900"/>
                </a:lnTo>
                <a:lnTo>
                  <a:pt x="17240478" y="3441700"/>
                </a:lnTo>
                <a:lnTo>
                  <a:pt x="17244861" y="3492500"/>
                </a:lnTo>
                <a:lnTo>
                  <a:pt x="17248671" y="3530600"/>
                </a:lnTo>
                <a:lnTo>
                  <a:pt x="17251904" y="3581400"/>
                </a:lnTo>
                <a:lnTo>
                  <a:pt x="17254557" y="3632200"/>
                </a:lnTo>
                <a:lnTo>
                  <a:pt x="17256627" y="3683000"/>
                </a:lnTo>
                <a:lnTo>
                  <a:pt x="17258110" y="3721100"/>
                </a:lnTo>
                <a:lnTo>
                  <a:pt x="17258557" y="3746569"/>
                </a:lnTo>
                <a:lnTo>
                  <a:pt x="17258557" y="3898831"/>
                </a:lnTo>
                <a:lnTo>
                  <a:pt x="17256627" y="3962400"/>
                </a:lnTo>
                <a:lnTo>
                  <a:pt x="17254557" y="4013200"/>
                </a:lnTo>
                <a:lnTo>
                  <a:pt x="17251904" y="4064000"/>
                </a:lnTo>
                <a:lnTo>
                  <a:pt x="17248671" y="4114800"/>
                </a:lnTo>
                <a:lnTo>
                  <a:pt x="17244861" y="4152900"/>
                </a:lnTo>
                <a:lnTo>
                  <a:pt x="17240478" y="4203700"/>
                </a:lnTo>
                <a:lnTo>
                  <a:pt x="17235526" y="4254500"/>
                </a:lnTo>
                <a:lnTo>
                  <a:pt x="17230007" y="4292600"/>
                </a:lnTo>
                <a:lnTo>
                  <a:pt x="17223927" y="4343400"/>
                </a:lnTo>
                <a:lnTo>
                  <a:pt x="17217287" y="4394200"/>
                </a:lnTo>
                <a:lnTo>
                  <a:pt x="17210091" y="4432300"/>
                </a:lnTo>
                <a:lnTo>
                  <a:pt x="17202344" y="4483100"/>
                </a:lnTo>
                <a:lnTo>
                  <a:pt x="17194047" y="4533900"/>
                </a:lnTo>
                <a:lnTo>
                  <a:pt x="17185206" y="4572000"/>
                </a:lnTo>
                <a:lnTo>
                  <a:pt x="17175823" y="4622800"/>
                </a:lnTo>
                <a:lnTo>
                  <a:pt x="17165903" y="4660900"/>
                </a:lnTo>
                <a:lnTo>
                  <a:pt x="17155447" y="4711700"/>
                </a:lnTo>
                <a:lnTo>
                  <a:pt x="17144461" y="4749800"/>
                </a:lnTo>
                <a:lnTo>
                  <a:pt x="17132947" y="4800600"/>
                </a:lnTo>
                <a:lnTo>
                  <a:pt x="17120908" y="4838700"/>
                </a:lnTo>
                <a:lnTo>
                  <a:pt x="17108350" y="4889500"/>
                </a:lnTo>
                <a:lnTo>
                  <a:pt x="17095274" y="4927600"/>
                </a:lnTo>
                <a:lnTo>
                  <a:pt x="17081684" y="4978400"/>
                </a:lnTo>
                <a:lnTo>
                  <a:pt x="17067585" y="5016500"/>
                </a:lnTo>
                <a:lnTo>
                  <a:pt x="17052979" y="5067300"/>
                </a:lnTo>
                <a:lnTo>
                  <a:pt x="17037869" y="5105400"/>
                </a:lnTo>
                <a:lnTo>
                  <a:pt x="17022260" y="5143500"/>
                </a:lnTo>
                <a:lnTo>
                  <a:pt x="17006155" y="5194300"/>
                </a:lnTo>
                <a:lnTo>
                  <a:pt x="16989558" y="5232400"/>
                </a:lnTo>
                <a:lnTo>
                  <a:pt x="16972471" y="5270500"/>
                </a:lnTo>
                <a:lnTo>
                  <a:pt x="16954898" y="5321300"/>
                </a:lnTo>
                <a:lnTo>
                  <a:pt x="16936844" y="5359400"/>
                </a:lnTo>
                <a:lnTo>
                  <a:pt x="16918310" y="5397500"/>
                </a:lnTo>
                <a:lnTo>
                  <a:pt x="16899302" y="5448300"/>
                </a:lnTo>
                <a:lnTo>
                  <a:pt x="16879822" y="5486400"/>
                </a:lnTo>
                <a:lnTo>
                  <a:pt x="16859874" y="5524500"/>
                </a:lnTo>
                <a:lnTo>
                  <a:pt x="16839461" y="5562600"/>
                </a:lnTo>
                <a:lnTo>
                  <a:pt x="16818587" y="5600700"/>
                </a:lnTo>
                <a:lnTo>
                  <a:pt x="16797255" y="5638800"/>
                </a:lnTo>
                <a:lnTo>
                  <a:pt x="16775469" y="5689600"/>
                </a:lnTo>
                <a:lnTo>
                  <a:pt x="16753233" y="5727700"/>
                </a:lnTo>
                <a:lnTo>
                  <a:pt x="16730549" y="5765800"/>
                </a:lnTo>
                <a:lnTo>
                  <a:pt x="16707421" y="5803900"/>
                </a:lnTo>
                <a:lnTo>
                  <a:pt x="16683854" y="5842000"/>
                </a:lnTo>
                <a:lnTo>
                  <a:pt x="16659849" y="5880100"/>
                </a:lnTo>
                <a:lnTo>
                  <a:pt x="16635412" y="5918200"/>
                </a:lnTo>
                <a:lnTo>
                  <a:pt x="16610545" y="5956300"/>
                </a:lnTo>
                <a:lnTo>
                  <a:pt x="16585251" y="5994400"/>
                </a:lnTo>
                <a:lnTo>
                  <a:pt x="16559535" y="6019800"/>
                </a:lnTo>
                <a:lnTo>
                  <a:pt x="16533400" y="6057900"/>
                </a:lnTo>
                <a:lnTo>
                  <a:pt x="16506849" y="6096000"/>
                </a:lnTo>
                <a:lnTo>
                  <a:pt x="16479885" y="6134100"/>
                </a:lnTo>
                <a:lnTo>
                  <a:pt x="16452513" y="6172200"/>
                </a:lnTo>
                <a:lnTo>
                  <a:pt x="16424736" y="6210300"/>
                </a:lnTo>
                <a:lnTo>
                  <a:pt x="16396557" y="6235700"/>
                </a:lnTo>
                <a:lnTo>
                  <a:pt x="16367980" y="6273800"/>
                </a:lnTo>
                <a:lnTo>
                  <a:pt x="16339008" y="6311900"/>
                </a:lnTo>
                <a:lnTo>
                  <a:pt x="16309644" y="6337300"/>
                </a:lnTo>
                <a:lnTo>
                  <a:pt x="16279893" y="6375400"/>
                </a:lnTo>
                <a:lnTo>
                  <a:pt x="16249758" y="6413500"/>
                </a:lnTo>
                <a:lnTo>
                  <a:pt x="16219242" y="6438900"/>
                </a:lnTo>
                <a:lnTo>
                  <a:pt x="16188348" y="6477000"/>
                </a:lnTo>
                <a:lnTo>
                  <a:pt x="16157081" y="6502400"/>
                </a:lnTo>
                <a:lnTo>
                  <a:pt x="16125444" y="6540500"/>
                </a:lnTo>
                <a:lnTo>
                  <a:pt x="16093440" y="6565900"/>
                </a:lnTo>
                <a:lnTo>
                  <a:pt x="16061072" y="6604000"/>
                </a:lnTo>
                <a:lnTo>
                  <a:pt x="15995261" y="6654800"/>
                </a:lnTo>
                <a:lnTo>
                  <a:pt x="15961825" y="6692900"/>
                </a:lnTo>
                <a:lnTo>
                  <a:pt x="15893908" y="6743700"/>
                </a:lnTo>
                <a:lnTo>
                  <a:pt x="15859434" y="6781800"/>
                </a:lnTo>
                <a:lnTo>
                  <a:pt x="15789474" y="6832600"/>
                </a:lnTo>
                <a:lnTo>
                  <a:pt x="15682053" y="6908800"/>
                </a:lnTo>
                <a:lnTo>
                  <a:pt x="15571740" y="6985000"/>
                </a:lnTo>
                <a:lnTo>
                  <a:pt x="15458630" y="7061200"/>
                </a:lnTo>
                <a:lnTo>
                  <a:pt x="15342816" y="7137400"/>
                </a:lnTo>
                <a:lnTo>
                  <a:pt x="15303627" y="7150100"/>
                </a:lnTo>
                <a:lnTo>
                  <a:pt x="15224393" y="7200900"/>
                </a:lnTo>
                <a:lnTo>
                  <a:pt x="15184356" y="7213600"/>
                </a:lnTo>
                <a:lnTo>
                  <a:pt x="15103456" y="7264400"/>
                </a:lnTo>
                <a:lnTo>
                  <a:pt x="15062602" y="7277100"/>
                </a:lnTo>
                <a:lnTo>
                  <a:pt x="15021481" y="7302500"/>
                </a:lnTo>
                <a:lnTo>
                  <a:pt x="14980099" y="7315200"/>
                </a:lnTo>
                <a:lnTo>
                  <a:pt x="14938459" y="7340600"/>
                </a:lnTo>
                <a:lnTo>
                  <a:pt x="14854416" y="7366000"/>
                </a:lnTo>
                <a:lnTo>
                  <a:pt x="14812021" y="7391400"/>
                </a:lnTo>
                <a:lnTo>
                  <a:pt x="14640033" y="7442200"/>
                </a:lnTo>
                <a:lnTo>
                  <a:pt x="14596451" y="7467600"/>
                </a:lnTo>
                <a:lnTo>
                  <a:pt x="14419888" y="7518400"/>
                </a:lnTo>
                <a:lnTo>
                  <a:pt x="14375206" y="7518400"/>
                </a:lnTo>
                <a:lnTo>
                  <a:pt x="14194419" y="7569200"/>
                </a:lnTo>
                <a:lnTo>
                  <a:pt x="14148724" y="7569200"/>
                </a:lnTo>
                <a:lnTo>
                  <a:pt x="14056763" y="7594600"/>
                </a:lnTo>
                <a:lnTo>
                  <a:pt x="14010504" y="7594600"/>
                </a:lnTo>
                <a:lnTo>
                  <a:pt x="13964062" y="7607300"/>
                </a:lnTo>
                <a:lnTo>
                  <a:pt x="13917443" y="7607300"/>
                </a:lnTo>
                <a:lnTo>
                  <a:pt x="13870649" y="7620000"/>
                </a:lnTo>
                <a:lnTo>
                  <a:pt x="13776552" y="7620000"/>
                </a:lnTo>
                <a:lnTo>
                  <a:pt x="13729256" y="7632700"/>
                </a:lnTo>
                <a:close/>
              </a:path>
            </a:pathLst>
          </a:custGeom>
          <a:solidFill>
            <a:srgbClr val="F1F1F1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3587685" y="4042340"/>
            <a:ext cx="11112500" cy="179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rgbClr val="C4010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220816" y="229425"/>
            <a:ext cx="1184656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20816" y="229425"/>
            <a:ext cx="1184656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77356" y="2924153"/>
            <a:ext cx="8564880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rgbClr val="C4010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1327870"/>
            <a:ext cx="17258665" cy="7632700"/>
          </a:xfrm>
          <a:custGeom>
            <a:rect b="b" l="l" r="r" t="t"/>
            <a:pathLst>
              <a:path extrusionOk="0" h="7632700" w="17258665">
                <a:moveTo>
                  <a:pt x="13729256" y="7632700"/>
                </a:moveTo>
                <a:lnTo>
                  <a:pt x="0" y="7632700"/>
                </a:lnTo>
                <a:lnTo>
                  <a:pt x="0" y="0"/>
                </a:lnTo>
                <a:lnTo>
                  <a:pt x="13538500" y="0"/>
                </a:lnTo>
                <a:lnTo>
                  <a:pt x="13586417" y="12700"/>
                </a:lnTo>
                <a:lnTo>
                  <a:pt x="13729256" y="12700"/>
                </a:lnTo>
                <a:lnTo>
                  <a:pt x="13776552" y="25400"/>
                </a:lnTo>
                <a:lnTo>
                  <a:pt x="13870649" y="25400"/>
                </a:lnTo>
                <a:lnTo>
                  <a:pt x="13917443" y="38100"/>
                </a:lnTo>
                <a:lnTo>
                  <a:pt x="13964062" y="38100"/>
                </a:lnTo>
                <a:lnTo>
                  <a:pt x="14010504" y="50800"/>
                </a:lnTo>
                <a:lnTo>
                  <a:pt x="14056763" y="50800"/>
                </a:lnTo>
                <a:lnTo>
                  <a:pt x="14148724" y="76200"/>
                </a:lnTo>
                <a:lnTo>
                  <a:pt x="14194419" y="76200"/>
                </a:lnTo>
                <a:lnTo>
                  <a:pt x="14330315" y="114300"/>
                </a:lnTo>
                <a:lnTo>
                  <a:pt x="14375206" y="114300"/>
                </a:lnTo>
                <a:lnTo>
                  <a:pt x="14640033" y="190500"/>
                </a:lnTo>
                <a:lnTo>
                  <a:pt x="14683384" y="215900"/>
                </a:lnTo>
                <a:lnTo>
                  <a:pt x="14812021" y="254000"/>
                </a:lnTo>
                <a:lnTo>
                  <a:pt x="14854416" y="279400"/>
                </a:lnTo>
                <a:lnTo>
                  <a:pt x="14938459" y="304800"/>
                </a:lnTo>
                <a:lnTo>
                  <a:pt x="14980099" y="330200"/>
                </a:lnTo>
                <a:lnTo>
                  <a:pt x="15021481" y="342900"/>
                </a:lnTo>
                <a:lnTo>
                  <a:pt x="15062602" y="368300"/>
                </a:lnTo>
                <a:lnTo>
                  <a:pt x="15103456" y="381000"/>
                </a:lnTo>
                <a:lnTo>
                  <a:pt x="15144042" y="406400"/>
                </a:lnTo>
                <a:lnTo>
                  <a:pt x="15184356" y="419100"/>
                </a:lnTo>
                <a:lnTo>
                  <a:pt x="15264152" y="469900"/>
                </a:lnTo>
                <a:lnTo>
                  <a:pt x="15303627" y="482600"/>
                </a:lnTo>
                <a:lnTo>
                  <a:pt x="15420321" y="558800"/>
                </a:lnTo>
                <a:lnTo>
                  <a:pt x="15534343" y="635000"/>
                </a:lnTo>
                <a:lnTo>
                  <a:pt x="15571740" y="647700"/>
                </a:lnTo>
                <a:lnTo>
                  <a:pt x="15645599" y="698500"/>
                </a:lnTo>
                <a:lnTo>
                  <a:pt x="15682053" y="736600"/>
                </a:lnTo>
                <a:lnTo>
                  <a:pt x="15789474" y="812800"/>
                </a:lnTo>
                <a:lnTo>
                  <a:pt x="15859434" y="863600"/>
                </a:lnTo>
                <a:lnTo>
                  <a:pt x="15893908" y="901700"/>
                </a:lnTo>
                <a:lnTo>
                  <a:pt x="15961825" y="952500"/>
                </a:lnTo>
                <a:lnTo>
                  <a:pt x="15995261" y="990600"/>
                </a:lnTo>
                <a:lnTo>
                  <a:pt x="16061072" y="1041400"/>
                </a:lnTo>
                <a:lnTo>
                  <a:pt x="16093440" y="1079500"/>
                </a:lnTo>
                <a:lnTo>
                  <a:pt x="16125444" y="1104900"/>
                </a:lnTo>
                <a:lnTo>
                  <a:pt x="16157081" y="1143000"/>
                </a:lnTo>
                <a:lnTo>
                  <a:pt x="16188348" y="1168400"/>
                </a:lnTo>
                <a:lnTo>
                  <a:pt x="16219242" y="1206500"/>
                </a:lnTo>
                <a:lnTo>
                  <a:pt x="16249758" y="1231900"/>
                </a:lnTo>
                <a:lnTo>
                  <a:pt x="16279893" y="1270000"/>
                </a:lnTo>
                <a:lnTo>
                  <a:pt x="16309644" y="1308100"/>
                </a:lnTo>
                <a:lnTo>
                  <a:pt x="16339008" y="1333500"/>
                </a:lnTo>
                <a:lnTo>
                  <a:pt x="16367980" y="1371600"/>
                </a:lnTo>
                <a:lnTo>
                  <a:pt x="16396557" y="1409700"/>
                </a:lnTo>
                <a:lnTo>
                  <a:pt x="16424736" y="1435100"/>
                </a:lnTo>
                <a:lnTo>
                  <a:pt x="16452513" y="1473200"/>
                </a:lnTo>
                <a:lnTo>
                  <a:pt x="16479885" y="1511300"/>
                </a:lnTo>
                <a:lnTo>
                  <a:pt x="16506849" y="1549400"/>
                </a:lnTo>
                <a:lnTo>
                  <a:pt x="16533400" y="1587500"/>
                </a:lnTo>
                <a:lnTo>
                  <a:pt x="16559535" y="1612900"/>
                </a:lnTo>
                <a:lnTo>
                  <a:pt x="16585251" y="1651000"/>
                </a:lnTo>
                <a:lnTo>
                  <a:pt x="16610545" y="1689100"/>
                </a:lnTo>
                <a:lnTo>
                  <a:pt x="16635412" y="1727200"/>
                </a:lnTo>
                <a:lnTo>
                  <a:pt x="16659849" y="1765300"/>
                </a:lnTo>
                <a:lnTo>
                  <a:pt x="16683854" y="1803400"/>
                </a:lnTo>
                <a:lnTo>
                  <a:pt x="16707421" y="1841500"/>
                </a:lnTo>
                <a:lnTo>
                  <a:pt x="16730549" y="1879600"/>
                </a:lnTo>
                <a:lnTo>
                  <a:pt x="16753233" y="1917700"/>
                </a:lnTo>
                <a:lnTo>
                  <a:pt x="16775469" y="1955800"/>
                </a:lnTo>
                <a:lnTo>
                  <a:pt x="16797255" y="1993900"/>
                </a:lnTo>
                <a:lnTo>
                  <a:pt x="16818587" y="2044700"/>
                </a:lnTo>
                <a:lnTo>
                  <a:pt x="16839461" y="2082800"/>
                </a:lnTo>
                <a:lnTo>
                  <a:pt x="16859874" y="2120900"/>
                </a:lnTo>
                <a:lnTo>
                  <a:pt x="16879822" y="2159000"/>
                </a:lnTo>
                <a:lnTo>
                  <a:pt x="16899302" y="2197100"/>
                </a:lnTo>
                <a:lnTo>
                  <a:pt x="16918310" y="2247900"/>
                </a:lnTo>
                <a:lnTo>
                  <a:pt x="16936844" y="2286000"/>
                </a:lnTo>
                <a:lnTo>
                  <a:pt x="16954898" y="2324100"/>
                </a:lnTo>
                <a:lnTo>
                  <a:pt x="16972471" y="2362200"/>
                </a:lnTo>
                <a:lnTo>
                  <a:pt x="16989558" y="2413000"/>
                </a:lnTo>
                <a:lnTo>
                  <a:pt x="17006155" y="2451100"/>
                </a:lnTo>
                <a:lnTo>
                  <a:pt x="17022260" y="2489200"/>
                </a:lnTo>
                <a:lnTo>
                  <a:pt x="17037869" y="2540000"/>
                </a:lnTo>
                <a:lnTo>
                  <a:pt x="17052979" y="2578100"/>
                </a:lnTo>
                <a:lnTo>
                  <a:pt x="17067585" y="2628900"/>
                </a:lnTo>
                <a:lnTo>
                  <a:pt x="17081684" y="2667000"/>
                </a:lnTo>
                <a:lnTo>
                  <a:pt x="17095274" y="2717800"/>
                </a:lnTo>
                <a:lnTo>
                  <a:pt x="17108350" y="2755900"/>
                </a:lnTo>
                <a:lnTo>
                  <a:pt x="17120908" y="2794000"/>
                </a:lnTo>
                <a:lnTo>
                  <a:pt x="17132947" y="2844800"/>
                </a:lnTo>
                <a:lnTo>
                  <a:pt x="17144461" y="2882900"/>
                </a:lnTo>
                <a:lnTo>
                  <a:pt x="17155447" y="2933700"/>
                </a:lnTo>
                <a:lnTo>
                  <a:pt x="17165903" y="2984500"/>
                </a:lnTo>
                <a:lnTo>
                  <a:pt x="17175823" y="3022600"/>
                </a:lnTo>
                <a:lnTo>
                  <a:pt x="17185206" y="3073400"/>
                </a:lnTo>
                <a:lnTo>
                  <a:pt x="17194047" y="3111500"/>
                </a:lnTo>
                <a:lnTo>
                  <a:pt x="17202344" y="3162300"/>
                </a:lnTo>
                <a:lnTo>
                  <a:pt x="17210091" y="3213100"/>
                </a:lnTo>
                <a:lnTo>
                  <a:pt x="17217287" y="3251200"/>
                </a:lnTo>
                <a:lnTo>
                  <a:pt x="17223927" y="3302000"/>
                </a:lnTo>
                <a:lnTo>
                  <a:pt x="17230007" y="3352800"/>
                </a:lnTo>
                <a:lnTo>
                  <a:pt x="17235526" y="3390900"/>
                </a:lnTo>
                <a:lnTo>
                  <a:pt x="17240478" y="3441700"/>
                </a:lnTo>
                <a:lnTo>
                  <a:pt x="17244861" y="3492500"/>
                </a:lnTo>
                <a:lnTo>
                  <a:pt x="17248671" y="3530600"/>
                </a:lnTo>
                <a:lnTo>
                  <a:pt x="17251904" y="3581400"/>
                </a:lnTo>
                <a:lnTo>
                  <a:pt x="17254557" y="3632200"/>
                </a:lnTo>
                <a:lnTo>
                  <a:pt x="17256627" y="3683000"/>
                </a:lnTo>
                <a:lnTo>
                  <a:pt x="17258110" y="3721100"/>
                </a:lnTo>
                <a:lnTo>
                  <a:pt x="17258557" y="3746569"/>
                </a:lnTo>
                <a:lnTo>
                  <a:pt x="17258557" y="3898831"/>
                </a:lnTo>
                <a:lnTo>
                  <a:pt x="17256627" y="3962400"/>
                </a:lnTo>
                <a:lnTo>
                  <a:pt x="17254557" y="4013200"/>
                </a:lnTo>
                <a:lnTo>
                  <a:pt x="17251904" y="4064000"/>
                </a:lnTo>
                <a:lnTo>
                  <a:pt x="17248671" y="4114800"/>
                </a:lnTo>
                <a:lnTo>
                  <a:pt x="17244861" y="4152900"/>
                </a:lnTo>
                <a:lnTo>
                  <a:pt x="17240478" y="4203700"/>
                </a:lnTo>
                <a:lnTo>
                  <a:pt x="17235526" y="4254500"/>
                </a:lnTo>
                <a:lnTo>
                  <a:pt x="17230007" y="4292600"/>
                </a:lnTo>
                <a:lnTo>
                  <a:pt x="17223927" y="4343400"/>
                </a:lnTo>
                <a:lnTo>
                  <a:pt x="17217287" y="4394200"/>
                </a:lnTo>
                <a:lnTo>
                  <a:pt x="17210091" y="4432300"/>
                </a:lnTo>
                <a:lnTo>
                  <a:pt x="17202344" y="4483100"/>
                </a:lnTo>
                <a:lnTo>
                  <a:pt x="17194047" y="4533900"/>
                </a:lnTo>
                <a:lnTo>
                  <a:pt x="17185206" y="4572000"/>
                </a:lnTo>
                <a:lnTo>
                  <a:pt x="17175823" y="4622800"/>
                </a:lnTo>
                <a:lnTo>
                  <a:pt x="17165903" y="4660900"/>
                </a:lnTo>
                <a:lnTo>
                  <a:pt x="17155447" y="4711700"/>
                </a:lnTo>
                <a:lnTo>
                  <a:pt x="17144461" y="4749800"/>
                </a:lnTo>
                <a:lnTo>
                  <a:pt x="17132947" y="4800600"/>
                </a:lnTo>
                <a:lnTo>
                  <a:pt x="17120908" y="4838700"/>
                </a:lnTo>
                <a:lnTo>
                  <a:pt x="17108350" y="4889500"/>
                </a:lnTo>
                <a:lnTo>
                  <a:pt x="17095274" y="4927600"/>
                </a:lnTo>
                <a:lnTo>
                  <a:pt x="17081684" y="4978400"/>
                </a:lnTo>
                <a:lnTo>
                  <a:pt x="17067585" y="5016500"/>
                </a:lnTo>
                <a:lnTo>
                  <a:pt x="17052979" y="5067300"/>
                </a:lnTo>
                <a:lnTo>
                  <a:pt x="17037869" y="5105400"/>
                </a:lnTo>
                <a:lnTo>
                  <a:pt x="17022260" y="5143500"/>
                </a:lnTo>
                <a:lnTo>
                  <a:pt x="17006155" y="5194300"/>
                </a:lnTo>
                <a:lnTo>
                  <a:pt x="16989558" y="5232400"/>
                </a:lnTo>
                <a:lnTo>
                  <a:pt x="16972471" y="5270500"/>
                </a:lnTo>
                <a:lnTo>
                  <a:pt x="16954898" y="5321300"/>
                </a:lnTo>
                <a:lnTo>
                  <a:pt x="16936844" y="5359400"/>
                </a:lnTo>
                <a:lnTo>
                  <a:pt x="16918310" y="5397500"/>
                </a:lnTo>
                <a:lnTo>
                  <a:pt x="16899302" y="5448300"/>
                </a:lnTo>
                <a:lnTo>
                  <a:pt x="16879822" y="5486400"/>
                </a:lnTo>
                <a:lnTo>
                  <a:pt x="16859874" y="5524500"/>
                </a:lnTo>
                <a:lnTo>
                  <a:pt x="16839461" y="5562600"/>
                </a:lnTo>
                <a:lnTo>
                  <a:pt x="16818587" y="5600700"/>
                </a:lnTo>
                <a:lnTo>
                  <a:pt x="16797255" y="5638800"/>
                </a:lnTo>
                <a:lnTo>
                  <a:pt x="16775469" y="5689600"/>
                </a:lnTo>
                <a:lnTo>
                  <a:pt x="16753233" y="5727700"/>
                </a:lnTo>
                <a:lnTo>
                  <a:pt x="16730549" y="5765800"/>
                </a:lnTo>
                <a:lnTo>
                  <a:pt x="16707421" y="5803900"/>
                </a:lnTo>
                <a:lnTo>
                  <a:pt x="16683854" y="5842000"/>
                </a:lnTo>
                <a:lnTo>
                  <a:pt x="16659849" y="5880100"/>
                </a:lnTo>
                <a:lnTo>
                  <a:pt x="16635412" y="5918200"/>
                </a:lnTo>
                <a:lnTo>
                  <a:pt x="16610545" y="5956300"/>
                </a:lnTo>
                <a:lnTo>
                  <a:pt x="16585251" y="5994400"/>
                </a:lnTo>
                <a:lnTo>
                  <a:pt x="16559535" y="6019800"/>
                </a:lnTo>
                <a:lnTo>
                  <a:pt x="16533400" y="6057900"/>
                </a:lnTo>
                <a:lnTo>
                  <a:pt x="16506849" y="6096000"/>
                </a:lnTo>
                <a:lnTo>
                  <a:pt x="16479885" y="6134100"/>
                </a:lnTo>
                <a:lnTo>
                  <a:pt x="16452513" y="6172200"/>
                </a:lnTo>
                <a:lnTo>
                  <a:pt x="16424736" y="6210300"/>
                </a:lnTo>
                <a:lnTo>
                  <a:pt x="16396557" y="6235700"/>
                </a:lnTo>
                <a:lnTo>
                  <a:pt x="16367980" y="6273800"/>
                </a:lnTo>
                <a:lnTo>
                  <a:pt x="16339008" y="6311900"/>
                </a:lnTo>
                <a:lnTo>
                  <a:pt x="16309644" y="6337300"/>
                </a:lnTo>
                <a:lnTo>
                  <a:pt x="16279893" y="6375400"/>
                </a:lnTo>
                <a:lnTo>
                  <a:pt x="16249758" y="6413500"/>
                </a:lnTo>
                <a:lnTo>
                  <a:pt x="16219242" y="6438900"/>
                </a:lnTo>
                <a:lnTo>
                  <a:pt x="16188348" y="6477000"/>
                </a:lnTo>
                <a:lnTo>
                  <a:pt x="16157081" y="6502400"/>
                </a:lnTo>
                <a:lnTo>
                  <a:pt x="16125444" y="6540500"/>
                </a:lnTo>
                <a:lnTo>
                  <a:pt x="16093440" y="6565900"/>
                </a:lnTo>
                <a:lnTo>
                  <a:pt x="16061072" y="6604000"/>
                </a:lnTo>
                <a:lnTo>
                  <a:pt x="15995261" y="6654800"/>
                </a:lnTo>
                <a:lnTo>
                  <a:pt x="15961825" y="6692900"/>
                </a:lnTo>
                <a:lnTo>
                  <a:pt x="15893908" y="6743700"/>
                </a:lnTo>
                <a:lnTo>
                  <a:pt x="15859434" y="6781800"/>
                </a:lnTo>
                <a:lnTo>
                  <a:pt x="15789474" y="6832600"/>
                </a:lnTo>
                <a:lnTo>
                  <a:pt x="15682053" y="6908800"/>
                </a:lnTo>
                <a:lnTo>
                  <a:pt x="15571740" y="6985000"/>
                </a:lnTo>
                <a:lnTo>
                  <a:pt x="15458630" y="7061200"/>
                </a:lnTo>
                <a:lnTo>
                  <a:pt x="15342816" y="7137400"/>
                </a:lnTo>
                <a:lnTo>
                  <a:pt x="15303627" y="7150100"/>
                </a:lnTo>
                <a:lnTo>
                  <a:pt x="15224393" y="7200900"/>
                </a:lnTo>
                <a:lnTo>
                  <a:pt x="15184356" y="7213600"/>
                </a:lnTo>
                <a:lnTo>
                  <a:pt x="15103456" y="7264400"/>
                </a:lnTo>
                <a:lnTo>
                  <a:pt x="15062602" y="7277100"/>
                </a:lnTo>
                <a:lnTo>
                  <a:pt x="15021481" y="7302500"/>
                </a:lnTo>
                <a:lnTo>
                  <a:pt x="14980099" y="7315200"/>
                </a:lnTo>
                <a:lnTo>
                  <a:pt x="14938459" y="7340600"/>
                </a:lnTo>
                <a:lnTo>
                  <a:pt x="14854416" y="7366000"/>
                </a:lnTo>
                <a:lnTo>
                  <a:pt x="14812021" y="7391400"/>
                </a:lnTo>
                <a:lnTo>
                  <a:pt x="14640033" y="7442200"/>
                </a:lnTo>
                <a:lnTo>
                  <a:pt x="14596451" y="7467600"/>
                </a:lnTo>
                <a:lnTo>
                  <a:pt x="14419888" y="7518400"/>
                </a:lnTo>
                <a:lnTo>
                  <a:pt x="14375206" y="7518400"/>
                </a:lnTo>
                <a:lnTo>
                  <a:pt x="14194419" y="7569200"/>
                </a:lnTo>
                <a:lnTo>
                  <a:pt x="14148724" y="7569200"/>
                </a:lnTo>
                <a:lnTo>
                  <a:pt x="14056763" y="7594600"/>
                </a:lnTo>
                <a:lnTo>
                  <a:pt x="14010504" y="7594600"/>
                </a:lnTo>
                <a:lnTo>
                  <a:pt x="13964062" y="7607300"/>
                </a:lnTo>
                <a:lnTo>
                  <a:pt x="13917443" y="7607300"/>
                </a:lnTo>
                <a:lnTo>
                  <a:pt x="13870649" y="7620000"/>
                </a:lnTo>
                <a:lnTo>
                  <a:pt x="13776552" y="7620000"/>
                </a:lnTo>
                <a:lnTo>
                  <a:pt x="13729256" y="7632700"/>
                </a:lnTo>
                <a:close/>
              </a:path>
            </a:pathLst>
          </a:custGeom>
          <a:solidFill>
            <a:srgbClr val="F1F1F1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1028700" y="9009796"/>
            <a:ext cx="248920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17010795" y="1028699"/>
            <a:ext cx="248920" cy="248920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8514514" y="8666689"/>
            <a:ext cx="140271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	3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159100" y="1873650"/>
            <a:ext cx="149856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/>
              <a:t>Exploring Explainable AI in Cybersecurity Using the Kairos Dataset</a:t>
            </a:r>
            <a:endParaRPr sz="6000"/>
          </a:p>
        </p:txBody>
      </p:sp>
      <p:sp>
        <p:nvSpPr>
          <p:cNvPr id="49" name="Google Shape;49;p7"/>
          <p:cNvSpPr txBox="1"/>
          <p:nvPr/>
        </p:nvSpPr>
        <p:spPr>
          <a:xfrm>
            <a:off x="3121043" y="5226458"/>
            <a:ext cx="121902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-Tejas Mhadgut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14100"/>
              </a:lnSpc>
              <a:spcBef>
                <a:spcPts val="4320"/>
              </a:spcBef>
              <a:spcAft>
                <a:spcPts val="0"/>
              </a:spcAft>
              <a:buNone/>
            </a:pPr>
            <a:r>
              <a:rPr b="1" lang="en-US" sz="2300">
                <a:latin typeface="Lato"/>
                <a:ea typeface="Lato"/>
                <a:cs typeface="Lato"/>
                <a:sym typeface="Lato"/>
              </a:rPr>
              <a:t>This Project Addresses Enhancing Model Transparency for Improved Intrusion Detection and Attack Investigation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/>
          <p:nvPr/>
        </p:nvSpPr>
        <p:spPr>
          <a:xfrm>
            <a:off x="521464" y="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521464" y="228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521464" y="457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521464" y="685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521464" y="914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521464" y="1143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521464" y="1371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521464" y="1600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521464" y="1828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521464" y="2057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521464" y="2286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521464" y="2514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521464" y="2743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521464" y="2971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521464" y="3200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521464" y="3429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21464" y="3657602"/>
            <a:ext cx="57150" cy="111760"/>
          </a:xfrm>
          <a:custGeom>
            <a:rect b="b" l="l" r="r" t="t"/>
            <a:pathLst>
              <a:path extrusionOk="0" h="111760" w="57150">
                <a:moveTo>
                  <a:pt x="0" y="111328"/>
                </a:moveTo>
                <a:lnTo>
                  <a:pt x="0" y="0"/>
                </a:lnTo>
                <a:lnTo>
                  <a:pt x="57150" y="0"/>
                </a:lnTo>
                <a:lnTo>
                  <a:pt x="57150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17010795" y="9258300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>
            <p:ph type="title"/>
          </p:nvPr>
        </p:nvSpPr>
        <p:spPr>
          <a:xfrm>
            <a:off x="1651200" y="400050"/>
            <a:ext cx="149856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/>
              <a:t>TGNN-Explainer</a:t>
            </a:r>
            <a:endParaRPr sz="6000"/>
          </a:p>
        </p:txBody>
      </p:sp>
      <p:sp>
        <p:nvSpPr>
          <p:cNvPr id="245" name="Google Shape;245;p16"/>
          <p:cNvSpPr txBox="1"/>
          <p:nvPr/>
        </p:nvSpPr>
        <p:spPr>
          <a:xfrm>
            <a:off x="3182850" y="1873725"/>
            <a:ext cx="1192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4010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 Explain predictions made by Temporal Graph Neural Networks (TGNNs) in dynamic graphs, focusing on the temporal dependencies of events.</a:t>
            </a:r>
            <a:endParaRPr sz="3800">
              <a:solidFill>
                <a:srgbClr val="C4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3429000" y="3020400"/>
            <a:ext cx="11922300" cy="6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01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Explorer: Uses Monte Carlo Tree Search (MCTS) to identify event combinations contributing to predictions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Navigator:A pre-trained feed-forward network that guides the Explorer by predicting important events, reducing the search space.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Navigator Inputs: Node Representations, Edge features, and Temporal Features.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04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Provides Instance level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Explanations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05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Evaluation Metrics is Fidelity and Sparsity.</a:t>
            </a:r>
            <a:endParaRPr b="1" sz="5050">
              <a:solidFill>
                <a:srgbClr val="A69D9C"/>
              </a:solidFill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/>
          <p:nvPr/>
        </p:nvSpPr>
        <p:spPr>
          <a:xfrm>
            <a:off x="521464" y="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521464" y="228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521464" y="457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521464" y="685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521464" y="914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521464" y="1143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521464" y="1371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521464" y="1600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521464" y="1828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521464" y="2057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521464" y="2286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521464" y="2514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521464" y="2743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521464" y="2971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521464" y="3200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521464" y="3429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521464" y="3657602"/>
            <a:ext cx="57150" cy="111760"/>
          </a:xfrm>
          <a:custGeom>
            <a:rect b="b" l="l" r="r" t="t"/>
            <a:pathLst>
              <a:path extrusionOk="0" h="111760" w="57150">
                <a:moveTo>
                  <a:pt x="0" y="111328"/>
                </a:moveTo>
                <a:lnTo>
                  <a:pt x="0" y="0"/>
                </a:lnTo>
                <a:lnTo>
                  <a:pt x="57150" y="0"/>
                </a:lnTo>
                <a:lnTo>
                  <a:pt x="57150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17010795" y="9258300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 txBox="1"/>
          <p:nvPr>
            <p:ph type="title"/>
          </p:nvPr>
        </p:nvSpPr>
        <p:spPr>
          <a:xfrm>
            <a:off x="1651200" y="400050"/>
            <a:ext cx="149856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/>
              <a:t>Research Contribution</a:t>
            </a:r>
            <a:endParaRPr sz="6000"/>
          </a:p>
        </p:txBody>
      </p:sp>
      <p:sp>
        <p:nvSpPr>
          <p:cNvPr id="271" name="Google Shape;271;p17"/>
          <p:cNvSpPr txBox="1"/>
          <p:nvPr/>
        </p:nvSpPr>
        <p:spPr>
          <a:xfrm>
            <a:off x="3182850" y="1873725"/>
            <a:ext cx="1192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4010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 Introducing Hierarchical Explainability by performing individual event importance.</a:t>
            </a:r>
            <a:endParaRPr sz="3800">
              <a:solidFill>
                <a:srgbClr val="C4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429000" y="2914650"/>
            <a:ext cx="11922300" cy="6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01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Select candidate events (based on temporal and spatial proximity, max 25).</a:t>
            </a:r>
            <a:endParaRPr sz="11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Use Monte Carlo Tree Search (MCTS) to evaluate event subsets (coalitions).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Compute feature importance from high-fidelity coalitions.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04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The final importance score for each candidate event is based on how often it appears in the coalitions with the highest rewards, indicating its significant contribution to the model’s decision-making process.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05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This approach allows for a detailed and nuanced understanding of the factors that most influence the model's predictions, providing a more interpretable explanation.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521464" y="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521464" y="228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521464" y="457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521464" y="685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521464" y="914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521464" y="1143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521464" y="1371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521464" y="1600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521464" y="1828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521464" y="2057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521464" y="2286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521464" y="2514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521464" y="2743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521464" y="2971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521464" y="3200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521464" y="3429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521464" y="3657602"/>
            <a:ext cx="57150" cy="111760"/>
          </a:xfrm>
          <a:custGeom>
            <a:rect b="b" l="l" r="r" t="t"/>
            <a:pathLst>
              <a:path extrusionOk="0" h="111760" w="57150">
                <a:moveTo>
                  <a:pt x="0" y="111328"/>
                </a:moveTo>
                <a:lnTo>
                  <a:pt x="0" y="0"/>
                </a:lnTo>
                <a:lnTo>
                  <a:pt x="57150" y="0"/>
                </a:lnTo>
                <a:lnTo>
                  <a:pt x="57150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17010795" y="9258300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 txBox="1"/>
          <p:nvPr>
            <p:ph type="title"/>
          </p:nvPr>
        </p:nvSpPr>
        <p:spPr>
          <a:xfrm>
            <a:off x="1651200" y="400050"/>
            <a:ext cx="149856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/>
              <a:t>Result</a:t>
            </a:r>
            <a:endParaRPr sz="6000"/>
          </a:p>
        </p:txBody>
      </p:sp>
      <p:sp>
        <p:nvSpPr>
          <p:cNvPr id="297" name="Google Shape;297;p18"/>
          <p:cNvSpPr txBox="1"/>
          <p:nvPr/>
        </p:nvSpPr>
        <p:spPr>
          <a:xfrm>
            <a:off x="3429000" y="2914650"/>
            <a:ext cx="119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700" y="1798875"/>
            <a:ext cx="14589100" cy="5546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 txBox="1"/>
          <p:nvPr/>
        </p:nvSpPr>
        <p:spPr>
          <a:xfrm>
            <a:off x="2649375" y="7844625"/>
            <a:ext cx="14240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Above figure displays key events influencing a TGN’s edge prediction.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Provides granular insights into the model’s decision-making process.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>
            <a:off x="521464" y="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521464" y="228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21464" y="457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21464" y="685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21464" y="914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521464" y="1143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521464" y="1371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521464" y="1600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521464" y="1828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521464" y="2057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21464" y="2286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521464" y="2514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521464" y="2743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521464" y="2971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21464" y="3200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21464" y="3429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21464" y="3657602"/>
            <a:ext cx="57150" cy="111760"/>
          </a:xfrm>
          <a:custGeom>
            <a:rect b="b" l="l" r="r" t="t"/>
            <a:pathLst>
              <a:path extrusionOk="0" h="111760" w="57150">
                <a:moveTo>
                  <a:pt x="0" y="111328"/>
                </a:moveTo>
                <a:lnTo>
                  <a:pt x="0" y="0"/>
                </a:lnTo>
                <a:lnTo>
                  <a:pt x="57150" y="0"/>
                </a:lnTo>
                <a:lnTo>
                  <a:pt x="57150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7010795" y="9258300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>
            <p:ph type="title"/>
          </p:nvPr>
        </p:nvSpPr>
        <p:spPr>
          <a:xfrm>
            <a:off x="1651200" y="400050"/>
            <a:ext cx="149856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/>
              <a:t>Significance</a:t>
            </a:r>
            <a:endParaRPr sz="6000"/>
          </a:p>
        </p:txBody>
      </p:sp>
      <p:sp>
        <p:nvSpPr>
          <p:cNvPr id="324" name="Google Shape;324;p19"/>
          <p:cNvSpPr txBox="1"/>
          <p:nvPr/>
        </p:nvSpPr>
        <p:spPr>
          <a:xfrm>
            <a:off x="3511800" y="2807700"/>
            <a:ext cx="119223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01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Debugging models and identifying biases: If the explainer highlights unexpected events as highly influential, it could point to potential biases or issues in the training data or model architecture.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Enhancing trust and transparency in predictions: Being able to explain predictions in a clear, visual way can increase trust in the TGN's output, particularly in high-stakes applications.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Supporting high-stakes decision-making: By understanding which past events are deemed most important, we gain insights into the patterns and relationships the TGN has learned.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>
            <a:off x="1028700" y="9009796"/>
            <a:ext cx="248920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17010795" y="1028699"/>
            <a:ext cx="248920" cy="248920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1004822" y="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1004822" y="2286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1004822" y="4572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1004822" y="6858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1004822" y="9144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1004822" y="11430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1004822" y="13716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1004822" y="16002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004822" y="18288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1004822" y="20574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1004822" y="22860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1004822" y="25146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1004822" y="27432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1004822" y="2971864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1004822" y="3200464"/>
            <a:ext cx="57150" cy="133985"/>
          </a:xfrm>
          <a:custGeom>
            <a:rect b="b" l="l" r="r" t="t"/>
            <a:pathLst>
              <a:path extrusionOk="0" h="133985" w="57150">
                <a:moveTo>
                  <a:pt x="0" y="133778"/>
                </a:moveTo>
                <a:lnTo>
                  <a:pt x="0" y="0"/>
                </a:lnTo>
                <a:lnTo>
                  <a:pt x="57150" y="0"/>
                </a:lnTo>
                <a:lnTo>
                  <a:pt x="57150" y="133778"/>
                </a:lnTo>
                <a:lnTo>
                  <a:pt x="0" y="133778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 txBox="1"/>
          <p:nvPr>
            <p:ph type="title"/>
          </p:nvPr>
        </p:nvSpPr>
        <p:spPr>
          <a:xfrm>
            <a:off x="3220816" y="229425"/>
            <a:ext cx="118467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5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/>
              <a:t>Commits</a:t>
            </a:r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020" y="1430019"/>
            <a:ext cx="16705582" cy="787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ctrTitle"/>
          </p:nvPr>
        </p:nvSpPr>
        <p:spPr>
          <a:xfrm>
            <a:off x="1945624" y="4042350"/>
            <a:ext cx="127548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00">
                <a:latin typeface="Trebuchet MS"/>
                <a:ea typeface="Trebuchet MS"/>
                <a:cs typeface="Trebuchet MS"/>
                <a:sym typeface="Trebuchet MS"/>
              </a:rPr>
              <a:t>THANK	YOU TEAM!</a:t>
            </a:r>
            <a:endParaRPr sz="1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028700" y="9009796"/>
            <a:ext cx="248920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17010795" y="1028699"/>
            <a:ext cx="248920" cy="248920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8001007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10287004" y="10287004"/>
                </a:moveTo>
                <a:lnTo>
                  <a:pt x="0" y="10287004"/>
                </a:lnTo>
                <a:lnTo>
                  <a:pt x="0" y="0"/>
                </a:lnTo>
                <a:lnTo>
                  <a:pt x="10287004" y="0"/>
                </a:lnTo>
                <a:lnTo>
                  <a:pt x="10287004" y="10287004"/>
                </a:lnTo>
                <a:close/>
              </a:path>
            </a:pathLst>
          </a:custGeom>
          <a:solidFill>
            <a:srgbClr val="F1F1F1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X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2092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9201550" y="1438500"/>
            <a:ext cx="8838000" cy="7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Embed Graphs 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Create Database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Prepare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Train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Test									 ?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Evaluation 					 ?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Anomalous</a:t>
            </a:r>
            <a:r>
              <a:rPr lang="en-US" sz="3800">
                <a:solidFill>
                  <a:schemeClr val="dk1"/>
                </a:solidFill>
              </a:rPr>
              <a:t> Queue 	 ?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Attack Investigation	 ?</a:t>
            </a:r>
            <a:endParaRPr sz="3800">
              <a:solidFill>
                <a:schemeClr val="dk1"/>
              </a:solidFill>
            </a:endParaRPr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8587" y="1713800"/>
            <a:ext cx="697125" cy="5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8587" y="2652750"/>
            <a:ext cx="697125" cy="5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8587" y="3591700"/>
            <a:ext cx="697125" cy="5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X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8575" y="4530651"/>
            <a:ext cx="697150" cy="59684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641650" y="5050350"/>
            <a:ext cx="55884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ENVIRONMENT SETUP!</a:t>
            </a:r>
            <a:endParaRPr sz="5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1327870"/>
            <a:ext cx="17258665" cy="7632700"/>
          </a:xfrm>
          <a:custGeom>
            <a:rect b="b" l="l" r="r" t="t"/>
            <a:pathLst>
              <a:path extrusionOk="0" h="7632700" w="17258665">
                <a:moveTo>
                  <a:pt x="13729256" y="7632700"/>
                </a:moveTo>
                <a:lnTo>
                  <a:pt x="0" y="7632700"/>
                </a:lnTo>
                <a:lnTo>
                  <a:pt x="0" y="0"/>
                </a:lnTo>
                <a:lnTo>
                  <a:pt x="13538500" y="0"/>
                </a:lnTo>
                <a:lnTo>
                  <a:pt x="13586417" y="12700"/>
                </a:lnTo>
                <a:lnTo>
                  <a:pt x="13729256" y="12700"/>
                </a:lnTo>
                <a:lnTo>
                  <a:pt x="13776552" y="25400"/>
                </a:lnTo>
                <a:lnTo>
                  <a:pt x="13870649" y="25400"/>
                </a:lnTo>
                <a:lnTo>
                  <a:pt x="13917443" y="38100"/>
                </a:lnTo>
                <a:lnTo>
                  <a:pt x="13964062" y="38100"/>
                </a:lnTo>
                <a:lnTo>
                  <a:pt x="14010504" y="50800"/>
                </a:lnTo>
                <a:lnTo>
                  <a:pt x="14056763" y="50800"/>
                </a:lnTo>
                <a:lnTo>
                  <a:pt x="14148724" y="76200"/>
                </a:lnTo>
                <a:lnTo>
                  <a:pt x="14194419" y="76200"/>
                </a:lnTo>
                <a:lnTo>
                  <a:pt x="14330315" y="114300"/>
                </a:lnTo>
                <a:lnTo>
                  <a:pt x="14375206" y="114300"/>
                </a:lnTo>
                <a:lnTo>
                  <a:pt x="14640033" y="190500"/>
                </a:lnTo>
                <a:lnTo>
                  <a:pt x="14683384" y="215900"/>
                </a:lnTo>
                <a:lnTo>
                  <a:pt x="14812021" y="254000"/>
                </a:lnTo>
                <a:lnTo>
                  <a:pt x="14854416" y="279400"/>
                </a:lnTo>
                <a:lnTo>
                  <a:pt x="14938459" y="304800"/>
                </a:lnTo>
                <a:lnTo>
                  <a:pt x="14980099" y="330200"/>
                </a:lnTo>
                <a:lnTo>
                  <a:pt x="15021481" y="342900"/>
                </a:lnTo>
                <a:lnTo>
                  <a:pt x="15062602" y="368300"/>
                </a:lnTo>
                <a:lnTo>
                  <a:pt x="15103456" y="381000"/>
                </a:lnTo>
                <a:lnTo>
                  <a:pt x="15144042" y="406400"/>
                </a:lnTo>
                <a:lnTo>
                  <a:pt x="15184356" y="419100"/>
                </a:lnTo>
                <a:lnTo>
                  <a:pt x="15264152" y="469900"/>
                </a:lnTo>
                <a:lnTo>
                  <a:pt x="15303627" y="482600"/>
                </a:lnTo>
                <a:lnTo>
                  <a:pt x="15420321" y="558800"/>
                </a:lnTo>
                <a:lnTo>
                  <a:pt x="15534343" y="635000"/>
                </a:lnTo>
                <a:lnTo>
                  <a:pt x="15571740" y="647700"/>
                </a:lnTo>
                <a:lnTo>
                  <a:pt x="15645599" y="698500"/>
                </a:lnTo>
                <a:lnTo>
                  <a:pt x="15682053" y="736600"/>
                </a:lnTo>
                <a:lnTo>
                  <a:pt x="15789474" y="812800"/>
                </a:lnTo>
                <a:lnTo>
                  <a:pt x="15859434" y="863600"/>
                </a:lnTo>
                <a:lnTo>
                  <a:pt x="15893908" y="901700"/>
                </a:lnTo>
                <a:lnTo>
                  <a:pt x="15961825" y="952500"/>
                </a:lnTo>
                <a:lnTo>
                  <a:pt x="15995261" y="990600"/>
                </a:lnTo>
                <a:lnTo>
                  <a:pt x="16061072" y="1041400"/>
                </a:lnTo>
                <a:lnTo>
                  <a:pt x="16093440" y="1079500"/>
                </a:lnTo>
                <a:lnTo>
                  <a:pt x="16125444" y="1104900"/>
                </a:lnTo>
                <a:lnTo>
                  <a:pt x="16157081" y="1143000"/>
                </a:lnTo>
                <a:lnTo>
                  <a:pt x="16188348" y="1168400"/>
                </a:lnTo>
                <a:lnTo>
                  <a:pt x="16219242" y="1206500"/>
                </a:lnTo>
                <a:lnTo>
                  <a:pt x="16249758" y="1231900"/>
                </a:lnTo>
                <a:lnTo>
                  <a:pt x="16279893" y="1270000"/>
                </a:lnTo>
                <a:lnTo>
                  <a:pt x="16309644" y="1308100"/>
                </a:lnTo>
                <a:lnTo>
                  <a:pt x="16339008" y="1333500"/>
                </a:lnTo>
                <a:lnTo>
                  <a:pt x="16367980" y="1371600"/>
                </a:lnTo>
                <a:lnTo>
                  <a:pt x="16396557" y="1409700"/>
                </a:lnTo>
                <a:lnTo>
                  <a:pt x="16424736" y="1435100"/>
                </a:lnTo>
                <a:lnTo>
                  <a:pt x="16452513" y="1473200"/>
                </a:lnTo>
                <a:lnTo>
                  <a:pt x="16479885" y="1511300"/>
                </a:lnTo>
                <a:lnTo>
                  <a:pt x="16506849" y="1549400"/>
                </a:lnTo>
                <a:lnTo>
                  <a:pt x="16533400" y="1587500"/>
                </a:lnTo>
                <a:lnTo>
                  <a:pt x="16559535" y="1612900"/>
                </a:lnTo>
                <a:lnTo>
                  <a:pt x="16585251" y="1651000"/>
                </a:lnTo>
                <a:lnTo>
                  <a:pt x="16610545" y="1689100"/>
                </a:lnTo>
                <a:lnTo>
                  <a:pt x="16635412" y="1727200"/>
                </a:lnTo>
                <a:lnTo>
                  <a:pt x="16659849" y="1765300"/>
                </a:lnTo>
                <a:lnTo>
                  <a:pt x="16683854" y="1803400"/>
                </a:lnTo>
                <a:lnTo>
                  <a:pt x="16707421" y="1841500"/>
                </a:lnTo>
                <a:lnTo>
                  <a:pt x="16730549" y="1879600"/>
                </a:lnTo>
                <a:lnTo>
                  <a:pt x="16753233" y="1917700"/>
                </a:lnTo>
                <a:lnTo>
                  <a:pt x="16775469" y="1955800"/>
                </a:lnTo>
                <a:lnTo>
                  <a:pt x="16797255" y="1993900"/>
                </a:lnTo>
                <a:lnTo>
                  <a:pt x="16818587" y="2044700"/>
                </a:lnTo>
                <a:lnTo>
                  <a:pt x="16839461" y="2082800"/>
                </a:lnTo>
                <a:lnTo>
                  <a:pt x="16859874" y="2120900"/>
                </a:lnTo>
                <a:lnTo>
                  <a:pt x="16879822" y="2159000"/>
                </a:lnTo>
                <a:lnTo>
                  <a:pt x="16899302" y="2197100"/>
                </a:lnTo>
                <a:lnTo>
                  <a:pt x="16918310" y="2247900"/>
                </a:lnTo>
                <a:lnTo>
                  <a:pt x="16936844" y="2286000"/>
                </a:lnTo>
                <a:lnTo>
                  <a:pt x="16954898" y="2324100"/>
                </a:lnTo>
                <a:lnTo>
                  <a:pt x="16972471" y="2362200"/>
                </a:lnTo>
                <a:lnTo>
                  <a:pt x="16989558" y="2413000"/>
                </a:lnTo>
                <a:lnTo>
                  <a:pt x="17006155" y="2451100"/>
                </a:lnTo>
                <a:lnTo>
                  <a:pt x="17022260" y="2489200"/>
                </a:lnTo>
                <a:lnTo>
                  <a:pt x="17037869" y="2540000"/>
                </a:lnTo>
                <a:lnTo>
                  <a:pt x="17052979" y="2578100"/>
                </a:lnTo>
                <a:lnTo>
                  <a:pt x="17067585" y="2628900"/>
                </a:lnTo>
                <a:lnTo>
                  <a:pt x="17081684" y="2667000"/>
                </a:lnTo>
                <a:lnTo>
                  <a:pt x="17095274" y="2717800"/>
                </a:lnTo>
                <a:lnTo>
                  <a:pt x="17108350" y="2755900"/>
                </a:lnTo>
                <a:lnTo>
                  <a:pt x="17120908" y="2794000"/>
                </a:lnTo>
                <a:lnTo>
                  <a:pt x="17132947" y="2844800"/>
                </a:lnTo>
                <a:lnTo>
                  <a:pt x="17144461" y="2882900"/>
                </a:lnTo>
                <a:lnTo>
                  <a:pt x="17155447" y="2933700"/>
                </a:lnTo>
                <a:lnTo>
                  <a:pt x="17165903" y="2984500"/>
                </a:lnTo>
                <a:lnTo>
                  <a:pt x="17175823" y="3022600"/>
                </a:lnTo>
                <a:lnTo>
                  <a:pt x="17185206" y="3073400"/>
                </a:lnTo>
                <a:lnTo>
                  <a:pt x="17194047" y="3111500"/>
                </a:lnTo>
                <a:lnTo>
                  <a:pt x="17202344" y="3162300"/>
                </a:lnTo>
                <a:lnTo>
                  <a:pt x="17210091" y="3213100"/>
                </a:lnTo>
                <a:lnTo>
                  <a:pt x="17217287" y="3251200"/>
                </a:lnTo>
                <a:lnTo>
                  <a:pt x="17223927" y="3302000"/>
                </a:lnTo>
                <a:lnTo>
                  <a:pt x="17230007" y="3352800"/>
                </a:lnTo>
                <a:lnTo>
                  <a:pt x="17235526" y="3390900"/>
                </a:lnTo>
                <a:lnTo>
                  <a:pt x="17240478" y="3441700"/>
                </a:lnTo>
                <a:lnTo>
                  <a:pt x="17244861" y="3492500"/>
                </a:lnTo>
                <a:lnTo>
                  <a:pt x="17248671" y="3530600"/>
                </a:lnTo>
                <a:lnTo>
                  <a:pt x="17251904" y="3581400"/>
                </a:lnTo>
                <a:lnTo>
                  <a:pt x="17254557" y="3632200"/>
                </a:lnTo>
                <a:lnTo>
                  <a:pt x="17256627" y="3683000"/>
                </a:lnTo>
                <a:lnTo>
                  <a:pt x="17258110" y="3721100"/>
                </a:lnTo>
                <a:lnTo>
                  <a:pt x="17258557" y="3746569"/>
                </a:lnTo>
                <a:lnTo>
                  <a:pt x="17258557" y="3898831"/>
                </a:lnTo>
                <a:lnTo>
                  <a:pt x="17256627" y="3962400"/>
                </a:lnTo>
                <a:lnTo>
                  <a:pt x="17254557" y="4013200"/>
                </a:lnTo>
                <a:lnTo>
                  <a:pt x="17251904" y="4064000"/>
                </a:lnTo>
                <a:lnTo>
                  <a:pt x="17248671" y="4114800"/>
                </a:lnTo>
                <a:lnTo>
                  <a:pt x="17244861" y="4152900"/>
                </a:lnTo>
                <a:lnTo>
                  <a:pt x="17240478" y="4203700"/>
                </a:lnTo>
                <a:lnTo>
                  <a:pt x="17235526" y="4254500"/>
                </a:lnTo>
                <a:lnTo>
                  <a:pt x="17230007" y="4292600"/>
                </a:lnTo>
                <a:lnTo>
                  <a:pt x="17223927" y="4343400"/>
                </a:lnTo>
                <a:lnTo>
                  <a:pt x="17217287" y="4394200"/>
                </a:lnTo>
                <a:lnTo>
                  <a:pt x="17210091" y="4432300"/>
                </a:lnTo>
                <a:lnTo>
                  <a:pt x="17202344" y="4483100"/>
                </a:lnTo>
                <a:lnTo>
                  <a:pt x="17194047" y="4533900"/>
                </a:lnTo>
                <a:lnTo>
                  <a:pt x="17185206" y="4572000"/>
                </a:lnTo>
                <a:lnTo>
                  <a:pt x="17175823" y="4622800"/>
                </a:lnTo>
                <a:lnTo>
                  <a:pt x="17165903" y="4660900"/>
                </a:lnTo>
                <a:lnTo>
                  <a:pt x="17155447" y="4711700"/>
                </a:lnTo>
                <a:lnTo>
                  <a:pt x="17144461" y="4749800"/>
                </a:lnTo>
                <a:lnTo>
                  <a:pt x="17132947" y="4800600"/>
                </a:lnTo>
                <a:lnTo>
                  <a:pt x="17120908" y="4838700"/>
                </a:lnTo>
                <a:lnTo>
                  <a:pt x="17108350" y="4889500"/>
                </a:lnTo>
                <a:lnTo>
                  <a:pt x="17095274" y="4927600"/>
                </a:lnTo>
                <a:lnTo>
                  <a:pt x="17081684" y="4978400"/>
                </a:lnTo>
                <a:lnTo>
                  <a:pt x="17067585" y="5016500"/>
                </a:lnTo>
                <a:lnTo>
                  <a:pt x="17052979" y="5067300"/>
                </a:lnTo>
                <a:lnTo>
                  <a:pt x="17037869" y="5105400"/>
                </a:lnTo>
                <a:lnTo>
                  <a:pt x="17022260" y="5143500"/>
                </a:lnTo>
                <a:lnTo>
                  <a:pt x="17006155" y="5194300"/>
                </a:lnTo>
                <a:lnTo>
                  <a:pt x="16989558" y="5232400"/>
                </a:lnTo>
                <a:lnTo>
                  <a:pt x="16972471" y="5270500"/>
                </a:lnTo>
                <a:lnTo>
                  <a:pt x="16954898" y="5321300"/>
                </a:lnTo>
                <a:lnTo>
                  <a:pt x="16936844" y="5359400"/>
                </a:lnTo>
                <a:lnTo>
                  <a:pt x="16918310" y="5397500"/>
                </a:lnTo>
                <a:lnTo>
                  <a:pt x="16899302" y="5448300"/>
                </a:lnTo>
                <a:lnTo>
                  <a:pt x="16879822" y="5486400"/>
                </a:lnTo>
                <a:lnTo>
                  <a:pt x="16859874" y="5524500"/>
                </a:lnTo>
                <a:lnTo>
                  <a:pt x="16839461" y="5562600"/>
                </a:lnTo>
                <a:lnTo>
                  <a:pt x="16818587" y="5600700"/>
                </a:lnTo>
                <a:lnTo>
                  <a:pt x="16797255" y="5638800"/>
                </a:lnTo>
                <a:lnTo>
                  <a:pt x="16775469" y="5689600"/>
                </a:lnTo>
                <a:lnTo>
                  <a:pt x="16753233" y="5727700"/>
                </a:lnTo>
                <a:lnTo>
                  <a:pt x="16730549" y="5765800"/>
                </a:lnTo>
                <a:lnTo>
                  <a:pt x="16707421" y="5803900"/>
                </a:lnTo>
                <a:lnTo>
                  <a:pt x="16683854" y="5842000"/>
                </a:lnTo>
                <a:lnTo>
                  <a:pt x="16659849" y="5880100"/>
                </a:lnTo>
                <a:lnTo>
                  <a:pt x="16635412" y="5918200"/>
                </a:lnTo>
                <a:lnTo>
                  <a:pt x="16610545" y="5956300"/>
                </a:lnTo>
                <a:lnTo>
                  <a:pt x="16585251" y="5994400"/>
                </a:lnTo>
                <a:lnTo>
                  <a:pt x="16559535" y="6019800"/>
                </a:lnTo>
                <a:lnTo>
                  <a:pt x="16533400" y="6057900"/>
                </a:lnTo>
                <a:lnTo>
                  <a:pt x="16506849" y="6096000"/>
                </a:lnTo>
                <a:lnTo>
                  <a:pt x="16479885" y="6134100"/>
                </a:lnTo>
                <a:lnTo>
                  <a:pt x="16452513" y="6172200"/>
                </a:lnTo>
                <a:lnTo>
                  <a:pt x="16424736" y="6210300"/>
                </a:lnTo>
                <a:lnTo>
                  <a:pt x="16396557" y="6235700"/>
                </a:lnTo>
                <a:lnTo>
                  <a:pt x="16367980" y="6273800"/>
                </a:lnTo>
                <a:lnTo>
                  <a:pt x="16339008" y="6311900"/>
                </a:lnTo>
                <a:lnTo>
                  <a:pt x="16309644" y="6337300"/>
                </a:lnTo>
                <a:lnTo>
                  <a:pt x="16279893" y="6375400"/>
                </a:lnTo>
                <a:lnTo>
                  <a:pt x="16249758" y="6413500"/>
                </a:lnTo>
                <a:lnTo>
                  <a:pt x="16219242" y="6438900"/>
                </a:lnTo>
                <a:lnTo>
                  <a:pt x="16188348" y="6477000"/>
                </a:lnTo>
                <a:lnTo>
                  <a:pt x="16157081" y="6502400"/>
                </a:lnTo>
                <a:lnTo>
                  <a:pt x="16125444" y="6540500"/>
                </a:lnTo>
                <a:lnTo>
                  <a:pt x="16093440" y="6565900"/>
                </a:lnTo>
                <a:lnTo>
                  <a:pt x="16061072" y="6604000"/>
                </a:lnTo>
                <a:lnTo>
                  <a:pt x="15995261" y="6654800"/>
                </a:lnTo>
                <a:lnTo>
                  <a:pt x="15961825" y="6692900"/>
                </a:lnTo>
                <a:lnTo>
                  <a:pt x="15893908" y="6743700"/>
                </a:lnTo>
                <a:lnTo>
                  <a:pt x="15859434" y="6781800"/>
                </a:lnTo>
                <a:lnTo>
                  <a:pt x="15789474" y="6832600"/>
                </a:lnTo>
                <a:lnTo>
                  <a:pt x="15682053" y="6908800"/>
                </a:lnTo>
                <a:lnTo>
                  <a:pt x="15571740" y="6985000"/>
                </a:lnTo>
                <a:lnTo>
                  <a:pt x="15458630" y="7061200"/>
                </a:lnTo>
                <a:lnTo>
                  <a:pt x="15342816" y="7137400"/>
                </a:lnTo>
                <a:lnTo>
                  <a:pt x="15303627" y="7150100"/>
                </a:lnTo>
                <a:lnTo>
                  <a:pt x="15224393" y="7200900"/>
                </a:lnTo>
                <a:lnTo>
                  <a:pt x="15184356" y="7213600"/>
                </a:lnTo>
                <a:lnTo>
                  <a:pt x="15103456" y="7264400"/>
                </a:lnTo>
                <a:lnTo>
                  <a:pt x="15062602" y="7277100"/>
                </a:lnTo>
                <a:lnTo>
                  <a:pt x="15021481" y="7302500"/>
                </a:lnTo>
                <a:lnTo>
                  <a:pt x="14980099" y="7315200"/>
                </a:lnTo>
                <a:lnTo>
                  <a:pt x="14938459" y="7340600"/>
                </a:lnTo>
                <a:lnTo>
                  <a:pt x="14854416" y="7366000"/>
                </a:lnTo>
                <a:lnTo>
                  <a:pt x="14812021" y="7391400"/>
                </a:lnTo>
                <a:lnTo>
                  <a:pt x="14640033" y="7442200"/>
                </a:lnTo>
                <a:lnTo>
                  <a:pt x="14596451" y="7467600"/>
                </a:lnTo>
                <a:lnTo>
                  <a:pt x="14419888" y="7518400"/>
                </a:lnTo>
                <a:lnTo>
                  <a:pt x="14375206" y="7518400"/>
                </a:lnTo>
                <a:lnTo>
                  <a:pt x="14194419" y="7569200"/>
                </a:lnTo>
                <a:lnTo>
                  <a:pt x="14148724" y="7569200"/>
                </a:lnTo>
                <a:lnTo>
                  <a:pt x="14056763" y="7594600"/>
                </a:lnTo>
                <a:lnTo>
                  <a:pt x="14010504" y="7594600"/>
                </a:lnTo>
                <a:lnTo>
                  <a:pt x="13964062" y="7607300"/>
                </a:lnTo>
                <a:lnTo>
                  <a:pt x="13917443" y="7607300"/>
                </a:lnTo>
                <a:lnTo>
                  <a:pt x="13870649" y="7620000"/>
                </a:lnTo>
                <a:lnTo>
                  <a:pt x="13776552" y="7620000"/>
                </a:lnTo>
                <a:lnTo>
                  <a:pt x="13729256" y="7632700"/>
                </a:lnTo>
                <a:close/>
              </a:path>
            </a:pathLst>
          </a:custGeom>
          <a:solidFill>
            <a:srgbClr val="F1F1F1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28700" y="9009796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17010795" y="1028699"/>
            <a:ext cx="248919" cy="248919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8514514" y="8666689"/>
            <a:ext cx="1402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	3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1159100" y="1873650"/>
            <a:ext cx="149856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/>
              <a:t>Contributions!</a:t>
            </a:r>
            <a:endParaRPr sz="6000"/>
          </a:p>
        </p:txBody>
      </p:sp>
      <p:sp>
        <p:nvSpPr>
          <p:cNvPr id="74" name="Google Shape;74;p9"/>
          <p:cNvSpPr txBox="1"/>
          <p:nvPr/>
        </p:nvSpPr>
        <p:spPr>
          <a:xfrm>
            <a:off x="3048893" y="4211596"/>
            <a:ext cx="121902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95300" lvl="0" marL="457200" marR="5080" rtl="0" algn="l">
              <a:lnSpc>
                <a:spcPct val="114100"/>
              </a:lnSpc>
              <a:spcBef>
                <a:spcPts val="4320"/>
              </a:spcBef>
              <a:spcAft>
                <a:spcPts val="0"/>
              </a:spcAft>
              <a:buSzPts val="4200"/>
              <a:buChar char="-"/>
            </a:pPr>
            <a:r>
              <a:rPr b="1" lang="en-US" sz="4200"/>
              <a:t>Hierarchical XAI for Kairos</a:t>
            </a:r>
            <a:endParaRPr b="1" sz="4200"/>
          </a:p>
          <a:p>
            <a:pPr indent="-495300" lvl="0" marL="457200" marR="5080" rtl="0" algn="l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b="1" lang="en-US" sz="4200"/>
              <a:t>TGNN-Explainer Feature Importance</a:t>
            </a:r>
            <a:endParaRPr b="1" sz="4200"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8001007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10287004" y="10287004"/>
                </a:moveTo>
                <a:lnTo>
                  <a:pt x="0" y="10287004"/>
                </a:lnTo>
                <a:lnTo>
                  <a:pt x="0" y="0"/>
                </a:lnTo>
                <a:lnTo>
                  <a:pt x="10287004" y="0"/>
                </a:lnTo>
                <a:lnTo>
                  <a:pt x="10287004" y="10287004"/>
                </a:lnTo>
                <a:close/>
              </a:path>
            </a:pathLst>
          </a:custGeom>
          <a:solidFill>
            <a:srgbClr val="F1F1F1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dk1"/>
                </a:solidFill>
              </a:rPr>
              <a:t>X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2092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9201550" y="1438500"/>
            <a:ext cx="8838000" cy="7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Graph clustering with graph neural networks.[A. Tsitsulin, J. Palowitch, B. Perozzi, and E. Müller]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Unveiling Molecular Moieties through Hierarchical Graph Explainability.[P. Sortino, S. Contino, U. Perricone, and R. Pirrone]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Believe the HiPe: Hierarchical perturbation for fast, robust, and model-agnostic saliency mapping.[J. Cooper, O. Arandjelovic, and D. J. Harrison]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Everybody needs a little help: Explaining graphs via hierarchical concepts.[Under Review]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Explaining Temporal Graph Models through an Explorer-Navigator Framework.[W. Xia, M. Lai, C. Shan, Y. Zhang, X. Dai, X. Li, and D. Li]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Explainability Methods for Graph Convolutional Neural Networks.[P. E. Pope, S. Kolouri, M. Rostami, C. E. Martin, and H. Hoffmann]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1338525" y="4675500"/>
            <a:ext cx="55884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LITERATURE REVIEW</a:t>
            </a:r>
            <a:endParaRPr sz="5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/>
        </p:nvSpPr>
        <p:spPr>
          <a:xfrm>
            <a:off x="3492748" y="534072"/>
            <a:ext cx="113025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40101"/>
                </a:solidFill>
              </a:rPr>
              <a:t>PAPER REVIEW: </a:t>
            </a:r>
            <a:r>
              <a:rPr b="1" lang="en-US" sz="3600">
                <a:solidFill>
                  <a:schemeClr val="dk1"/>
                </a:solidFill>
              </a:rPr>
              <a:t>Graph clustering with graph neural networks</a:t>
            </a:r>
            <a:endParaRPr b="1" sz="6300"/>
          </a:p>
        </p:txBody>
      </p:sp>
      <p:sp>
        <p:nvSpPr>
          <p:cNvPr id="91" name="Google Shape;91;p11"/>
          <p:cNvSpPr txBox="1"/>
          <p:nvPr/>
        </p:nvSpPr>
        <p:spPr>
          <a:xfrm>
            <a:off x="1869525" y="2517700"/>
            <a:ext cx="5933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05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Addresses limitations of existing GNN pooling methods for graph clustering.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1869525" y="4629350"/>
            <a:ext cx="59337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sz="7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Directly optimizes modularity, a metric measuring the strength of a graph’s division into clusters.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869525" y="6827925"/>
            <a:ext cx="59337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sz="7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Resolves cluster collapse, where all nodes are assigned to one cluster.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11005950" y="3794813"/>
            <a:ext cx="60288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6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04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Incorporates a null model to prevent collapse and ensure meaningful clustering.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18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1005949" y="6306563"/>
            <a:ext cx="58305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6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05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 for Further Research into Hierarchical XAI.</a:t>
            </a:r>
            <a:endParaRPr sz="2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9115380" y="5967404"/>
            <a:ext cx="58419" cy="172085"/>
          </a:xfrm>
          <a:custGeom>
            <a:rect b="b" l="l" r="r" t="t"/>
            <a:pathLst>
              <a:path extrusionOk="0" h="172085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9116893" y="6195999"/>
            <a:ext cx="58419" cy="172085"/>
          </a:xfrm>
          <a:custGeom>
            <a:rect b="b" l="l" r="r" t="t"/>
            <a:pathLst>
              <a:path extrusionOk="0" h="172085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rot="129178">
            <a:off x="9118469" y="6424566"/>
            <a:ext cx="58315" cy="17177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9119916" y="6653189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9121429" y="6881783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9122941" y="7110379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9124453" y="7338973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9125966" y="7567569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9127478" y="7796163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9128990" y="8024758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9130503" y="8253353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rot="-154594">
            <a:off x="9132015" y="8481948"/>
            <a:ext cx="58479" cy="172258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9133527" y="8710543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9135040" y="8939138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9136552" y="9167732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9138063" y="9396328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9139576" y="9624922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9141088" y="9853517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9142600" y="10082112"/>
            <a:ext cx="58419" cy="17208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17259300" y="9258300"/>
            <a:ext cx="248920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780211" y="780211"/>
            <a:ext cx="248920" cy="248920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 txBox="1"/>
          <p:nvPr/>
        </p:nvSpPr>
        <p:spPr>
          <a:xfrm>
            <a:off x="1977800" y="2176750"/>
            <a:ext cx="143880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40101"/>
                </a:solidFill>
              </a:rPr>
              <a:t>OBJECTIVE: </a:t>
            </a:r>
            <a:r>
              <a:rPr b="1" lang="en-US" sz="2300">
                <a:solidFill>
                  <a:schemeClr val="dk1"/>
                </a:solidFill>
              </a:rPr>
              <a:t>Introduction of DMoN (Deep Modularity Networks), a novel GNN-based graph clustering approach.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/>
        </p:nvSpPr>
        <p:spPr>
          <a:xfrm>
            <a:off x="3492748" y="534072"/>
            <a:ext cx="113025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40101"/>
                </a:solidFill>
              </a:rPr>
              <a:t>PAPER REVIEW: </a:t>
            </a:r>
            <a:r>
              <a:rPr b="1" lang="en-US" sz="3600">
                <a:solidFill>
                  <a:schemeClr val="dk1"/>
                </a:solidFill>
              </a:rPr>
              <a:t>Believe the HiPe – Hierarchical Perturbation for Saliency Mapping</a:t>
            </a:r>
            <a:endParaRPr b="1" sz="6300"/>
          </a:p>
        </p:txBody>
      </p:sp>
      <p:sp>
        <p:nvSpPr>
          <p:cNvPr id="124" name="Google Shape;124;p12"/>
          <p:cNvSpPr txBox="1"/>
          <p:nvPr/>
        </p:nvSpPr>
        <p:spPr>
          <a:xfrm>
            <a:off x="1869525" y="2517700"/>
            <a:ext cx="5933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05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Primarily used to explain predictions in image classification tasks using Perturbations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1869525" y="4629350"/>
            <a:ext cx="59337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sz="7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Starts with large overlapping regions, observes their effect on model predictions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1869525" y="6827925"/>
            <a:ext cx="59337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sz="7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Refines by subdividing into smaller regions for detailed analysis.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1005950" y="3794813"/>
            <a:ext cx="60288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6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04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1805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Captures salient features across scales, from coarse to fine-grained details.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1805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11005949" y="6306563"/>
            <a:ext cx="58305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6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05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Offers insights for applying hierarchical methods in understanding model decisions in cybersecurity contexts.</a:t>
            </a:r>
            <a:endParaRPr sz="2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9115380" y="5967404"/>
            <a:ext cx="58420" cy="172085"/>
          </a:xfrm>
          <a:custGeom>
            <a:rect b="b" l="l" r="r" t="t"/>
            <a:pathLst>
              <a:path extrusionOk="0" h="172085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9116893" y="6195999"/>
            <a:ext cx="58420" cy="172085"/>
          </a:xfrm>
          <a:custGeom>
            <a:rect b="b" l="l" r="r" t="t"/>
            <a:pathLst>
              <a:path extrusionOk="0" h="172085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/>
          <p:nvPr/>
        </p:nvSpPr>
        <p:spPr>
          <a:xfrm rot="129178">
            <a:off x="9118469" y="6424566"/>
            <a:ext cx="58315" cy="17177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9119916" y="6653189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9121429" y="688178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9122941" y="7110379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9124453" y="733897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9125966" y="7567569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9127478" y="779616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9128990" y="8024758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9130503" y="825335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/>
          <p:nvPr/>
        </p:nvSpPr>
        <p:spPr>
          <a:xfrm rot="-154594">
            <a:off x="9132015" y="8481948"/>
            <a:ext cx="58479" cy="172258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9133527" y="871054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9135040" y="8939138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9136552" y="9167732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9138063" y="9396328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9139576" y="9624922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9141088" y="9853517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9142600" y="10082112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17259300" y="9258300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780211" y="780211"/>
            <a:ext cx="248919" cy="248919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1977800" y="2176750"/>
            <a:ext cx="14388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40101"/>
                </a:solidFill>
              </a:rPr>
              <a:t>OBJECTIVE:</a:t>
            </a:r>
            <a:r>
              <a:rPr b="1" lang="en-US" sz="2300">
                <a:solidFill>
                  <a:schemeClr val="dk1"/>
                </a:solidFill>
              </a:rPr>
              <a:t> Introduces HiPe, a model-agnostic technique for saliency mapping in AI models.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3492748" y="534072"/>
            <a:ext cx="113025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40101"/>
                </a:solidFill>
              </a:rPr>
              <a:t>PAPER REVIEW:</a:t>
            </a:r>
            <a:r>
              <a:rPr b="1" lang="en-US" sz="3600">
                <a:solidFill>
                  <a:schemeClr val="dk1"/>
                </a:solidFill>
              </a:rPr>
              <a:t> </a:t>
            </a:r>
            <a:r>
              <a:rPr b="1" lang="en-US" sz="3600">
                <a:solidFill>
                  <a:schemeClr val="dk1"/>
                </a:solidFill>
              </a:rPr>
              <a:t>Everybody Needs a Little HELP – Explaining Graphs via Hierarchical Concepts</a:t>
            </a:r>
            <a:endParaRPr b="1" sz="6300"/>
          </a:p>
        </p:txBody>
      </p:sp>
      <p:sp>
        <p:nvSpPr>
          <p:cNvPr id="157" name="Google Shape;157;p13"/>
          <p:cNvSpPr txBox="1"/>
          <p:nvPr/>
        </p:nvSpPr>
        <p:spPr>
          <a:xfrm>
            <a:off x="1869525" y="2517700"/>
            <a:ext cx="5933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2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05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Analyzes patterns in node behavior after applying GNN layers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1869525" y="4629350"/>
            <a:ext cx="59337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sz="7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Groups similar nodes into clusters</a:t>
            </a:r>
            <a:r>
              <a:rPr b="1" lang="en-US" sz="1100">
                <a:solidFill>
                  <a:schemeClr val="dk1"/>
                </a:solidFill>
              </a:rPr>
              <a:t>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1869525" y="6827925"/>
            <a:ext cx="59337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sz="7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Merges connected nodes in a cluster into “super-nodes”, calculating their properties by averaging.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1005950" y="3794813"/>
            <a:ext cx="60288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6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04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1805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Reveals how simpler components form complex structures step by step.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11005950" y="6306575"/>
            <a:ext cx="60288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6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05</a:t>
            </a:r>
            <a:endParaRPr b="1" sz="7350">
              <a:solidFill>
                <a:srgbClr val="A69D9C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Enhances understanding of model decision-making at multiple levels.</a:t>
            </a:r>
            <a:endParaRPr sz="2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115380" y="5967404"/>
            <a:ext cx="58420" cy="172085"/>
          </a:xfrm>
          <a:custGeom>
            <a:rect b="b" l="l" r="r" t="t"/>
            <a:pathLst>
              <a:path extrusionOk="0" h="172085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9116893" y="6195999"/>
            <a:ext cx="58420" cy="172085"/>
          </a:xfrm>
          <a:custGeom>
            <a:rect b="b" l="l" r="r" t="t"/>
            <a:pathLst>
              <a:path extrusionOk="0" h="172085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 rot="129178">
            <a:off x="9118469" y="6424566"/>
            <a:ext cx="58315" cy="171775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9119916" y="6653189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9121429" y="688178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9122941" y="7110379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9124453" y="733897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9125966" y="7567569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9127478" y="779616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9128990" y="8024758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9130503" y="825335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 rot="-154594">
            <a:off x="9132015" y="8481948"/>
            <a:ext cx="58479" cy="172258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9133527" y="8710543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9135040" y="8939138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9136552" y="9167732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9138063" y="9396328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9139576" y="9624922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9141088" y="9853517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9142600" y="10082112"/>
            <a:ext cx="58420" cy="172084"/>
          </a:xfrm>
          <a:custGeom>
            <a:rect b="b" l="l" r="r" t="t"/>
            <a:pathLst>
              <a:path extrusionOk="0" h="172084" w="58420">
                <a:moveTo>
                  <a:pt x="1134" y="171824"/>
                </a:moveTo>
                <a:lnTo>
                  <a:pt x="0" y="378"/>
                </a:lnTo>
                <a:lnTo>
                  <a:pt x="57148" y="0"/>
                </a:lnTo>
                <a:lnTo>
                  <a:pt x="58282" y="171446"/>
                </a:lnTo>
                <a:lnTo>
                  <a:pt x="1134" y="171824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17259300" y="9258300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80211" y="780211"/>
            <a:ext cx="248919" cy="248919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1977800" y="2176750"/>
            <a:ext cx="14858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40101"/>
                </a:solidFill>
              </a:rPr>
              <a:t>OBJECTIVE:</a:t>
            </a:r>
            <a:r>
              <a:rPr b="1" lang="en-US" sz="2300">
                <a:solidFill>
                  <a:schemeClr val="dk1"/>
                </a:solidFill>
              </a:rPr>
              <a:t>  </a:t>
            </a: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HELP method provides explanations for how graph-based AI models (GNNs) make decisions.</a:t>
            </a:r>
            <a:endParaRPr b="1" sz="2600">
              <a:solidFill>
                <a:schemeClr val="dk1"/>
              </a:solidFill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/>
          <p:nvPr/>
        </p:nvSpPr>
        <p:spPr>
          <a:xfrm>
            <a:off x="0" y="1327870"/>
            <a:ext cx="17258665" cy="7632700"/>
          </a:xfrm>
          <a:custGeom>
            <a:rect b="b" l="l" r="r" t="t"/>
            <a:pathLst>
              <a:path extrusionOk="0" h="7632700" w="17258665">
                <a:moveTo>
                  <a:pt x="13729256" y="7632700"/>
                </a:moveTo>
                <a:lnTo>
                  <a:pt x="0" y="7632700"/>
                </a:lnTo>
                <a:lnTo>
                  <a:pt x="0" y="0"/>
                </a:lnTo>
                <a:lnTo>
                  <a:pt x="13538500" y="0"/>
                </a:lnTo>
                <a:lnTo>
                  <a:pt x="13586417" y="12700"/>
                </a:lnTo>
                <a:lnTo>
                  <a:pt x="13729256" y="12700"/>
                </a:lnTo>
                <a:lnTo>
                  <a:pt x="13776552" y="25400"/>
                </a:lnTo>
                <a:lnTo>
                  <a:pt x="13870649" y="25400"/>
                </a:lnTo>
                <a:lnTo>
                  <a:pt x="13917443" y="38100"/>
                </a:lnTo>
                <a:lnTo>
                  <a:pt x="13964062" y="38100"/>
                </a:lnTo>
                <a:lnTo>
                  <a:pt x="14010504" y="50800"/>
                </a:lnTo>
                <a:lnTo>
                  <a:pt x="14056763" y="50800"/>
                </a:lnTo>
                <a:lnTo>
                  <a:pt x="14148724" y="76200"/>
                </a:lnTo>
                <a:lnTo>
                  <a:pt x="14194419" y="76200"/>
                </a:lnTo>
                <a:lnTo>
                  <a:pt x="14330315" y="114300"/>
                </a:lnTo>
                <a:lnTo>
                  <a:pt x="14375206" y="114300"/>
                </a:lnTo>
                <a:lnTo>
                  <a:pt x="14640033" y="190500"/>
                </a:lnTo>
                <a:lnTo>
                  <a:pt x="14683384" y="215900"/>
                </a:lnTo>
                <a:lnTo>
                  <a:pt x="14812021" y="254000"/>
                </a:lnTo>
                <a:lnTo>
                  <a:pt x="14854416" y="279400"/>
                </a:lnTo>
                <a:lnTo>
                  <a:pt x="14938459" y="304800"/>
                </a:lnTo>
                <a:lnTo>
                  <a:pt x="14980099" y="330200"/>
                </a:lnTo>
                <a:lnTo>
                  <a:pt x="15021481" y="342900"/>
                </a:lnTo>
                <a:lnTo>
                  <a:pt x="15062602" y="368300"/>
                </a:lnTo>
                <a:lnTo>
                  <a:pt x="15103456" y="381000"/>
                </a:lnTo>
                <a:lnTo>
                  <a:pt x="15144042" y="406400"/>
                </a:lnTo>
                <a:lnTo>
                  <a:pt x="15184356" y="419100"/>
                </a:lnTo>
                <a:lnTo>
                  <a:pt x="15264152" y="469900"/>
                </a:lnTo>
                <a:lnTo>
                  <a:pt x="15303627" y="482600"/>
                </a:lnTo>
                <a:lnTo>
                  <a:pt x="15420321" y="558800"/>
                </a:lnTo>
                <a:lnTo>
                  <a:pt x="15534343" y="635000"/>
                </a:lnTo>
                <a:lnTo>
                  <a:pt x="15571740" y="647700"/>
                </a:lnTo>
                <a:lnTo>
                  <a:pt x="15645599" y="698500"/>
                </a:lnTo>
                <a:lnTo>
                  <a:pt x="15682053" y="736600"/>
                </a:lnTo>
                <a:lnTo>
                  <a:pt x="15789474" y="812800"/>
                </a:lnTo>
                <a:lnTo>
                  <a:pt x="15859434" y="863600"/>
                </a:lnTo>
                <a:lnTo>
                  <a:pt x="15893908" y="901700"/>
                </a:lnTo>
                <a:lnTo>
                  <a:pt x="15961825" y="952500"/>
                </a:lnTo>
                <a:lnTo>
                  <a:pt x="15995261" y="990600"/>
                </a:lnTo>
                <a:lnTo>
                  <a:pt x="16061072" y="1041400"/>
                </a:lnTo>
                <a:lnTo>
                  <a:pt x="16093440" y="1079500"/>
                </a:lnTo>
                <a:lnTo>
                  <a:pt x="16125444" y="1104900"/>
                </a:lnTo>
                <a:lnTo>
                  <a:pt x="16157081" y="1143000"/>
                </a:lnTo>
                <a:lnTo>
                  <a:pt x="16188348" y="1168400"/>
                </a:lnTo>
                <a:lnTo>
                  <a:pt x="16219242" y="1206500"/>
                </a:lnTo>
                <a:lnTo>
                  <a:pt x="16249758" y="1231900"/>
                </a:lnTo>
                <a:lnTo>
                  <a:pt x="16279893" y="1270000"/>
                </a:lnTo>
                <a:lnTo>
                  <a:pt x="16309644" y="1308100"/>
                </a:lnTo>
                <a:lnTo>
                  <a:pt x="16339008" y="1333500"/>
                </a:lnTo>
                <a:lnTo>
                  <a:pt x="16367980" y="1371600"/>
                </a:lnTo>
                <a:lnTo>
                  <a:pt x="16396557" y="1409700"/>
                </a:lnTo>
                <a:lnTo>
                  <a:pt x="16424736" y="1435100"/>
                </a:lnTo>
                <a:lnTo>
                  <a:pt x="16452513" y="1473200"/>
                </a:lnTo>
                <a:lnTo>
                  <a:pt x="16479885" y="1511300"/>
                </a:lnTo>
                <a:lnTo>
                  <a:pt x="16506849" y="1549400"/>
                </a:lnTo>
                <a:lnTo>
                  <a:pt x="16533400" y="1587500"/>
                </a:lnTo>
                <a:lnTo>
                  <a:pt x="16559535" y="1612900"/>
                </a:lnTo>
                <a:lnTo>
                  <a:pt x="16585251" y="1651000"/>
                </a:lnTo>
                <a:lnTo>
                  <a:pt x="16610545" y="1689100"/>
                </a:lnTo>
                <a:lnTo>
                  <a:pt x="16635412" y="1727200"/>
                </a:lnTo>
                <a:lnTo>
                  <a:pt x="16659849" y="1765300"/>
                </a:lnTo>
                <a:lnTo>
                  <a:pt x="16683854" y="1803400"/>
                </a:lnTo>
                <a:lnTo>
                  <a:pt x="16707421" y="1841500"/>
                </a:lnTo>
                <a:lnTo>
                  <a:pt x="16730549" y="1879600"/>
                </a:lnTo>
                <a:lnTo>
                  <a:pt x="16753233" y="1917700"/>
                </a:lnTo>
                <a:lnTo>
                  <a:pt x="16775469" y="1955800"/>
                </a:lnTo>
                <a:lnTo>
                  <a:pt x="16797255" y="1993900"/>
                </a:lnTo>
                <a:lnTo>
                  <a:pt x="16818587" y="2044700"/>
                </a:lnTo>
                <a:lnTo>
                  <a:pt x="16839461" y="2082800"/>
                </a:lnTo>
                <a:lnTo>
                  <a:pt x="16859874" y="2120900"/>
                </a:lnTo>
                <a:lnTo>
                  <a:pt x="16879822" y="2159000"/>
                </a:lnTo>
                <a:lnTo>
                  <a:pt x="16899302" y="2197100"/>
                </a:lnTo>
                <a:lnTo>
                  <a:pt x="16918310" y="2247900"/>
                </a:lnTo>
                <a:lnTo>
                  <a:pt x="16936844" y="2286000"/>
                </a:lnTo>
                <a:lnTo>
                  <a:pt x="16954898" y="2324100"/>
                </a:lnTo>
                <a:lnTo>
                  <a:pt x="16972471" y="2362200"/>
                </a:lnTo>
                <a:lnTo>
                  <a:pt x="16989558" y="2413000"/>
                </a:lnTo>
                <a:lnTo>
                  <a:pt x="17006155" y="2451100"/>
                </a:lnTo>
                <a:lnTo>
                  <a:pt x="17022260" y="2489200"/>
                </a:lnTo>
                <a:lnTo>
                  <a:pt x="17037869" y="2540000"/>
                </a:lnTo>
                <a:lnTo>
                  <a:pt x="17052979" y="2578100"/>
                </a:lnTo>
                <a:lnTo>
                  <a:pt x="17067585" y="2628900"/>
                </a:lnTo>
                <a:lnTo>
                  <a:pt x="17081684" y="2667000"/>
                </a:lnTo>
                <a:lnTo>
                  <a:pt x="17095274" y="2717800"/>
                </a:lnTo>
                <a:lnTo>
                  <a:pt x="17108350" y="2755900"/>
                </a:lnTo>
                <a:lnTo>
                  <a:pt x="17120908" y="2794000"/>
                </a:lnTo>
                <a:lnTo>
                  <a:pt x="17132947" y="2844800"/>
                </a:lnTo>
                <a:lnTo>
                  <a:pt x="17144461" y="2882900"/>
                </a:lnTo>
                <a:lnTo>
                  <a:pt x="17155447" y="2933700"/>
                </a:lnTo>
                <a:lnTo>
                  <a:pt x="17165903" y="2984500"/>
                </a:lnTo>
                <a:lnTo>
                  <a:pt x="17175823" y="3022600"/>
                </a:lnTo>
                <a:lnTo>
                  <a:pt x="17185206" y="3073400"/>
                </a:lnTo>
                <a:lnTo>
                  <a:pt x="17194047" y="3111500"/>
                </a:lnTo>
                <a:lnTo>
                  <a:pt x="17202344" y="3162300"/>
                </a:lnTo>
                <a:lnTo>
                  <a:pt x="17210091" y="3213100"/>
                </a:lnTo>
                <a:lnTo>
                  <a:pt x="17217287" y="3251200"/>
                </a:lnTo>
                <a:lnTo>
                  <a:pt x="17223927" y="3302000"/>
                </a:lnTo>
                <a:lnTo>
                  <a:pt x="17230007" y="3352800"/>
                </a:lnTo>
                <a:lnTo>
                  <a:pt x="17235526" y="3390900"/>
                </a:lnTo>
                <a:lnTo>
                  <a:pt x="17240478" y="3441700"/>
                </a:lnTo>
                <a:lnTo>
                  <a:pt x="17244861" y="3492500"/>
                </a:lnTo>
                <a:lnTo>
                  <a:pt x="17248671" y="3530600"/>
                </a:lnTo>
                <a:lnTo>
                  <a:pt x="17251904" y="3581400"/>
                </a:lnTo>
                <a:lnTo>
                  <a:pt x="17254557" y="3632200"/>
                </a:lnTo>
                <a:lnTo>
                  <a:pt x="17256627" y="3683000"/>
                </a:lnTo>
                <a:lnTo>
                  <a:pt x="17258110" y="3721100"/>
                </a:lnTo>
                <a:lnTo>
                  <a:pt x="17258557" y="3746569"/>
                </a:lnTo>
                <a:lnTo>
                  <a:pt x="17258557" y="3898831"/>
                </a:lnTo>
                <a:lnTo>
                  <a:pt x="17256627" y="3962400"/>
                </a:lnTo>
                <a:lnTo>
                  <a:pt x="17254557" y="4013200"/>
                </a:lnTo>
                <a:lnTo>
                  <a:pt x="17251904" y="4064000"/>
                </a:lnTo>
                <a:lnTo>
                  <a:pt x="17248671" y="4114800"/>
                </a:lnTo>
                <a:lnTo>
                  <a:pt x="17244861" y="4152900"/>
                </a:lnTo>
                <a:lnTo>
                  <a:pt x="17240478" y="4203700"/>
                </a:lnTo>
                <a:lnTo>
                  <a:pt x="17235526" y="4254500"/>
                </a:lnTo>
                <a:lnTo>
                  <a:pt x="17230007" y="4292600"/>
                </a:lnTo>
                <a:lnTo>
                  <a:pt x="17223927" y="4343400"/>
                </a:lnTo>
                <a:lnTo>
                  <a:pt x="17217287" y="4394200"/>
                </a:lnTo>
                <a:lnTo>
                  <a:pt x="17210091" y="4432300"/>
                </a:lnTo>
                <a:lnTo>
                  <a:pt x="17202344" y="4483100"/>
                </a:lnTo>
                <a:lnTo>
                  <a:pt x="17194047" y="4533900"/>
                </a:lnTo>
                <a:lnTo>
                  <a:pt x="17185206" y="4572000"/>
                </a:lnTo>
                <a:lnTo>
                  <a:pt x="17175823" y="4622800"/>
                </a:lnTo>
                <a:lnTo>
                  <a:pt x="17165903" y="4660900"/>
                </a:lnTo>
                <a:lnTo>
                  <a:pt x="17155447" y="4711700"/>
                </a:lnTo>
                <a:lnTo>
                  <a:pt x="17144461" y="4749800"/>
                </a:lnTo>
                <a:lnTo>
                  <a:pt x="17132947" y="4800600"/>
                </a:lnTo>
                <a:lnTo>
                  <a:pt x="17120908" y="4838700"/>
                </a:lnTo>
                <a:lnTo>
                  <a:pt x="17108350" y="4889500"/>
                </a:lnTo>
                <a:lnTo>
                  <a:pt x="17095274" y="4927600"/>
                </a:lnTo>
                <a:lnTo>
                  <a:pt x="17081684" y="4978400"/>
                </a:lnTo>
                <a:lnTo>
                  <a:pt x="17067585" y="5016500"/>
                </a:lnTo>
                <a:lnTo>
                  <a:pt x="17052979" y="5067300"/>
                </a:lnTo>
                <a:lnTo>
                  <a:pt x="17037869" y="5105400"/>
                </a:lnTo>
                <a:lnTo>
                  <a:pt x="17022260" y="5143500"/>
                </a:lnTo>
                <a:lnTo>
                  <a:pt x="17006155" y="5194300"/>
                </a:lnTo>
                <a:lnTo>
                  <a:pt x="16989558" y="5232400"/>
                </a:lnTo>
                <a:lnTo>
                  <a:pt x="16972471" y="5270500"/>
                </a:lnTo>
                <a:lnTo>
                  <a:pt x="16954898" y="5321300"/>
                </a:lnTo>
                <a:lnTo>
                  <a:pt x="16936844" y="5359400"/>
                </a:lnTo>
                <a:lnTo>
                  <a:pt x="16918310" y="5397500"/>
                </a:lnTo>
                <a:lnTo>
                  <a:pt x="16899302" y="5448300"/>
                </a:lnTo>
                <a:lnTo>
                  <a:pt x="16879822" y="5486400"/>
                </a:lnTo>
                <a:lnTo>
                  <a:pt x="16859874" y="5524500"/>
                </a:lnTo>
                <a:lnTo>
                  <a:pt x="16839461" y="5562600"/>
                </a:lnTo>
                <a:lnTo>
                  <a:pt x="16818587" y="5600700"/>
                </a:lnTo>
                <a:lnTo>
                  <a:pt x="16797255" y="5638800"/>
                </a:lnTo>
                <a:lnTo>
                  <a:pt x="16775469" y="5689600"/>
                </a:lnTo>
                <a:lnTo>
                  <a:pt x="16753233" y="5727700"/>
                </a:lnTo>
                <a:lnTo>
                  <a:pt x="16730549" y="5765800"/>
                </a:lnTo>
                <a:lnTo>
                  <a:pt x="16707421" y="5803900"/>
                </a:lnTo>
                <a:lnTo>
                  <a:pt x="16683854" y="5842000"/>
                </a:lnTo>
                <a:lnTo>
                  <a:pt x="16659849" y="5880100"/>
                </a:lnTo>
                <a:lnTo>
                  <a:pt x="16635412" y="5918200"/>
                </a:lnTo>
                <a:lnTo>
                  <a:pt x="16610545" y="5956300"/>
                </a:lnTo>
                <a:lnTo>
                  <a:pt x="16585251" y="5994400"/>
                </a:lnTo>
                <a:lnTo>
                  <a:pt x="16559535" y="6019800"/>
                </a:lnTo>
                <a:lnTo>
                  <a:pt x="16533400" y="6057900"/>
                </a:lnTo>
                <a:lnTo>
                  <a:pt x="16506849" y="6096000"/>
                </a:lnTo>
                <a:lnTo>
                  <a:pt x="16479885" y="6134100"/>
                </a:lnTo>
                <a:lnTo>
                  <a:pt x="16452513" y="6172200"/>
                </a:lnTo>
                <a:lnTo>
                  <a:pt x="16424736" y="6210300"/>
                </a:lnTo>
                <a:lnTo>
                  <a:pt x="16396557" y="6235700"/>
                </a:lnTo>
                <a:lnTo>
                  <a:pt x="16367980" y="6273800"/>
                </a:lnTo>
                <a:lnTo>
                  <a:pt x="16339008" y="6311900"/>
                </a:lnTo>
                <a:lnTo>
                  <a:pt x="16309644" y="6337300"/>
                </a:lnTo>
                <a:lnTo>
                  <a:pt x="16279893" y="6375400"/>
                </a:lnTo>
                <a:lnTo>
                  <a:pt x="16249758" y="6413500"/>
                </a:lnTo>
                <a:lnTo>
                  <a:pt x="16219242" y="6438900"/>
                </a:lnTo>
                <a:lnTo>
                  <a:pt x="16188348" y="6477000"/>
                </a:lnTo>
                <a:lnTo>
                  <a:pt x="16157081" y="6502400"/>
                </a:lnTo>
                <a:lnTo>
                  <a:pt x="16125444" y="6540500"/>
                </a:lnTo>
                <a:lnTo>
                  <a:pt x="16093440" y="6565900"/>
                </a:lnTo>
                <a:lnTo>
                  <a:pt x="16061072" y="6604000"/>
                </a:lnTo>
                <a:lnTo>
                  <a:pt x="15995261" y="6654800"/>
                </a:lnTo>
                <a:lnTo>
                  <a:pt x="15961825" y="6692900"/>
                </a:lnTo>
                <a:lnTo>
                  <a:pt x="15893908" y="6743700"/>
                </a:lnTo>
                <a:lnTo>
                  <a:pt x="15859434" y="6781800"/>
                </a:lnTo>
                <a:lnTo>
                  <a:pt x="15789474" y="6832600"/>
                </a:lnTo>
                <a:lnTo>
                  <a:pt x="15682053" y="6908800"/>
                </a:lnTo>
                <a:lnTo>
                  <a:pt x="15571740" y="6985000"/>
                </a:lnTo>
                <a:lnTo>
                  <a:pt x="15458630" y="7061200"/>
                </a:lnTo>
                <a:lnTo>
                  <a:pt x="15342816" y="7137400"/>
                </a:lnTo>
                <a:lnTo>
                  <a:pt x="15303627" y="7150100"/>
                </a:lnTo>
                <a:lnTo>
                  <a:pt x="15224393" y="7200900"/>
                </a:lnTo>
                <a:lnTo>
                  <a:pt x="15184356" y="7213600"/>
                </a:lnTo>
                <a:lnTo>
                  <a:pt x="15103456" y="7264400"/>
                </a:lnTo>
                <a:lnTo>
                  <a:pt x="15062602" y="7277100"/>
                </a:lnTo>
                <a:lnTo>
                  <a:pt x="15021481" y="7302500"/>
                </a:lnTo>
                <a:lnTo>
                  <a:pt x="14980099" y="7315200"/>
                </a:lnTo>
                <a:lnTo>
                  <a:pt x="14938459" y="7340600"/>
                </a:lnTo>
                <a:lnTo>
                  <a:pt x="14854416" y="7366000"/>
                </a:lnTo>
                <a:lnTo>
                  <a:pt x="14812021" y="7391400"/>
                </a:lnTo>
                <a:lnTo>
                  <a:pt x="14640033" y="7442200"/>
                </a:lnTo>
                <a:lnTo>
                  <a:pt x="14596451" y="7467600"/>
                </a:lnTo>
                <a:lnTo>
                  <a:pt x="14419888" y="7518400"/>
                </a:lnTo>
                <a:lnTo>
                  <a:pt x="14375206" y="7518400"/>
                </a:lnTo>
                <a:lnTo>
                  <a:pt x="14194419" y="7569200"/>
                </a:lnTo>
                <a:lnTo>
                  <a:pt x="14148724" y="7569200"/>
                </a:lnTo>
                <a:lnTo>
                  <a:pt x="14056763" y="7594600"/>
                </a:lnTo>
                <a:lnTo>
                  <a:pt x="14010504" y="7594600"/>
                </a:lnTo>
                <a:lnTo>
                  <a:pt x="13964062" y="7607300"/>
                </a:lnTo>
                <a:lnTo>
                  <a:pt x="13917443" y="7607300"/>
                </a:lnTo>
                <a:lnTo>
                  <a:pt x="13870649" y="7620000"/>
                </a:lnTo>
                <a:lnTo>
                  <a:pt x="13776552" y="7620000"/>
                </a:lnTo>
                <a:lnTo>
                  <a:pt x="13729256" y="7632700"/>
                </a:lnTo>
                <a:close/>
              </a:path>
            </a:pathLst>
          </a:custGeom>
          <a:solidFill>
            <a:srgbClr val="F1F1F1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28700" y="9009796"/>
            <a:ext cx="248919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7010795" y="1028699"/>
            <a:ext cx="248919" cy="248919"/>
          </a:xfrm>
          <a:custGeom>
            <a:rect b="b" l="l" r="r" t="t"/>
            <a:pathLst>
              <a:path extrusionOk="0" h="248919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8514514" y="8666689"/>
            <a:ext cx="1402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	3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4"/>
          <p:cNvSpPr txBox="1"/>
          <p:nvPr>
            <p:ph type="title"/>
          </p:nvPr>
        </p:nvSpPr>
        <p:spPr>
          <a:xfrm>
            <a:off x="1159100" y="1873650"/>
            <a:ext cx="149856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40101"/>
                </a:solidFill>
              </a:rPr>
              <a:t>Challenges</a:t>
            </a:r>
            <a:r>
              <a:rPr lang="en-US" sz="6000"/>
              <a:t> for Hierarchical XAI in Cybersec</a:t>
            </a:r>
            <a:endParaRPr sz="6000"/>
          </a:p>
        </p:txBody>
      </p:sp>
      <p:sp>
        <p:nvSpPr>
          <p:cNvPr id="194" name="Google Shape;194;p14"/>
          <p:cNvSpPr txBox="1"/>
          <p:nvPr/>
        </p:nvSpPr>
        <p:spPr>
          <a:xfrm>
            <a:off x="3048893" y="4571996"/>
            <a:ext cx="121902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95300" lvl="0" marL="457200" marR="5080" rtl="0" algn="l">
              <a:lnSpc>
                <a:spcPct val="114100"/>
              </a:lnSpc>
              <a:spcBef>
                <a:spcPts val="4320"/>
              </a:spcBef>
              <a:spcAft>
                <a:spcPts val="0"/>
              </a:spcAft>
              <a:buSzPts val="4200"/>
              <a:buChar char="-"/>
            </a:pPr>
            <a:r>
              <a:rPr b="1" lang="en-US" sz="4200"/>
              <a:t>Limited availability of hierarchical XAI Research Papers, especially for GNNs.</a:t>
            </a:r>
            <a:endParaRPr b="1" sz="4200"/>
          </a:p>
          <a:p>
            <a:pPr indent="-495300" lvl="0" marL="457200" marR="5080" rtl="0" algn="l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b="1" lang="en-US" sz="4200"/>
              <a:t>Existing work predominantly focuses on image datasets.</a:t>
            </a:r>
            <a:endParaRPr b="1" sz="4200"/>
          </a:p>
          <a:p>
            <a:pPr indent="-495300" lvl="0" marL="457200" marR="5080" rtl="0" algn="l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b="1" lang="en-US" sz="4200"/>
              <a:t>Many relevant papers are still under review, restricting established resources.</a:t>
            </a:r>
            <a:endParaRPr b="1" sz="4200"/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521464" y="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21464" y="228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521464" y="457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521464" y="685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521464" y="914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521464" y="1143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521464" y="1371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521464" y="1600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521464" y="1828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521464" y="2057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521464" y="2286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521464" y="25146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521464" y="27432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521464" y="29718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21464" y="32004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521464" y="3429002"/>
            <a:ext cx="57150" cy="171450"/>
          </a:xfrm>
          <a:custGeom>
            <a:rect b="b" l="l" r="r" t="t"/>
            <a:pathLst>
              <a:path extrusionOk="0" h="171450" w="57150">
                <a:moveTo>
                  <a:pt x="0" y="171450"/>
                </a:moveTo>
                <a:lnTo>
                  <a:pt x="0" y="0"/>
                </a:lnTo>
                <a:lnTo>
                  <a:pt x="57150" y="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521464" y="3657602"/>
            <a:ext cx="57150" cy="111760"/>
          </a:xfrm>
          <a:custGeom>
            <a:rect b="b" l="l" r="r" t="t"/>
            <a:pathLst>
              <a:path extrusionOk="0" h="111760" w="57150">
                <a:moveTo>
                  <a:pt x="0" y="111328"/>
                </a:moveTo>
                <a:lnTo>
                  <a:pt x="0" y="0"/>
                </a:lnTo>
                <a:lnTo>
                  <a:pt x="57150" y="0"/>
                </a:lnTo>
                <a:lnTo>
                  <a:pt x="57150" y="111328"/>
                </a:lnTo>
                <a:lnTo>
                  <a:pt x="0" y="111328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7010795" y="9258300"/>
            <a:ext cx="248920" cy="248920"/>
          </a:xfrm>
          <a:custGeom>
            <a:rect b="b" l="l" r="r" t="t"/>
            <a:pathLst>
              <a:path extrusionOk="0" h="248920" w="248919">
                <a:moveTo>
                  <a:pt x="248489" y="248489"/>
                </a:moveTo>
                <a:lnTo>
                  <a:pt x="0" y="248489"/>
                </a:lnTo>
                <a:lnTo>
                  <a:pt x="0" y="0"/>
                </a:lnTo>
                <a:lnTo>
                  <a:pt x="248489" y="0"/>
                </a:lnTo>
                <a:lnTo>
                  <a:pt x="248489" y="248489"/>
                </a:lnTo>
                <a:close/>
              </a:path>
            </a:pathLst>
          </a:custGeom>
          <a:solidFill>
            <a:srgbClr val="C4010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 txBox="1"/>
          <p:nvPr>
            <p:ph type="title"/>
          </p:nvPr>
        </p:nvSpPr>
        <p:spPr>
          <a:xfrm>
            <a:off x="1651200" y="400050"/>
            <a:ext cx="149856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40101"/>
                </a:solidFill>
              </a:rPr>
              <a:t>Potential Approach : </a:t>
            </a:r>
            <a:r>
              <a:rPr lang="en-US" sz="6000"/>
              <a:t>Adapting HiPe for Hierarchical Perturbation on Kairos</a:t>
            </a:r>
            <a:endParaRPr sz="6000"/>
          </a:p>
        </p:txBody>
      </p:sp>
      <p:sp>
        <p:nvSpPr>
          <p:cNvPr id="219" name="Google Shape;219;p15"/>
          <p:cNvSpPr txBox="1"/>
          <p:nvPr/>
        </p:nvSpPr>
        <p:spPr>
          <a:xfrm>
            <a:off x="3208225" y="3084025"/>
            <a:ext cx="1192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C40101"/>
                </a:solidFill>
                <a:latin typeface="Roboto"/>
                <a:ea typeface="Roboto"/>
                <a:cs typeface="Roboto"/>
                <a:sym typeface="Roboto"/>
              </a:rPr>
              <a:t>PROPOSED METHOD: </a:t>
            </a:r>
            <a:r>
              <a:rPr b="1" lang="en-US" sz="2300">
                <a:latin typeface="Roboto"/>
                <a:ea typeface="Roboto"/>
                <a:cs typeface="Roboto"/>
                <a:sym typeface="Roboto"/>
              </a:rPr>
              <a:t>Apply hierarchical perturbation to the provenance graph in Kairos.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3800">
              <a:solidFill>
                <a:srgbClr val="C4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3429000" y="4036150"/>
            <a:ext cx="119223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01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Edge Removal: Simulate absence of specific events by selectively removing edges to evaluate their importance in anomaly detection or model performance.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02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Node Removal: Simulate absence of entities by removing nodes, highlighting their overall contribution.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03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Timestamp Modification: Assess model sensitivity to event timing by altering timestamps.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50">
                <a:solidFill>
                  <a:srgbClr val="A69D9C"/>
                </a:solidFill>
              </a:rPr>
              <a:t>04</a:t>
            </a:r>
            <a:endParaRPr b="1" sz="5050">
              <a:solidFill>
                <a:srgbClr val="A69D9C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Hierarchical Integration: Group these perturbations into a hierarchical framework to create an explainable hierarchy.</a:t>
            </a:r>
            <a:endParaRPr b="1" sz="5050">
              <a:solidFill>
                <a:srgbClr val="A69D9C"/>
              </a:solidFill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25" y="9500475"/>
            <a:ext cx="5769626" cy="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