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2" r:id="rId1"/>
  </p:sldMasterIdLst>
  <p:notesMasterIdLst>
    <p:notesMasterId r:id="rId16"/>
  </p:notesMasterIdLst>
  <p:sldIdLst>
    <p:sldId id="257" r:id="rId2"/>
    <p:sldId id="258" r:id="rId3"/>
    <p:sldId id="259" r:id="rId4"/>
    <p:sldId id="260" r:id="rId5"/>
    <p:sldId id="261" r:id="rId6"/>
    <p:sldId id="262" r:id="rId7"/>
    <p:sldId id="263" r:id="rId8"/>
    <p:sldId id="284" r:id="rId9"/>
    <p:sldId id="264" r:id="rId10"/>
    <p:sldId id="286" r:id="rId11"/>
    <p:sldId id="281" r:id="rId12"/>
    <p:sldId id="285" r:id="rId13"/>
    <p:sldId id="282" r:id="rId14"/>
    <p:sldId id="283" r:id="rId1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glnYcFBJI8mNcDr7IEOJSYb/109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4660"/>
  </p:normalViewPr>
  <p:slideViewPr>
    <p:cSldViewPr snapToGrid="0">
      <p:cViewPr varScale="1">
        <p:scale>
          <a:sx n="75" d="100"/>
          <a:sy n="75" d="100"/>
        </p:scale>
        <p:origin x="787"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9"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36"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a:buNone/>
            </a:pPr>
            <a:fld id="{00000000-1234-1234-1234-123412341234}" type="slidenum">
              <a:rPr lang="en-US" sz="1200" b="0" i="0" u="none" strike="noStrike" cap="none">
                <a:solidFill>
                  <a:srgbClr val="000000"/>
                </a:solidFill>
                <a:latin typeface="Calibri"/>
                <a:ea typeface="Calibri"/>
                <a:cs typeface="Calibri"/>
                <a:sym typeface="Calibri"/>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2" name="Google Shape;30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2" name="Google Shape;30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115027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9" name="Google Shape;30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5" name="Google Shape;31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04" name="Google Shape;104;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5" name="Google Shape;105;p29: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US"/>
              <a:t>2</a:t>
            </a:fld>
            <a:endParaRPr sz="1400">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b0535ac9d3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12" name="Google Shape;112;gb0535ac9d3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3" name="Google Shape;113;gb0535ac9d3_0_12: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Calibri"/>
              <a:buNone/>
            </a:pPr>
            <a:fld id="{00000000-1234-1234-1234-123412341234}" type="slidenum">
              <a:rPr lang="en-US"/>
              <a:t>3</a:t>
            </a:fld>
            <a:endParaRPr sz="1400">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b0535ac9d3_0_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20" name="Google Shape;120;gb0535ac9d3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1" name="Google Shape;121;gb0535ac9d3_0_19: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sz="1400">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b0535ac9d3_0_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28" name="Google Shape;128;gb0535ac9d3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gb0535ac9d3_0_26: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sz="1400">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0535ac9d3_0_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36" name="Google Shape;136;gb0535ac9d3_0_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gb0535ac9d3_0_36: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sz="1400">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4" name="Google Shape;14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607503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1" name="Google Shape;151;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2" name="Google Shape;82;p16"/>
          <p:cNvSpPr txBox="1">
            <a:spLocks noGrp="1"/>
          </p:cNvSpPr>
          <p:nvPr>
            <p:ph type="body" idx="1"/>
          </p:nvPr>
        </p:nvSpPr>
        <p:spPr>
          <a:xfrm>
            <a:off x="457200" y="1066800"/>
            <a:ext cx="8229600" cy="5181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83" name="Google Shape;83;p16"/>
          <p:cNvSpPr txBox="1">
            <a:spLocks noGrp="1"/>
          </p:cNvSpPr>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2"/>
        <p:cNvGrpSpPr/>
        <p:nvPr/>
      </p:nvGrpSpPr>
      <p:grpSpPr>
        <a:xfrm>
          <a:off x="0" y="0"/>
          <a:ext cx="0" cy="0"/>
          <a:chOff x="0" y="0"/>
          <a:chExt cx="0" cy="0"/>
        </a:xfrm>
      </p:grpSpPr>
      <p:cxnSp>
        <p:nvCxnSpPr>
          <p:cNvPr id="73" name="Google Shape;73;p15"/>
          <p:cNvCxnSpPr/>
          <p:nvPr/>
        </p:nvCxnSpPr>
        <p:spPr>
          <a:xfrm>
            <a:off x="0" y="914400"/>
            <a:ext cx="9144000" cy="0"/>
          </a:xfrm>
          <a:prstGeom prst="straightConnector1">
            <a:avLst/>
          </a:prstGeom>
          <a:noFill/>
          <a:ln w="28575" cap="flat" cmpd="sng">
            <a:solidFill>
              <a:schemeClr val="accent2"/>
            </a:solidFill>
            <a:prstDash val="solid"/>
            <a:miter lim="800000"/>
            <a:headEnd type="none" w="sm" len="sm"/>
            <a:tailEnd type="none" w="sm" len="sm"/>
          </a:ln>
        </p:spPr>
      </p:cxnSp>
      <p:cxnSp>
        <p:nvCxnSpPr>
          <p:cNvPr id="74" name="Google Shape;74;p15"/>
          <p:cNvCxnSpPr/>
          <p:nvPr/>
        </p:nvCxnSpPr>
        <p:spPr>
          <a:xfrm>
            <a:off x="0" y="6324600"/>
            <a:ext cx="9144000" cy="0"/>
          </a:xfrm>
          <a:prstGeom prst="straightConnector1">
            <a:avLst/>
          </a:prstGeom>
          <a:noFill/>
          <a:ln w="28575" cap="flat" cmpd="sng">
            <a:solidFill>
              <a:schemeClr val="accent2"/>
            </a:solidFill>
            <a:prstDash val="solid"/>
            <a:miter lim="800000"/>
            <a:headEnd type="none" w="sm" len="sm"/>
            <a:tailEnd type="none" w="sm" len="sm"/>
          </a:ln>
        </p:spPr>
      </p:cxnSp>
      <p:sp>
        <p:nvSpPr>
          <p:cNvPr id="75" name="Google Shape;75;p15"/>
          <p:cNvSpPr txBox="1"/>
          <p:nvPr/>
        </p:nvSpPr>
        <p:spPr>
          <a:xfrm>
            <a:off x="3556000" y="6362700"/>
            <a:ext cx="1905000" cy="4572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76" name="Google Shape;76;p15"/>
          <p:cNvPicPr preferRelativeResize="0"/>
          <p:nvPr/>
        </p:nvPicPr>
        <p:blipFill rotWithShape="1">
          <a:blip r:embed="rId3">
            <a:alphaModFix/>
          </a:blip>
          <a:srcRect/>
          <a:stretch/>
        </p:blipFill>
        <p:spPr>
          <a:xfrm>
            <a:off x="76200" y="6381750"/>
            <a:ext cx="762000" cy="476250"/>
          </a:xfrm>
          <a:prstGeom prst="rect">
            <a:avLst/>
          </a:prstGeom>
          <a:noFill/>
          <a:ln>
            <a:noFill/>
          </a:ln>
        </p:spPr>
      </p:pic>
      <p:sp>
        <p:nvSpPr>
          <p:cNvPr id="77" name="Google Shape;77;p15"/>
          <p:cNvSpPr txBox="1">
            <a:spLocks noGrp="1"/>
          </p:cNvSpPr>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200" b="0" i="0" u="none" strike="noStrike" cap="none">
                <a:solidFill>
                  <a:schemeClr val="dk2"/>
                </a:solidFill>
                <a:latin typeface="Arial"/>
                <a:ea typeface="Arial"/>
                <a:cs typeface="Arial"/>
                <a:sym typeface="Arial"/>
              </a:defRPr>
            </a:lvl9pPr>
          </a:lstStyle>
          <a:p>
            <a:endParaRPr/>
          </a:p>
        </p:txBody>
      </p:sp>
      <p:sp>
        <p:nvSpPr>
          <p:cNvPr id="78" name="Google Shape;78;p15"/>
          <p:cNvSpPr txBox="1">
            <a:spLocks noGrp="1"/>
          </p:cNvSpPr>
          <p:nvPr>
            <p:ph type="body" idx="1"/>
          </p:nvPr>
        </p:nvSpPr>
        <p:spPr>
          <a:xfrm>
            <a:off x="457200" y="1066800"/>
            <a:ext cx="8229600" cy="5181600"/>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17500" algn="l" rtl="0">
              <a:lnSpc>
                <a:spcPct val="100000"/>
              </a:lnSpc>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00000"/>
              </a:lnSpc>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00000"/>
              </a:lnSpc>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00000"/>
              </a:lnSpc>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00000"/>
              </a:lnSpc>
              <a:spcBef>
                <a:spcPts val="28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79" name="Google Shape;79;p15"/>
          <p:cNvSpPr txBox="1">
            <a:spLocks noGrp="1"/>
          </p:cNvSpPr>
          <p:nvPr>
            <p:ph type="sldNum" idx="12"/>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6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latin typeface="Times New Roman"/>
                <a:ea typeface="Times New Roman"/>
                <a:cs typeface="Times New Roman"/>
                <a:sym typeface="Times New Roman"/>
              </a:rPr>
              <a:t>Contents</a:t>
            </a:r>
            <a:endParaRPr/>
          </a:p>
        </p:txBody>
      </p:sp>
      <p:sp>
        <p:nvSpPr>
          <p:cNvPr id="100" name="Google Shape;100;p3"/>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fld id="{00000000-1234-1234-1234-123412341234}" type="slidenum">
              <a:rPr lang="en-US" sz="1400" b="0" i="0" u="none" strike="noStrike" cap="none">
                <a:solidFill>
                  <a:srgbClr val="000000"/>
                </a:solidFill>
                <a:latin typeface="Arial"/>
                <a:ea typeface="Arial"/>
                <a:cs typeface="Arial"/>
                <a:sym typeface="Arial"/>
              </a:rPr>
              <a:t>1</a:t>
            </a:fld>
            <a:endParaRPr sz="1400" b="0" i="0" u="none" strike="noStrike" cap="none">
              <a:solidFill>
                <a:srgbClr val="000000"/>
              </a:solidFill>
              <a:latin typeface="Arial"/>
              <a:ea typeface="Arial"/>
              <a:cs typeface="Arial"/>
              <a:sym typeface="Arial"/>
            </a:endParaRPr>
          </a:p>
        </p:txBody>
      </p:sp>
      <p:sp>
        <p:nvSpPr>
          <p:cNvPr id="101" name="Google Shape;101;p3"/>
          <p:cNvSpPr txBox="1">
            <a:spLocks noGrp="1"/>
          </p:cNvSpPr>
          <p:nvPr>
            <p:ph type="body" idx="1"/>
          </p:nvPr>
        </p:nvSpPr>
        <p:spPr>
          <a:xfrm>
            <a:off x="457200" y="900545"/>
            <a:ext cx="8229600" cy="5320146"/>
          </a:xfrm>
          <a:prstGeom prst="rect">
            <a:avLst/>
          </a:prstGeom>
          <a:noFill/>
          <a:ln>
            <a:noFill/>
          </a:ln>
        </p:spPr>
        <p:txBody>
          <a:bodyPr spcFirstLastPara="1" wrap="square" lIns="91425" tIns="45700" rIns="91425" bIns="45700" anchor="t" anchorCtr="0">
            <a:noAutofit/>
          </a:bodyPr>
          <a:lstStyle/>
          <a:p>
            <a:pPr marL="457200" lvl="0" indent="-342900" algn="just" rtl="0">
              <a:lnSpc>
                <a:spcPct val="100000"/>
              </a:lnSpc>
              <a:spcBef>
                <a:spcPts val="360"/>
              </a:spcBef>
              <a:spcAft>
                <a:spcPts val="0"/>
              </a:spcAft>
              <a:buSzPts val="1800"/>
              <a:buChar char="•"/>
            </a:pPr>
            <a:r>
              <a:rPr lang="en-US" sz="1600" b="1" dirty="0">
                <a:latin typeface="Times New Roman"/>
                <a:ea typeface="Times New Roman"/>
                <a:cs typeface="Times New Roman"/>
                <a:sym typeface="Times New Roman"/>
              </a:rPr>
              <a:t>Introduction</a:t>
            </a:r>
            <a:endParaRPr lang="en-IN" dirty="0"/>
          </a:p>
          <a:p>
            <a:pPr marL="914400" lvl="1" indent="-342900" algn="just" rtl="0">
              <a:lnSpc>
                <a:spcPct val="100000"/>
              </a:lnSpc>
              <a:spcBef>
                <a:spcPts val="360"/>
              </a:spcBef>
              <a:spcAft>
                <a:spcPts val="0"/>
              </a:spcAft>
              <a:buSzPts val="1800"/>
              <a:buFont typeface="Noto Sans Symbols"/>
              <a:buChar char="❑"/>
            </a:pPr>
            <a:r>
              <a:rPr lang="en-IN" sz="1600" dirty="0">
                <a:latin typeface="Times New Roman"/>
                <a:ea typeface="Times New Roman"/>
                <a:cs typeface="Times New Roman"/>
                <a:sym typeface="Times New Roman"/>
              </a:rPr>
              <a:t>Motivation</a:t>
            </a:r>
            <a:endParaRPr lang="en-IN" dirty="0"/>
          </a:p>
          <a:p>
            <a:pPr marL="914400" lvl="1" indent="-342900" algn="just" rtl="0">
              <a:lnSpc>
                <a:spcPct val="100000"/>
              </a:lnSpc>
              <a:spcBef>
                <a:spcPts val="360"/>
              </a:spcBef>
              <a:spcAft>
                <a:spcPts val="0"/>
              </a:spcAft>
              <a:buSzPts val="1800"/>
              <a:buFont typeface="Noto Sans Symbols"/>
              <a:buChar char="❑"/>
            </a:pPr>
            <a:r>
              <a:rPr lang="en-US" sz="1600" dirty="0">
                <a:latin typeface="Times New Roman"/>
                <a:ea typeface="Times New Roman"/>
                <a:cs typeface="Times New Roman"/>
                <a:sym typeface="Times New Roman"/>
              </a:rPr>
              <a:t>Problem Statement</a:t>
            </a:r>
            <a:endParaRPr dirty="0"/>
          </a:p>
          <a:p>
            <a:pPr marL="914400" lvl="1" indent="-342900" algn="just" rtl="0">
              <a:lnSpc>
                <a:spcPct val="100000"/>
              </a:lnSpc>
              <a:spcBef>
                <a:spcPts val="360"/>
              </a:spcBef>
              <a:spcAft>
                <a:spcPts val="0"/>
              </a:spcAft>
              <a:buSzPts val="1800"/>
              <a:buFont typeface="Noto Sans Symbols"/>
              <a:buChar char="❑"/>
            </a:pPr>
            <a:r>
              <a:rPr lang="en-US" sz="1600" dirty="0">
                <a:latin typeface="Times New Roman"/>
                <a:ea typeface="Times New Roman"/>
                <a:cs typeface="Times New Roman"/>
                <a:sym typeface="Times New Roman"/>
              </a:rPr>
              <a:t>Objectives</a:t>
            </a:r>
            <a:endParaRPr dirty="0"/>
          </a:p>
          <a:p>
            <a:pPr marL="914400" lvl="1" indent="-342900" algn="just" rtl="0">
              <a:lnSpc>
                <a:spcPct val="100000"/>
              </a:lnSpc>
              <a:spcBef>
                <a:spcPts val="360"/>
              </a:spcBef>
              <a:spcAft>
                <a:spcPts val="0"/>
              </a:spcAft>
              <a:buSzPts val="1800"/>
              <a:buFont typeface="Noto Sans Symbols"/>
              <a:buChar char="❑"/>
            </a:pPr>
            <a:r>
              <a:rPr lang="en-US" sz="1600" dirty="0">
                <a:latin typeface="Times New Roman"/>
                <a:ea typeface="Times New Roman"/>
                <a:cs typeface="Times New Roman"/>
                <a:sym typeface="Times New Roman"/>
              </a:rPr>
              <a:t>Scope</a:t>
            </a:r>
            <a:endParaRPr dirty="0"/>
          </a:p>
          <a:p>
            <a:pPr marL="457200" lvl="0" indent="-342900" algn="just" rtl="0">
              <a:lnSpc>
                <a:spcPct val="100000"/>
              </a:lnSpc>
              <a:spcBef>
                <a:spcPts val="360"/>
              </a:spcBef>
              <a:spcAft>
                <a:spcPts val="0"/>
              </a:spcAft>
              <a:buSzPts val="1800"/>
              <a:buChar char="•"/>
            </a:pPr>
            <a:r>
              <a:rPr lang="en-US" sz="1600" b="1" dirty="0">
                <a:latin typeface="Times New Roman"/>
                <a:ea typeface="Times New Roman"/>
                <a:cs typeface="Times New Roman"/>
                <a:sym typeface="Times New Roman"/>
              </a:rPr>
              <a:t>Review of Existing Literature</a:t>
            </a:r>
            <a:endParaRPr dirty="0"/>
          </a:p>
          <a:p>
            <a:pPr marL="457200" lvl="0" indent="-342900" algn="just" rtl="0">
              <a:lnSpc>
                <a:spcPct val="100000"/>
              </a:lnSpc>
              <a:spcBef>
                <a:spcPts val="360"/>
              </a:spcBef>
              <a:spcAft>
                <a:spcPts val="0"/>
              </a:spcAft>
              <a:buSzPts val="1800"/>
              <a:buChar char="•"/>
            </a:pPr>
            <a:r>
              <a:rPr lang="en-US" sz="1600" b="1" dirty="0">
                <a:latin typeface="Times New Roman"/>
                <a:ea typeface="Times New Roman"/>
                <a:cs typeface="Times New Roman"/>
                <a:sym typeface="Times New Roman"/>
              </a:rPr>
              <a:t>Proposed System</a:t>
            </a:r>
            <a:endParaRPr dirty="0"/>
          </a:p>
          <a:p>
            <a:pPr marL="914400" lvl="1" indent="-342900" algn="just" rtl="0">
              <a:lnSpc>
                <a:spcPct val="100000"/>
              </a:lnSpc>
              <a:spcBef>
                <a:spcPts val="360"/>
              </a:spcBef>
              <a:spcAft>
                <a:spcPts val="0"/>
              </a:spcAft>
              <a:buSzPts val="1800"/>
              <a:buFont typeface="Noto Sans Symbols"/>
              <a:buChar char="❑"/>
            </a:pPr>
            <a:r>
              <a:rPr lang="en-US" sz="1600" dirty="0">
                <a:latin typeface="Times New Roman"/>
                <a:ea typeface="Times New Roman"/>
                <a:cs typeface="Times New Roman"/>
                <a:sym typeface="Times New Roman"/>
              </a:rPr>
              <a:t>Block diagram of Proposed System</a:t>
            </a:r>
            <a:endParaRPr sz="1600" dirty="0">
              <a:latin typeface="Times New Roman"/>
              <a:ea typeface="Times New Roman"/>
              <a:cs typeface="Times New Roman"/>
              <a:sym typeface="Times New Roman"/>
            </a:endParaRPr>
          </a:p>
          <a:p>
            <a:pPr marL="114300" lvl="0" indent="0" algn="just" rtl="0">
              <a:lnSpc>
                <a:spcPct val="100000"/>
              </a:lnSpc>
              <a:spcBef>
                <a:spcPts val="360"/>
              </a:spcBef>
              <a:spcAft>
                <a:spcPts val="0"/>
              </a:spcAft>
              <a:buSzPts val="1800"/>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E4DAD-AB5F-6971-E6F3-4238BF7723D9}"/>
              </a:ext>
            </a:extLst>
          </p:cNvPr>
          <p:cNvSpPr>
            <a:spLocks noGrp="1"/>
          </p:cNvSpPr>
          <p:nvPr>
            <p:ph type="title"/>
          </p:nvPr>
        </p:nvSpPr>
        <p:spPr/>
        <p:txBody>
          <a:bodyPr/>
          <a:lstStyle/>
          <a:p>
            <a:r>
              <a:rPr lang="en-US" sz="3200" b="1" i="0" u="none" dirty="0">
                <a:solidFill>
                  <a:schemeClr val="dk2"/>
                </a:solidFill>
                <a:latin typeface="Times New Roman"/>
                <a:ea typeface="Times New Roman"/>
                <a:cs typeface="Times New Roman"/>
                <a:sym typeface="Times New Roman"/>
              </a:rPr>
              <a:t>Proposed System</a:t>
            </a:r>
            <a:endParaRPr lang="en-IN" dirty="0"/>
          </a:p>
        </p:txBody>
      </p:sp>
      <p:pic>
        <p:nvPicPr>
          <p:cNvPr id="5" name="Picture 4">
            <a:extLst>
              <a:ext uri="{FF2B5EF4-FFF2-40B4-BE49-F238E27FC236}">
                <a16:creationId xmlns:a16="http://schemas.microsoft.com/office/drawing/2014/main" id="{7132C798-C84E-E4EB-757E-8577B6D81A9D}"/>
              </a:ext>
            </a:extLst>
          </p:cNvPr>
          <p:cNvPicPr>
            <a:picLocks noChangeAspect="1"/>
          </p:cNvPicPr>
          <p:nvPr/>
        </p:nvPicPr>
        <p:blipFill>
          <a:blip r:embed="rId2"/>
          <a:stretch>
            <a:fillRect/>
          </a:stretch>
        </p:blipFill>
        <p:spPr>
          <a:xfrm>
            <a:off x="1429643" y="937549"/>
            <a:ext cx="6284714" cy="5359079"/>
          </a:xfrm>
          <a:prstGeom prst="rect">
            <a:avLst/>
          </a:prstGeom>
        </p:spPr>
      </p:pic>
      <p:sp>
        <p:nvSpPr>
          <p:cNvPr id="6" name="TextBox 5">
            <a:extLst>
              <a:ext uri="{FF2B5EF4-FFF2-40B4-BE49-F238E27FC236}">
                <a16:creationId xmlns:a16="http://schemas.microsoft.com/office/drawing/2014/main" id="{C169E876-1037-23F9-A647-31269543C9F9}"/>
              </a:ext>
            </a:extLst>
          </p:cNvPr>
          <p:cNvSpPr txBox="1"/>
          <p:nvPr/>
        </p:nvSpPr>
        <p:spPr>
          <a:xfrm>
            <a:off x="254643" y="4884516"/>
            <a:ext cx="960699" cy="738664"/>
          </a:xfrm>
          <a:prstGeom prst="rect">
            <a:avLst/>
          </a:prstGeom>
          <a:noFill/>
        </p:spPr>
        <p:txBody>
          <a:bodyPr wrap="square" rtlCol="0">
            <a:spAutoFit/>
          </a:bodyPr>
          <a:lstStyle/>
          <a:p>
            <a:r>
              <a:rPr lang="en-IN" dirty="0"/>
              <a:t>Fig2: Working Flow</a:t>
            </a:r>
          </a:p>
        </p:txBody>
      </p:sp>
    </p:spTree>
    <p:extLst>
      <p:ext uri="{BB962C8B-B14F-4D97-AF65-F5344CB8AC3E}">
        <p14:creationId xmlns:p14="http://schemas.microsoft.com/office/powerpoint/2010/main" val="13400389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0"/>
          <p:cNvSpPr txBox="1">
            <a:spLocks noGrp="1"/>
          </p:cNvSpPr>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References</a:t>
            </a:r>
            <a:endParaRPr/>
          </a:p>
        </p:txBody>
      </p:sp>
      <p:sp>
        <p:nvSpPr>
          <p:cNvPr id="305" name="Google Shape;305;p10"/>
          <p:cNvSpPr txBox="1"/>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sp>
        <p:nvSpPr>
          <p:cNvPr id="306" name="Google Shape;306;p10"/>
          <p:cNvSpPr txBox="1">
            <a:spLocks noGrp="1"/>
          </p:cNvSpPr>
          <p:nvPr>
            <p:ph type="body" idx="1"/>
          </p:nvPr>
        </p:nvSpPr>
        <p:spPr>
          <a:xfrm>
            <a:off x="457200" y="979488"/>
            <a:ext cx="8229600" cy="5181600"/>
          </a:xfrm>
          <a:prstGeom prst="rect">
            <a:avLst/>
          </a:prstGeom>
          <a:noFill/>
          <a:ln>
            <a:noFill/>
          </a:ln>
        </p:spPr>
        <p:txBody>
          <a:bodyPr spcFirstLastPara="1" wrap="square" lIns="91425" tIns="45700" rIns="91425" bIns="45700" anchor="t" anchorCtr="0">
            <a:noAutofit/>
          </a:bodyPr>
          <a:lstStyle/>
          <a:p>
            <a:pPr marL="628650" marR="0" lvl="0" indent="-457200" algn="just" rtl="0">
              <a:lnSpc>
                <a:spcPct val="100000"/>
              </a:lnSpc>
              <a:spcBef>
                <a:spcPts val="480"/>
              </a:spcBef>
              <a:spcAft>
                <a:spcPts val="0"/>
              </a:spcAft>
              <a:buClr>
                <a:schemeClr val="dk1"/>
              </a:buClr>
              <a:buSzPts val="2400"/>
              <a:buFont typeface="Wingdings" panose="05000000000000000000" pitchFamily="2" charset="2"/>
              <a:buChar char="q"/>
            </a:pPr>
            <a:r>
              <a:rPr lang="en-US" sz="1800" dirty="0" err="1">
                <a:latin typeface="Times New Roman"/>
                <a:ea typeface="Times New Roman"/>
                <a:cs typeface="Times New Roman"/>
                <a:sym typeface="Times New Roman"/>
              </a:rPr>
              <a:t>Hemalatha</a:t>
            </a:r>
            <a:r>
              <a:rPr lang="en-US" sz="1800" dirty="0">
                <a:latin typeface="Times New Roman"/>
                <a:ea typeface="Times New Roman"/>
                <a:cs typeface="Times New Roman"/>
                <a:sym typeface="Times New Roman"/>
              </a:rPr>
              <a:t>, R., </a:t>
            </a:r>
            <a:r>
              <a:rPr lang="en-US" sz="1800" dirty="0" err="1">
                <a:latin typeface="Times New Roman"/>
                <a:ea typeface="Times New Roman"/>
                <a:cs typeface="Times New Roman"/>
                <a:sym typeface="Times New Roman"/>
              </a:rPr>
              <a:t>Anjanadevi</a:t>
            </a:r>
            <a:r>
              <a:rPr lang="en-US" sz="1800" dirty="0">
                <a:latin typeface="Times New Roman"/>
                <a:ea typeface="Times New Roman"/>
                <a:cs typeface="Times New Roman"/>
                <a:sym typeface="Times New Roman"/>
              </a:rPr>
              <a:t>, V., Naren, J., and </a:t>
            </a:r>
            <a:r>
              <a:rPr lang="en-US" sz="1800" dirty="0" err="1">
                <a:latin typeface="Times New Roman"/>
                <a:ea typeface="Times New Roman"/>
                <a:cs typeface="Times New Roman"/>
                <a:sym typeface="Times New Roman"/>
              </a:rPr>
              <a:t>Vithya</a:t>
            </a:r>
            <a:r>
              <a:rPr lang="en-US" sz="1800" dirty="0">
                <a:latin typeface="Times New Roman"/>
                <a:ea typeface="Times New Roman"/>
                <a:cs typeface="Times New Roman"/>
                <a:sym typeface="Times New Roman"/>
              </a:rPr>
              <a:t>, G. "A Detailed Study on Diagnosis and Prediction of Diabetic Retinopathy Using Current Machine Learning and Deep Learning Techniques." </a:t>
            </a:r>
          </a:p>
          <a:p>
            <a:pPr marL="628650" marR="0" lvl="0" indent="-457200" algn="just" rtl="0">
              <a:lnSpc>
                <a:spcPct val="100000"/>
              </a:lnSpc>
              <a:spcBef>
                <a:spcPts val="480"/>
              </a:spcBef>
              <a:spcAft>
                <a:spcPts val="0"/>
              </a:spcAft>
              <a:buClr>
                <a:schemeClr val="dk1"/>
              </a:buClr>
              <a:buSzPts val="2400"/>
              <a:buFont typeface="Wingdings" panose="05000000000000000000" pitchFamily="2" charset="2"/>
              <a:buChar char="q"/>
            </a:pPr>
            <a:endParaRPr lang="en-US" sz="1800" dirty="0">
              <a:latin typeface="Times New Roman"/>
              <a:ea typeface="Times New Roman"/>
              <a:cs typeface="Times New Roman"/>
              <a:sym typeface="Times New Roman"/>
            </a:endParaRPr>
          </a:p>
          <a:p>
            <a:pPr marL="628650" marR="0" lvl="0" indent="-457200" algn="just" rtl="0">
              <a:lnSpc>
                <a:spcPct val="100000"/>
              </a:lnSpc>
              <a:spcBef>
                <a:spcPts val="480"/>
              </a:spcBef>
              <a:spcAft>
                <a:spcPts val="0"/>
              </a:spcAft>
              <a:buClr>
                <a:schemeClr val="dk1"/>
              </a:buClr>
              <a:buSzPts val="2400"/>
              <a:buFont typeface="Wingdings" panose="05000000000000000000" pitchFamily="2" charset="2"/>
              <a:buChar char="q"/>
            </a:pPr>
            <a:r>
              <a:rPr lang="en-US" sz="1800" dirty="0">
                <a:latin typeface="Times New Roman"/>
                <a:ea typeface="Times New Roman"/>
                <a:cs typeface="Times New Roman"/>
                <a:sym typeface="Times New Roman"/>
              </a:rPr>
              <a:t>Mishra, Anju, Laxman Singh, and Mrinal Pandey. "Short Survey on Machine Learning Techniques for Diabetic Retinopathy Detection .“</a:t>
            </a:r>
          </a:p>
          <a:p>
            <a:pPr marL="628650" marR="0" lvl="0" indent="-457200" algn="just" rtl="0">
              <a:lnSpc>
                <a:spcPct val="100000"/>
              </a:lnSpc>
              <a:spcBef>
                <a:spcPts val="480"/>
              </a:spcBef>
              <a:spcAft>
                <a:spcPts val="0"/>
              </a:spcAft>
              <a:buClr>
                <a:schemeClr val="dk1"/>
              </a:buClr>
              <a:buSzPts val="2400"/>
              <a:buFont typeface="Wingdings" panose="05000000000000000000" pitchFamily="2" charset="2"/>
              <a:buChar char="q"/>
            </a:pPr>
            <a:endParaRPr lang="en-US" sz="1800" dirty="0">
              <a:latin typeface="Times New Roman"/>
              <a:ea typeface="Times New Roman"/>
              <a:cs typeface="Times New Roman"/>
              <a:sym typeface="Times New Roman"/>
            </a:endParaRPr>
          </a:p>
          <a:p>
            <a:pPr marL="628650" marR="0" lvl="0" indent="-457200" algn="just" rtl="0">
              <a:lnSpc>
                <a:spcPct val="100000"/>
              </a:lnSpc>
              <a:spcBef>
                <a:spcPts val="480"/>
              </a:spcBef>
              <a:spcAft>
                <a:spcPts val="0"/>
              </a:spcAft>
              <a:buClr>
                <a:schemeClr val="dk1"/>
              </a:buClr>
              <a:buSzPts val="2400"/>
              <a:buFont typeface="Wingdings" panose="05000000000000000000" pitchFamily="2" charset="2"/>
              <a:buChar char="q"/>
            </a:pPr>
            <a:r>
              <a:rPr lang="en-US" sz="1800" dirty="0" err="1">
                <a:latin typeface="Times New Roman"/>
                <a:ea typeface="Times New Roman"/>
                <a:cs typeface="Times New Roman"/>
                <a:sym typeface="Times New Roman"/>
              </a:rPr>
              <a:t>Gothane</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Suwarna</a:t>
            </a:r>
            <a:r>
              <a:rPr lang="en-US" sz="1800" dirty="0">
                <a:latin typeface="Times New Roman"/>
                <a:ea typeface="Times New Roman"/>
                <a:cs typeface="Times New Roman"/>
                <a:sym typeface="Times New Roman"/>
              </a:rPr>
              <a:t>, K. </a:t>
            </a:r>
            <a:r>
              <a:rPr lang="en-US" sz="1800" dirty="0" err="1">
                <a:latin typeface="Times New Roman"/>
                <a:ea typeface="Times New Roman"/>
                <a:cs typeface="Times New Roman"/>
                <a:sym typeface="Times New Roman"/>
              </a:rPr>
              <a:t>Srujan</a:t>
            </a:r>
            <a:r>
              <a:rPr lang="en-US" sz="1800" dirty="0">
                <a:latin typeface="Times New Roman"/>
                <a:ea typeface="Times New Roman"/>
                <a:cs typeface="Times New Roman"/>
                <a:sym typeface="Times New Roman"/>
              </a:rPr>
              <a:t> Raju, </a:t>
            </a:r>
            <a:r>
              <a:rPr lang="en-US" sz="1800" dirty="0" err="1">
                <a:latin typeface="Times New Roman"/>
                <a:ea typeface="Times New Roman"/>
                <a:cs typeface="Times New Roman"/>
                <a:sym typeface="Times New Roman"/>
              </a:rPr>
              <a:t>Nuthanakanti</a:t>
            </a:r>
            <a:r>
              <a:rPr lang="en-US" sz="1800" dirty="0">
                <a:latin typeface="Times New Roman"/>
                <a:ea typeface="Times New Roman"/>
                <a:cs typeface="Times New Roman"/>
                <a:sym typeface="Times New Roman"/>
              </a:rPr>
              <a:t> Bhaskar, and G. Divya. "Diabetic Retinopathy Detection Using Deep Learning ." </a:t>
            </a:r>
          </a:p>
          <a:p>
            <a:pPr marL="628650" marR="0" lvl="0" indent="-457200" algn="just" rtl="0">
              <a:lnSpc>
                <a:spcPct val="100000"/>
              </a:lnSpc>
              <a:spcBef>
                <a:spcPts val="480"/>
              </a:spcBef>
              <a:spcAft>
                <a:spcPts val="0"/>
              </a:spcAft>
              <a:buClr>
                <a:schemeClr val="dk1"/>
              </a:buClr>
              <a:buSzPts val="2400"/>
              <a:buFont typeface="Wingdings" panose="05000000000000000000" pitchFamily="2" charset="2"/>
              <a:buChar char="q"/>
            </a:pPr>
            <a:endParaRPr lang="en-US" sz="1800" dirty="0">
              <a:latin typeface="Times New Roman"/>
              <a:ea typeface="Times New Roman"/>
              <a:cs typeface="Times New Roman"/>
              <a:sym typeface="Times New Roman"/>
            </a:endParaRPr>
          </a:p>
          <a:p>
            <a:pPr marL="628650" marR="0" lvl="0" indent="-457200" algn="just" rtl="0">
              <a:lnSpc>
                <a:spcPct val="100000"/>
              </a:lnSpc>
              <a:spcBef>
                <a:spcPts val="480"/>
              </a:spcBef>
              <a:spcAft>
                <a:spcPts val="0"/>
              </a:spcAft>
              <a:buClr>
                <a:schemeClr val="dk1"/>
              </a:buClr>
              <a:buSzPts val="2400"/>
              <a:buFont typeface="Wingdings" panose="05000000000000000000" pitchFamily="2" charset="2"/>
              <a:buChar char="q"/>
            </a:pPr>
            <a:r>
              <a:rPr lang="en-US" sz="1800" dirty="0">
                <a:latin typeface="Times New Roman"/>
                <a:ea typeface="Times New Roman"/>
                <a:cs typeface="Times New Roman"/>
                <a:sym typeface="Times New Roman"/>
              </a:rPr>
              <a:t>Subramanian, Shyamala, </a:t>
            </a:r>
            <a:r>
              <a:rPr lang="en-US" sz="1800" dirty="0" err="1">
                <a:latin typeface="Times New Roman"/>
                <a:ea typeface="Times New Roman"/>
                <a:cs typeface="Times New Roman"/>
                <a:sym typeface="Times New Roman"/>
              </a:rPr>
              <a:t>Sashikala</a:t>
            </a:r>
            <a:r>
              <a:rPr lang="en-US" sz="1800" dirty="0">
                <a:latin typeface="Times New Roman"/>
                <a:ea typeface="Times New Roman"/>
                <a:cs typeface="Times New Roman"/>
                <a:sym typeface="Times New Roman"/>
              </a:rPr>
              <a:t> Mishra, Shruti Patil, Kailash Shaw, and Ebrahim </a:t>
            </a:r>
            <a:r>
              <a:rPr lang="en-US" sz="1800" dirty="0" err="1">
                <a:latin typeface="Times New Roman"/>
                <a:ea typeface="Times New Roman"/>
                <a:cs typeface="Times New Roman"/>
                <a:sym typeface="Times New Roman"/>
              </a:rPr>
              <a:t>Aghajari</a:t>
            </a:r>
            <a:r>
              <a:rPr lang="en-US" sz="1800" dirty="0">
                <a:latin typeface="Times New Roman"/>
                <a:ea typeface="Times New Roman"/>
                <a:cs typeface="Times New Roman"/>
                <a:sym typeface="Times New Roman"/>
              </a:rPr>
              <a:t>. "Machine Learning Styles for Diabetic Retinopathy Detection: A Review and Bibliometric Analysis ." </a:t>
            </a:r>
          </a:p>
          <a:p>
            <a:pPr marL="628650" marR="0" lvl="0" indent="-457200" algn="just" rtl="0">
              <a:lnSpc>
                <a:spcPct val="100000"/>
              </a:lnSpc>
              <a:spcBef>
                <a:spcPts val="480"/>
              </a:spcBef>
              <a:spcAft>
                <a:spcPts val="0"/>
              </a:spcAft>
              <a:buClr>
                <a:schemeClr val="dk1"/>
              </a:buClr>
              <a:buSzPts val="2400"/>
              <a:buFont typeface="Wingdings" panose="05000000000000000000" pitchFamily="2" charset="2"/>
              <a:buChar char="q"/>
            </a:pPr>
            <a:endParaRPr lang="en-US" sz="1800" dirty="0">
              <a:latin typeface="Times New Roman"/>
              <a:ea typeface="Times New Roman"/>
              <a:cs typeface="Times New Roman"/>
              <a:sym typeface="Times New Roman"/>
            </a:endParaRPr>
          </a:p>
          <a:p>
            <a:pPr marL="628650" marR="0" lvl="0" indent="-457200" algn="just" rtl="0">
              <a:lnSpc>
                <a:spcPct val="100000"/>
              </a:lnSpc>
              <a:spcBef>
                <a:spcPts val="480"/>
              </a:spcBef>
              <a:spcAft>
                <a:spcPts val="0"/>
              </a:spcAft>
              <a:buClr>
                <a:schemeClr val="dk1"/>
              </a:buClr>
              <a:buSzPts val="2400"/>
              <a:buFont typeface="Wingdings" panose="05000000000000000000" pitchFamily="2" charset="2"/>
              <a:buChar char="q"/>
            </a:pPr>
            <a:r>
              <a:rPr lang="en-US" sz="1800" dirty="0" err="1">
                <a:latin typeface="Times New Roman"/>
                <a:ea typeface="Times New Roman"/>
                <a:cs typeface="Times New Roman"/>
                <a:sym typeface="Times New Roman"/>
              </a:rPr>
              <a:t>Chetoui</a:t>
            </a:r>
            <a:r>
              <a:rPr lang="en-US" sz="1800" dirty="0">
                <a:latin typeface="Times New Roman"/>
                <a:ea typeface="Times New Roman"/>
                <a:cs typeface="Times New Roman"/>
                <a:sym typeface="Times New Roman"/>
              </a:rPr>
              <a:t>, Mohamed, Moulay A. </a:t>
            </a:r>
            <a:r>
              <a:rPr lang="en-US" sz="1800" dirty="0" err="1">
                <a:latin typeface="Times New Roman"/>
                <a:ea typeface="Times New Roman"/>
                <a:cs typeface="Times New Roman"/>
                <a:sym typeface="Times New Roman"/>
              </a:rPr>
              <a:t>Akhloufi</a:t>
            </a:r>
            <a:r>
              <a:rPr lang="en-US" sz="1800" dirty="0">
                <a:latin typeface="Times New Roman"/>
                <a:ea typeface="Times New Roman"/>
                <a:cs typeface="Times New Roman"/>
                <a:sym typeface="Times New Roman"/>
              </a:rPr>
              <a:t>, and Mustapha </a:t>
            </a:r>
            <a:r>
              <a:rPr lang="en-US" sz="1800" dirty="0" err="1">
                <a:latin typeface="Times New Roman"/>
                <a:ea typeface="Times New Roman"/>
                <a:cs typeface="Times New Roman"/>
                <a:sym typeface="Times New Roman"/>
              </a:rPr>
              <a:t>Kardouchi</a:t>
            </a:r>
            <a:r>
              <a:rPr lang="en-US" sz="1800" dirty="0">
                <a:latin typeface="Times New Roman"/>
                <a:ea typeface="Times New Roman"/>
                <a:cs typeface="Times New Roman"/>
                <a:sym typeface="Times New Roman"/>
              </a:rPr>
              <a:t>. "Diabetic Retinopathy Detection Using Machine Learning and Texture Features."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10"/>
          <p:cNvSpPr txBox="1">
            <a:spLocks noGrp="1"/>
          </p:cNvSpPr>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References</a:t>
            </a:r>
            <a:endParaRPr/>
          </a:p>
        </p:txBody>
      </p:sp>
      <p:sp>
        <p:nvSpPr>
          <p:cNvPr id="305" name="Google Shape;305;p10"/>
          <p:cNvSpPr txBox="1"/>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sp>
        <p:nvSpPr>
          <p:cNvPr id="306" name="Google Shape;306;p10"/>
          <p:cNvSpPr txBox="1">
            <a:spLocks noGrp="1"/>
          </p:cNvSpPr>
          <p:nvPr>
            <p:ph type="body" idx="1"/>
          </p:nvPr>
        </p:nvSpPr>
        <p:spPr>
          <a:xfrm>
            <a:off x="457200" y="979488"/>
            <a:ext cx="8229600" cy="5181600"/>
          </a:xfrm>
          <a:prstGeom prst="rect">
            <a:avLst/>
          </a:prstGeom>
          <a:noFill/>
          <a:ln>
            <a:noFill/>
          </a:ln>
        </p:spPr>
        <p:txBody>
          <a:bodyPr spcFirstLastPara="1" wrap="square" lIns="91425" tIns="45700" rIns="91425" bIns="45700" anchor="t" anchorCtr="0">
            <a:noAutofit/>
          </a:bodyPr>
          <a:lstStyle/>
          <a:p>
            <a:pPr marR="0" lvl="0" indent="-285750" algn="just" rtl="0">
              <a:lnSpc>
                <a:spcPct val="100000"/>
              </a:lnSpc>
              <a:spcBef>
                <a:spcPts val="480"/>
              </a:spcBef>
              <a:spcAft>
                <a:spcPts val="0"/>
              </a:spcAft>
              <a:buClr>
                <a:schemeClr val="dk1"/>
              </a:buClr>
              <a:buSzPts val="2400"/>
              <a:buFont typeface="Wingdings" panose="05000000000000000000" pitchFamily="2" charset="2"/>
              <a:buChar char="q"/>
            </a:pPr>
            <a:r>
              <a:rPr lang="en-US" sz="1800" dirty="0">
                <a:latin typeface="Times New Roman"/>
                <a:ea typeface="Times New Roman"/>
                <a:cs typeface="Times New Roman"/>
                <a:sym typeface="Times New Roman"/>
              </a:rPr>
              <a:t>Odeh, </a:t>
            </a:r>
            <a:r>
              <a:rPr lang="en-US" sz="1800" dirty="0" err="1">
                <a:latin typeface="Times New Roman"/>
                <a:ea typeface="Times New Roman"/>
                <a:cs typeface="Times New Roman"/>
                <a:sym typeface="Times New Roman"/>
              </a:rPr>
              <a:t>Israa</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Mouhammd</a:t>
            </a:r>
            <a:r>
              <a:rPr lang="en-US" sz="1800" dirty="0">
                <a:latin typeface="Times New Roman"/>
                <a:ea typeface="Times New Roman"/>
                <a:cs typeface="Times New Roman"/>
                <a:sym typeface="Times New Roman"/>
              </a:rPr>
              <a:t> </a:t>
            </a:r>
            <a:r>
              <a:rPr lang="en-US" sz="1800" dirty="0" err="1">
                <a:latin typeface="Times New Roman"/>
                <a:ea typeface="Times New Roman"/>
                <a:cs typeface="Times New Roman"/>
                <a:sym typeface="Times New Roman"/>
              </a:rPr>
              <a:t>Alkasassbeh</a:t>
            </a:r>
            <a:r>
              <a:rPr lang="en-US" sz="1800" dirty="0">
                <a:latin typeface="Times New Roman"/>
                <a:ea typeface="Times New Roman"/>
                <a:cs typeface="Times New Roman"/>
                <a:sym typeface="Times New Roman"/>
              </a:rPr>
              <a:t>, and Mohammad </a:t>
            </a:r>
            <a:r>
              <a:rPr lang="en-US" sz="1800" dirty="0" err="1">
                <a:latin typeface="Times New Roman"/>
                <a:ea typeface="Times New Roman"/>
                <a:cs typeface="Times New Roman"/>
                <a:sym typeface="Times New Roman"/>
              </a:rPr>
              <a:t>Alauthman</a:t>
            </a:r>
            <a:r>
              <a:rPr lang="en-US" sz="1800" dirty="0">
                <a:latin typeface="Times New Roman"/>
                <a:ea typeface="Times New Roman"/>
                <a:cs typeface="Times New Roman"/>
                <a:sym typeface="Times New Roman"/>
              </a:rPr>
              <a:t>. "Diabetic Retinopathy Detection using Ensemble Machine Learning ." </a:t>
            </a:r>
          </a:p>
          <a:p>
            <a:pPr marR="0" lvl="0" indent="-285750" algn="just" rtl="0">
              <a:lnSpc>
                <a:spcPct val="100000"/>
              </a:lnSpc>
              <a:spcBef>
                <a:spcPts val="480"/>
              </a:spcBef>
              <a:spcAft>
                <a:spcPts val="0"/>
              </a:spcAft>
              <a:buClr>
                <a:schemeClr val="dk1"/>
              </a:buClr>
              <a:buSzPts val="2400"/>
              <a:buFont typeface="Wingdings" panose="05000000000000000000" pitchFamily="2" charset="2"/>
              <a:buChar char="q"/>
            </a:pPr>
            <a:endParaRPr lang="en-US" sz="1800" dirty="0">
              <a:latin typeface="Times New Roman"/>
              <a:ea typeface="Times New Roman"/>
              <a:cs typeface="Times New Roman"/>
              <a:sym typeface="Times New Roman"/>
            </a:endParaRPr>
          </a:p>
          <a:p>
            <a:pPr marR="0" lvl="0" indent="-285750" algn="just" rtl="0">
              <a:lnSpc>
                <a:spcPct val="100000"/>
              </a:lnSpc>
              <a:spcBef>
                <a:spcPts val="480"/>
              </a:spcBef>
              <a:spcAft>
                <a:spcPts val="0"/>
              </a:spcAft>
              <a:buClr>
                <a:schemeClr val="dk1"/>
              </a:buClr>
              <a:buSzPts val="2400"/>
              <a:buFont typeface="Wingdings" panose="05000000000000000000" pitchFamily="2" charset="2"/>
              <a:buChar char="q"/>
            </a:pPr>
            <a:r>
              <a:rPr lang="en-US" sz="1800" dirty="0" err="1">
                <a:latin typeface="Times New Roman"/>
                <a:ea typeface="Times New Roman"/>
                <a:cs typeface="Times New Roman"/>
                <a:sym typeface="Times New Roman"/>
              </a:rPr>
              <a:t>Revathy</a:t>
            </a:r>
            <a:r>
              <a:rPr lang="en-US" sz="1800" dirty="0">
                <a:latin typeface="Times New Roman"/>
                <a:ea typeface="Times New Roman"/>
                <a:cs typeface="Times New Roman"/>
                <a:sym typeface="Times New Roman"/>
              </a:rPr>
              <a:t>, R., Nithya B. S., Reshma J. J., </a:t>
            </a:r>
            <a:r>
              <a:rPr lang="en-US" sz="1800" dirty="0" err="1">
                <a:latin typeface="Times New Roman"/>
                <a:ea typeface="Times New Roman"/>
                <a:cs typeface="Times New Roman"/>
                <a:sym typeface="Times New Roman"/>
              </a:rPr>
              <a:t>Ragendhu</a:t>
            </a:r>
            <a:r>
              <a:rPr lang="en-US" sz="1800" dirty="0">
                <a:latin typeface="Times New Roman"/>
                <a:ea typeface="Times New Roman"/>
                <a:cs typeface="Times New Roman"/>
                <a:sym typeface="Times New Roman"/>
              </a:rPr>
              <a:t> S. S., and </a:t>
            </a:r>
            <a:r>
              <a:rPr lang="en-US" sz="1800" dirty="0" err="1">
                <a:latin typeface="Times New Roman"/>
                <a:ea typeface="Times New Roman"/>
                <a:cs typeface="Times New Roman"/>
                <a:sym typeface="Times New Roman"/>
              </a:rPr>
              <a:t>Sumithra</a:t>
            </a:r>
            <a:r>
              <a:rPr lang="en-US" sz="1800" dirty="0">
                <a:latin typeface="Times New Roman"/>
                <a:ea typeface="Times New Roman"/>
                <a:cs typeface="Times New Roman"/>
                <a:sym typeface="Times New Roman"/>
              </a:rPr>
              <a:t> M. D. "Diabetic Retinopathy Detection using Machine Learning ." </a:t>
            </a:r>
          </a:p>
          <a:p>
            <a:pPr marR="0" lvl="0" indent="-285750" algn="just" rtl="0">
              <a:lnSpc>
                <a:spcPct val="100000"/>
              </a:lnSpc>
              <a:spcBef>
                <a:spcPts val="480"/>
              </a:spcBef>
              <a:spcAft>
                <a:spcPts val="0"/>
              </a:spcAft>
              <a:buClr>
                <a:schemeClr val="dk1"/>
              </a:buClr>
              <a:buSzPts val="2400"/>
              <a:buFont typeface="Wingdings" panose="05000000000000000000" pitchFamily="2" charset="2"/>
              <a:buChar char="q"/>
            </a:pPr>
            <a:endParaRPr lang="en-US" sz="1800" dirty="0">
              <a:latin typeface="Times New Roman"/>
              <a:ea typeface="Times New Roman"/>
              <a:cs typeface="Times New Roman"/>
              <a:sym typeface="Times New Roman"/>
            </a:endParaRPr>
          </a:p>
          <a:p>
            <a:pPr marR="0" lvl="0" indent="-285750" algn="just" rtl="0">
              <a:lnSpc>
                <a:spcPct val="100000"/>
              </a:lnSpc>
              <a:spcBef>
                <a:spcPts val="480"/>
              </a:spcBef>
              <a:spcAft>
                <a:spcPts val="0"/>
              </a:spcAft>
              <a:buClr>
                <a:schemeClr val="dk1"/>
              </a:buClr>
              <a:buSzPts val="2400"/>
              <a:buFont typeface="Wingdings" panose="05000000000000000000" pitchFamily="2" charset="2"/>
              <a:buChar char="q"/>
            </a:pPr>
            <a:r>
              <a:rPr lang="en-US" sz="1800" dirty="0">
                <a:latin typeface="Times New Roman"/>
                <a:ea typeface="Times New Roman"/>
                <a:cs typeface="Times New Roman"/>
                <a:sym typeface="Times New Roman"/>
              </a:rPr>
              <a:t>Verma, Kanika, Prakash Deep, and A. G. Ramakrishnan. "Detection and Classification of Diabetic Retinopathy using Retinal Images ." </a:t>
            </a:r>
          </a:p>
          <a:p>
            <a:pPr marR="0" lvl="0" indent="-285750" algn="just" rtl="0">
              <a:lnSpc>
                <a:spcPct val="100000"/>
              </a:lnSpc>
              <a:spcBef>
                <a:spcPts val="480"/>
              </a:spcBef>
              <a:spcAft>
                <a:spcPts val="0"/>
              </a:spcAft>
              <a:buClr>
                <a:schemeClr val="dk1"/>
              </a:buClr>
              <a:buSzPts val="2400"/>
              <a:buFont typeface="Wingdings" panose="05000000000000000000" pitchFamily="2" charset="2"/>
              <a:buChar char="q"/>
            </a:pPr>
            <a:endParaRPr lang="en-US" sz="1800" dirty="0">
              <a:latin typeface="Times New Roman"/>
              <a:ea typeface="Times New Roman"/>
              <a:cs typeface="Times New Roman"/>
              <a:sym typeface="Times New Roman"/>
            </a:endParaRPr>
          </a:p>
          <a:p>
            <a:pPr marR="0" lvl="0" indent="-285750" algn="just" rtl="0">
              <a:lnSpc>
                <a:spcPct val="100000"/>
              </a:lnSpc>
              <a:spcBef>
                <a:spcPts val="480"/>
              </a:spcBef>
              <a:spcAft>
                <a:spcPts val="0"/>
              </a:spcAft>
              <a:buClr>
                <a:schemeClr val="dk1"/>
              </a:buClr>
              <a:buSzPts val="2400"/>
              <a:buFont typeface="Wingdings" panose="05000000000000000000" pitchFamily="2" charset="2"/>
              <a:buChar char="q"/>
            </a:pPr>
            <a:r>
              <a:rPr lang="en-US" sz="1800" dirty="0" err="1">
                <a:latin typeface="Times New Roman"/>
                <a:ea typeface="Times New Roman"/>
                <a:cs typeface="Times New Roman"/>
                <a:sym typeface="Times New Roman"/>
              </a:rPr>
              <a:t>Revathy</a:t>
            </a:r>
            <a:r>
              <a:rPr lang="en-US" sz="1800" dirty="0">
                <a:latin typeface="Times New Roman"/>
                <a:ea typeface="Times New Roman"/>
                <a:cs typeface="Times New Roman"/>
                <a:sym typeface="Times New Roman"/>
              </a:rPr>
              <a:t>, R., Nithya B. S., Reshma J. J., </a:t>
            </a:r>
            <a:r>
              <a:rPr lang="en-US" sz="1800" dirty="0" err="1">
                <a:latin typeface="Times New Roman"/>
                <a:ea typeface="Times New Roman"/>
                <a:cs typeface="Times New Roman"/>
                <a:sym typeface="Times New Roman"/>
              </a:rPr>
              <a:t>Ragendhu</a:t>
            </a:r>
            <a:r>
              <a:rPr lang="en-US" sz="1800" dirty="0">
                <a:latin typeface="Times New Roman"/>
                <a:ea typeface="Times New Roman"/>
                <a:cs typeface="Times New Roman"/>
                <a:sym typeface="Times New Roman"/>
              </a:rPr>
              <a:t> S. S., and </a:t>
            </a:r>
            <a:r>
              <a:rPr lang="en-US" sz="1800" dirty="0" err="1">
                <a:latin typeface="Times New Roman"/>
                <a:ea typeface="Times New Roman"/>
                <a:cs typeface="Times New Roman"/>
                <a:sym typeface="Times New Roman"/>
              </a:rPr>
              <a:t>Sumithra</a:t>
            </a:r>
            <a:r>
              <a:rPr lang="en-US" sz="1800" dirty="0">
                <a:latin typeface="Times New Roman"/>
                <a:ea typeface="Times New Roman"/>
                <a:cs typeface="Times New Roman"/>
                <a:sym typeface="Times New Roman"/>
              </a:rPr>
              <a:t> M. D. "Diabetic Retinopathy Detection using Machine Learning ." </a:t>
            </a:r>
          </a:p>
          <a:p>
            <a:pPr marR="0" lvl="0" indent="-285750" algn="just" rtl="0">
              <a:lnSpc>
                <a:spcPct val="100000"/>
              </a:lnSpc>
              <a:spcBef>
                <a:spcPts val="480"/>
              </a:spcBef>
              <a:spcAft>
                <a:spcPts val="0"/>
              </a:spcAft>
              <a:buClr>
                <a:schemeClr val="dk1"/>
              </a:buClr>
              <a:buSzPts val="2400"/>
              <a:buFont typeface="Wingdings" panose="05000000000000000000" pitchFamily="2" charset="2"/>
              <a:buChar char="q"/>
            </a:pPr>
            <a:endParaRPr lang="en-US" sz="1800" dirty="0">
              <a:latin typeface="Times New Roman"/>
              <a:ea typeface="Times New Roman"/>
              <a:cs typeface="Times New Roman"/>
              <a:sym typeface="Times New Roman"/>
            </a:endParaRPr>
          </a:p>
          <a:p>
            <a:pPr marR="0" lvl="0" indent="-285750" algn="just" rtl="0">
              <a:lnSpc>
                <a:spcPct val="100000"/>
              </a:lnSpc>
              <a:spcBef>
                <a:spcPts val="480"/>
              </a:spcBef>
              <a:spcAft>
                <a:spcPts val="0"/>
              </a:spcAft>
              <a:buClr>
                <a:schemeClr val="dk1"/>
              </a:buClr>
              <a:buSzPts val="2400"/>
              <a:buFont typeface="Wingdings" panose="05000000000000000000" pitchFamily="2" charset="2"/>
              <a:buChar char="q"/>
            </a:pPr>
            <a:r>
              <a:rPr lang="en-US" sz="1800" dirty="0">
                <a:latin typeface="Times New Roman"/>
                <a:ea typeface="Times New Roman"/>
                <a:cs typeface="Times New Roman"/>
                <a:sym typeface="Times New Roman"/>
              </a:rPr>
              <a:t>Das, Dolly, Saroj Kr. Biswas, and Sivaji Bandyopadhyay. "A Critical Review on Diagnosis of Diabetic Retinopathy Using Machine Learning and Deep Learning."</a:t>
            </a:r>
            <a:endParaRPr sz="1800"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3241621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11"/>
          <p:cNvSpPr txBox="1">
            <a:spLocks noGrp="1"/>
          </p:cNvSpPr>
          <p:nvPr>
            <p:ph type="title"/>
          </p:nvPr>
        </p:nvSpPr>
        <p:spPr>
          <a:xfrm>
            <a:off x="766330" y="3109119"/>
            <a:ext cx="8229600" cy="6397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9600"/>
              <a:buFont typeface="Times New Roman"/>
              <a:buNone/>
            </a:pPr>
            <a:r>
              <a:rPr lang="en-US" sz="9600" b="0" i="0" u="none">
                <a:solidFill>
                  <a:schemeClr val="dk2"/>
                </a:solidFill>
                <a:latin typeface="Times New Roman"/>
                <a:ea typeface="Times New Roman"/>
                <a:cs typeface="Times New Roman"/>
                <a:sym typeface="Times New Roman"/>
              </a:rPr>
              <a:t>Thank You !!!</a:t>
            </a:r>
            <a:endParaRPr/>
          </a:p>
        </p:txBody>
      </p:sp>
      <p:sp>
        <p:nvSpPr>
          <p:cNvPr id="312" name="Google Shape;312;p11"/>
          <p:cNvSpPr txBox="1"/>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2"/>
          <p:cNvSpPr txBox="1">
            <a:spLocks noGrp="1"/>
          </p:cNvSpPr>
          <p:nvPr>
            <p:ph type="title"/>
          </p:nvPr>
        </p:nvSpPr>
        <p:spPr>
          <a:xfrm>
            <a:off x="447675" y="2713037"/>
            <a:ext cx="8229600" cy="6397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9600"/>
              <a:buFont typeface="Times New Roman"/>
              <a:buNone/>
            </a:pPr>
            <a:r>
              <a:rPr lang="en-US" sz="9600" b="0" i="0" u="none">
                <a:solidFill>
                  <a:schemeClr val="dk2"/>
                </a:solidFill>
                <a:latin typeface="Times New Roman"/>
                <a:ea typeface="Times New Roman"/>
                <a:cs typeface="Times New Roman"/>
                <a:sym typeface="Times New Roman"/>
              </a:rPr>
              <a:t>Q &amp; A</a:t>
            </a:r>
            <a:endParaRPr/>
          </a:p>
        </p:txBody>
      </p:sp>
      <p:sp>
        <p:nvSpPr>
          <p:cNvPr id="318" name="Google Shape;318;p12"/>
          <p:cNvSpPr txBox="1"/>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9"/>
          <p:cNvSpPr txBox="1">
            <a:spLocks noGrp="1"/>
          </p:cNvSpPr>
          <p:nvPr>
            <p:ph type="title"/>
          </p:nvPr>
        </p:nvSpPr>
        <p:spPr>
          <a:xfrm>
            <a:off x="457200" y="122237"/>
            <a:ext cx="8229600" cy="639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108" name="Google Shape;108;p29"/>
          <p:cNvSpPr txBox="1">
            <a:spLocks noGrp="1"/>
          </p:cNvSpPr>
          <p:nvPr>
            <p:ph type="body" idx="1"/>
          </p:nvPr>
        </p:nvSpPr>
        <p:spPr>
          <a:xfrm>
            <a:off x="457200" y="979556"/>
            <a:ext cx="8229600" cy="5181600"/>
          </a:xfrm>
          <a:prstGeom prst="rect">
            <a:avLst/>
          </a:prstGeom>
          <a:noFill/>
          <a:ln>
            <a:noFill/>
          </a:ln>
        </p:spPr>
        <p:txBody>
          <a:bodyPr spcFirstLastPara="1" wrap="square" lIns="91425" tIns="45700" rIns="91425" bIns="45700" anchor="t" anchorCtr="0">
            <a:noAutofit/>
          </a:bodyPr>
          <a:lstStyle/>
          <a:p>
            <a:pPr marL="285750" indent="-285750" algn="just"/>
            <a:r>
              <a:rPr lang="en-IN" sz="1800" dirty="0">
                <a:latin typeface="Times New Roman" panose="02020603050405020304" pitchFamily="18" charset="0"/>
                <a:cs typeface="Times New Roman" panose="02020603050405020304" pitchFamily="18" charset="0"/>
              </a:rPr>
              <a:t>Retinopathy, a condition that affects the retina and can lead to vision impairment or blindness, is commonly associated with diseases such as diabetes and hypertension. Early detection is critical to prevent progression and irreversible damage.</a:t>
            </a:r>
          </a:p>
          <a:p>
            <a:pPr marL="285750" indent="-285750" algn="just"/>
            <a:r>
              <a:rPr lang="en-IN" sz="1800" dirty="0">
                <a:latin typeface="Times New Roman" panose="02020603050405020304" pitchFamily="18" charset="0"/>
                <a:cs typeface="Times New Roman" panose="02020603050405020304" pitchFamily="18" charset="0"/>
              </a:rPr>
              <a:t> In recent years, deep learning has emerged as a powerful tool in medical imaging, offering promising results in automating the detection of retinopathy. </a:t>
            </a:r>
          </a:p>
          <a:p>
            <a:pPr marL="285750" indent="-285750" algn="just"/>
            <a:r>
              <a:rPr lang="en-IN" sz="1800" dirty="0">
                <a:latin typeface="Times New Roman" panose="02020603050405020304" pitchFamily="18" charset="0"/>
                <a:cs typeface="Times New Roman" panose="02020603050405020304" pitchFamily="18" charset="0"/>
              </a:rPr>
              <a:t>This project explores the application of deep learning techniques, such as convolutional neural networks (CNNs), for the accurate identification and classification of retinopathy from retinal images.</a:t>
            </a:r>
          </a:p>
          <a:p>
            <a:pPr marL="285750" indent="-285750" algn="just"/>
            <a:r>
              <a:rPr lang="en-IN" sz="1800" dirty="0">
                <a:latin typeface="Times New Roman" panose="02020603050405020304" pitchFamily="18" charset="0"/>
                <a:cs typeface="Times New Roman" panose="02020603050405020304" pitchFamily="18" charset="0"/>
              </a:rPr>
              <a:t>This project focuses on applying CNNs to detect and classify retinopathy from fundus images, aiming to achieve diagnostic accuracy comparable to experts while reducing processing times and healthcare burdens. </a:t>
            </a:r>
          </a:p>
          <a:p>
            <a:pPr marL="285750" indent="-285750" algn="just"/>
            <a:r>
              <a:rPr lang="en-IN" sz="1800" dirty="0">
                <a:latin typeface="Times New Roman" panose="02020603050405020304" pitchFamily="18" charset="0"/>
                <a:cs typeface="Times New Roman" panose="02020603050405020304" pitchFamily="18" charset="0"/>
              </a:rPr>
              <a:t>By leveraging advanced image processing and classification techniques, the system can support clinical decision-making, enabling deployment in telemedicine, community health </a:t>
            </a:r>
            <a:r>
              <a:rPr lang="en-IN" sz="1800" dirty="0" err="1">
                <a:latin typeface="Times New Roman" panose="02020603050405020304" pitchFamily="18" charset="0"/>
                <a:cs typeface="Times New Roman" panose="02020603050405020304" pitchFamily="18" charset="0"/>
              </a:rPr>
              <a:t>centers</a:t>
            </a:r>
            <a:r>
              <a:rPr lang="en-IN" sz="1800" dirty="0">
                <a:latin typeface="Times New Roman" panose="02020603050405020304" pitchFamily="18" charset="0"/>
                <a:cs typeface="Times New Roman" panose="02020603050405020304" pitchFamily="18" charset="0"/>
              </a:rPr>
              <a:t>, and mobile devices.</a:t>
            </a:r>
          </a:p>
          <a:p>
            <a:pPr marL="285750" indent="-285750" algn="just"/>
            <a:r>
              <a:rPr lang="en-IN" sz="1800" dirty="0">
                <a:latin typeface="Times New Roman" panose="02020603050405020304" pitchFamily="18" charset="0"/>
                <a:cs typeface="Times New Roman" panose="02020603050405020304" pitchFamily="18" charset="0"/>
              </a:rPr>
              <a:t> Ultimately, this technology can improve early detection, reduce the risk of blindness, and enhance patient outcomes through timely interventions.</a:t>
            </a:r>
            <a:endParaRPr sz="1800" dirty="0">
              <a:latin typeface="Times New Roman" panose="02020603050405020304" pitchFamily="18" charset="0"/>
              <a:ea typeface="Times New Roman"/>
              <a:cs typeface="Times New Roman" panose="02020603050405020304" pitchFamily="18" charset="0"/>
              <a:sym typeface="Times New Roman"/>
            </a:endParaRPr>
          </a:p>
        </p:txBody>
      </p:sp>
      <p:sp>
        <p:nvSpPr>
          <p:cNvPr id="109" name="Google Shape;109;p29"/>
          <p:cNvSpPr txBox="1">
            <a:spLocks noGrp="1"/>
          </p:cNvSpPr>
          <p:nvPr>
            <p:ph type="sldNum" idx="12"/>
          </p:nvPr>
        </p:nvSpPr>
        <p:spPr>
          <a:xfrm>
            <a:off x="6553200" y="637857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b0535ac9d3_0_12"/>
          <p:cNvSpPr txBox="1">
            <a:spLocks noGrp="1"/>
          </p:cNvSpPr>
          <p:nvPr>
            <p:ph type="title"/>
          </p:nvPr>
        </p:nvSpPr>
        <p:spPr>
          <a:xfrm>
            <a:off x="457200" y="122237"/>
            <a:ext cx="8229600" cy="639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116" name="Google Shape;116;gb0535ac9d3_0_12"/>
          <p:cNvSpPr txBox="1">
            <a:spLocks noGrp="1"/>
          </p:cNvSpPr>
          <p:nvPr>
            <p:ph type="body" idx="1"/>
          </p:nvPr>
        </p:nvSpPr>
        <p:spPr>
          <a:xfrm>
            <a:off x="457200" y="979550"/>
            <a:ext cx="8229600" cy="5181600"/>
          </a:xfrm>
          <a:prstGeom prst="rect">
            <a:avLst/>
          </a:prstGeom>
          <a:noFill/>
          <a:ln>
            <a:noFill/>
          </a:ln>
        </p:spPr>
        <p:txBody>
          <a:bodyPr spcFirstLastPara="1" wrap="square" lIns="91425" tIns="45700" rIns="91425" bIns="45700" anchor="t" anchorCtr="0">
            <a:noAutofit/>
          </a:bodyPr>
          <a:lstStyle/>
          <a:p>
            <a:pPr marL="457200" lvl="0" indent="-400050" algn="just" rtl="0">
              <a:lnSpc>
                <a:spcPct val="100000"/>
              </a:lnSpc>
              <a:spcBef>
                <a:spcPts val="360"/>
              </a:spcBef>
              <a:spcAft>
                <a:spcPts val="0"/>
              </a:spcAft>
              <a:buSzPts val="2700"/>
              <a:buFont typeface="Times New Roman"/>
              <a:buChar char="❏"/>
            </a:pPr>
            <a:r>
              <a:rPr lang="en-US" sz="2700" b="1" dirty="0">
                <a:latin typeface="Times New Roman"/>
                <a:ea typeface="Times New Roman"/>
                <a:cs typeface="Times New Roman"/>
                <a:sym typeface="Times New Roman"/>
              </a:rPr>
              <a:t>Motivation</a:t>
            </a:r>
            <a:endParaRPr sz="2700" b="1" dirty="0">
              <a:latin typeface="Times New Roman"/>
              <a:ea typeface="Times New Roman"/>
              <a:cs typeface="Times New Roman"/>
              <a:sym typeface="Times New Roman"/>
            </a:endParaRPr>
          </a:p>
          <a:p>
            <a:pPr marL="914400" lvl="0" indent="0" algn="just" rtl="0">
              <a:lnSpc>
                <a:spcPct val="100000"/>
              </a:lnSpc>
              <a:spcBef>
                <a:spcPts val="360"/>
              </a:spcBef>
              <a:spcAft>
                <a:spcPts val="0"/>
              </a:spcAft>
              <a:buSzPts val="1800"/>
              <a:buNone/>
            </a:pPr>
            <a:endParaRPr sz="1600" b="1" dirty="0">
              <a:latin typeface="Times New Roman"/>
              <a:ea typeface="Times New Roman"/>
              <a:cs typeface="Times New Roman"/>
              <a:sym typeface="Times New Roman"/>
            </a:endParaRPr>
          </a:p>
          <a:p>
            <a:pPr marL="457200" lvl="0" indent="-355600" algn="just" rtl="0">
              <a:lnSpc>
                <a:spcPct val="100000"/>
              </a:lnSpc>
              <a:spcBef>
                <a:spcPts val="360"/>
              </a:spcBef>
              <a:spcAft>
                <a:spcPts val="0"/>
              </a:spcAft>
              <a:buSzPts val="2000"/>
              <a:buFont typeface="Times New Roman"/>
              <a:buChar char="➢"/>
            </a:pPr>
            <a:r>
              <a:rPr lang="en-US" sz="2000" dirty="0">
                <a:solidFill>
                  <a:schemeClr val="tx1"/>
                </a:solidFill>
                <a:latin typeface="Times New Roman" panose="02020603050405020304" pitchFamily="18" charset="0"/>
                <a:cs typeface="Times New Roman" panose="02020603050405020304" pitchFamily="18" charset="0"/>
              </a:rPr>
              <a:t>Retinopathy, especially diabetic retinopathy, is one of the leading causes of blindness worldwide. According to the World Health Organization, approximately 463 million people suffer from diabetes globally, with over one-third developing some form of diabetic retinopathy.</a:t>
            </a:r>
          </a:p>
          <a:p>
            <a:pPr marL="101600" lvl="0" indent="0" algn="just" rtl="0">
              <a:lnSpc>
                <a:spcPct val="100000"/>
              </a:lnSpc>
              <a:spcBef>
                <a:spcPts val="360"/>
              </a:spcBef>
              <a:spcAft>
                <a:spcPts val="0"/>
              </a:spcAft>
              <a:buSzPts val="2000"/>
              <a:buNone/>
            </a:pPr>
            <a:endParaRPr lang="en-US" sz="20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457200" lvl="0" indent="-355600" algn="just" rtl="0">
              <a:lnSpc>
                <a:spcPct val="100000"/>
              </a:lnSpc>
              <a:spcBef>
                <a:spcPts val="360"/>
              </a:spcBef>
              <a:spcAft>
                <a:spcPts val="0"/>
              </a:spcAft>
              <a:buSzPts val="2000"/>
              <a:buFont typeface="Times New Roman"/>
              <a:buChar char="➢"/>
            </a:pPr>
            <a:r>
              <a:rPr lang="en-US" sz="2000" dirty="0">
                <a:solidFill>
                  <a:schemeClr val="tx1"/>
                </a:solidFill>
                <a:latin typeface="Times New Roman" panose="02020603050405020304" pitchFamily="18" charset="0"/>
                <a:cs typeface="Times New Roman" panose="02020603050405020304" pitchFamily="18" charset="0"/>
              </a:rPr>
              <a:t>In India, the prevalence of diabetes is on the rise, with about 77 million people diagnosed in 2020. This has led to an alarming increase in cases of diabetic retinopathy, making early detection critical. However, due to a lack of specialized eye care infrastructure, especially in rural areas, many cases remain undiagnosed or untreated until the condition has progressed.</a:t>
            </a:r>
          </a:p>
          <a:p>
            <a:pPr marL="101600" lvl="0" indent="0" algn="just" rtl="0">
              <a:lnSpc>
                <a:spcPct val="100000"/>
              </a:lnSpc>
              <a:spcBef>
                <a:spcPts val="360"/>
              </a:spcBef>
              <a:spcAft>
                <a:spcPts val="0"/>
              </a:spcAft>
              <a:buSzPts val="2000"/>
              <a:buNone/>
            </a:pPr>
            <a:endParaRPr sz="20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457200" lvl="0" indent="-355600" algn="just" rtl="0">
              <a:lnSpc>
                <a:spcPct val="100000"/>
              </a:lnSpc>
              <a:spcBef>
                <a:spcPts val="360"/>
              </a:spcBef>
              <a:spcAft>
                <a:spcPts val="0"/>
              </a:spcAft>
              <a:buSzPts val="2000"/>
              <a:buFont typeface="Times New Roman"/>
              <a:buChar char="➢"/>
            </a:pPr>
            <a:r>
              <a:rPr lang="en-US" sz="2000" dirty="0">
                <a:solidFill>
                  <a:schemeClr val="tx1"/>
                </a:solidFill>
                <a:latin typeface="Times New Roman" panose="02020603050405020304" pitchFamily="18" charset="0"/>
                <a:cs typeface="Times New Roman" panose="02020603050405020304" pitchFamily="18" charset="0"/>
              </a:rPr>
              <a:t>Deep learning offers an efficient way to detect retinopathy automatically, helping prevent blindness by ensuring early diagnosis and treatment.</a:t>
            </a:r>
            <a:endParaRPr lang="en-US" sz="20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lvl="0" indent="0" algn="just" rtl="0">
              <a:lnSpc>
                <a:spcPct val="100000"/>
              </a:lnSpc>
              <a:spcBef>
                <a:spcPts val="360"/>
              </a:spcBef>
              <a:spcAft>
                <a:spcPts val="0"/>
              </a:spcAft>
              <a:buSzPts val="1800"/>
              <a:buNone/>
            </a:pPr>
            <a:endParaRPr sz="2000" dirty="0">
              <a:latin typeface="Times New Roman"/>
              <a:ea typeface="Times New Roman"/>
              <a:cs typeface="Times New Roman"/>
              <a:sym typeface="Times New Roman"/>
            </a:endParaRPr>
          </a:p>
        </p:txBody>
      </p:sp>
      <p:sp>
        <p:nvSpPr>
          <p:cNvPr id="117" name="Google Shape;117;gb0535ac9d3_0_12"/>
          <p:cNvSpPr txBox="1">
            <a:spLocks noGrp="1"/>
          </p:cNvSpPr>
          <p:nvPr>
            <p:ph type="sldNum" idx="12"/>
          </p:nvPr>
        </p:nvSpPr>
        <p:spPr>
          <a:xfrm>
            <a:off x="6553200" y="637857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Clr>
                <a:schemeClr val="dk1"/>
              </a:buClr>
              <a:buSzPts val="1400"/>
              <a:buFont typeface="Arial"/>
              <a:buNone/>
            </a:pPr>
            <a:fld id="{00000000-1234-1234-1234-123412341234}" type="slidenum">
              <a:rPr lang="en-US"/>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gb0535ac9d3_0_19"/>
          <p:cNvSpPr txBox="1">
            <a:spLocks noGrp="1"/>
          </p:cNvSpPr>
          <p:nvPr>
            <p:ph type="title"/>
          </p:nvPr>
        </p:nvSpPr>
        <p:spPr>
          <a:xfrm>
            <a:off x="457200" y="122237"/>
            <a:ext cx="8229600" cy="639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124" name="Google Shape;124;gb0535ac9d3_0_19"/>
          <p:cNvSpPr txBox="1">
            <a:spLocks noGrp="1"/>
          </p:cNvSpPr>
          <p:nvPr>
            <p:ph type="body" idx="1"/>
          </p:nvPr>
        </p:nvSpPr>
        <p:spPr>
          <a:xfrm>
            <a:off x="457200" y="979556"/>
            <a:ext cx="8229600" cy="5181600"/>
          </a:xfrm>
          <a:prstGeom prst="rect">
            <a:avLst/>
          </a:prstGeom>
          <a:noFill/>
          <a:ln>
            <a:noFill/>
          </a:ln>
        </p:spPr>
        <p:txBody>
          <a:bodyPr spcFirstLastPara="1" wrap="square" lIns="91425" tIns="45700" rIns="91425" bIns="45700" anchor="t" anchorCtr="0">
            <a:noAutofit/>
          </a:bodyPr>
          <a:lstStyle/>
          <a:p>
            <a:pPr marL="457200" lvl="0" indent="-400050" algn="just" rtl="0">
              <a:lnSpc>
                <a:spcPct val="100000"/>
              </a:lnSpc>
              <a:spcBef>
                <a:spcPts val="360"/>
              </a:spcBef>
              <a:spcAft>
                <a:spcPts val="0"/>
              </a:spcAft>
              <a:buSzPts val="2700"/>
              <a:buFont typeface="Times New Roman"/>
              <a:buChar char="❏"/>
            </a:pPr>
            <a:r>
              <a:rPr lang="en-US" sz="2700" b="1" dirty="0">
                <a:latin typeface="Times New Roman"/>
                <a:ea typeface="Times New Roman"/>
                <a:cs typeface="Times New Roman"/>
                <a:sym typeface="Times New Roman"/>
              </a:rPr>
              <a:t>Problem Statement</a:t>
            </a:r>
            <a:endParaRPr sz="2000" dirty="0">
              <a:latin typeface="Times New Roman"/>
              <a:ea typeface="Times New Roman"/>
              <a:cs typeface="Times New Roman"/>
              <a:sym typeface="Times New Roman"/>
            </a:endParaRPr>
          </a:p>
          <a:p>
            <a:pPr marL="914400" lvl="0" indent="0" algn="just" rtl="0">
              <a:lnSpc>
                <a:spcPct val="100000"/>
              </a:lnSpc>
              <a:spcBef>
                <a:spcPts val="360"/>
              </a:spcBef>
              <a:spcAft>
                <a:spcPts val="0"/>
              </a:spcAft>
              <a:buSzPts val="1800"/>
              <a:buNone/>
            </a:pPr>
            <a:endParaRPr sz="1600" dirty="0">
              <a:latin typeface="Times New Roman"/>
              <a:ea typeface="Times New Roman"/>
              <a:cs typeface="Times New Roman"/>
              <a:sym typeface="Times New Roman"/>
            </a:endParaRPr>
          </a:p>
          <a:p>
            <a:pPr marL="457200" lvl="0" indent="-355600" algn="just" rtl="0">
              <a:lnSpc>
                <a:spcPct val="100000"/>
              </a:lnSpc>
              <a:spcBef>
                <a:spcPts val="360"/>
              </a:spcBef>
              <a:spcAft>
                <a:spcPts val="0"/>
              </a:spcAft>
              <a:buSzPts val="2000"/>
              <a:buFont typeface="Times New Roman"/>
              <a:buChar char="➢"/>
            </a:pPr>
            <a:r>
              <a:rPr lang="en-US" sz="2000" dirty="0">
                <a:solidFill>
                  <a:schemeClr val="tx1"/>
                </a:solidFill>
                <a:latin typeface="Times New Roman" panose="02020603050405020304" pitchFamily="18" charset="0"/>
                <a:cs typeface="Times New Roman" panose="02020603050405020304" pitchFamily="18" charset="0"/>
              </a:rPr>
              <a:t>Retinopathy, particularly diabetic retinopathy, is a growing concern due to its impact on vision, potentially leading to blindness if not detected early.</a:t>
            </a:r>
          </a:p>
          <a:p>
            <a:pPr marL="101600" lvl="0" indent="0" algn="just" rtl="0">
              <a:lnSpc>
                <a:spcPct val="100000"/>
              </a:lnSpc>
              <a:spcBef>
                <a:spcPts val="360"/>
              </a:spcBef>
              <a:spcAft>
                <a:spcPts val="0"/>
              </a:spcAft>
              <a:buSzPts val="2000"/>
              <a:buNone/>
            </a:pPr>
            <a:endParaRPr sz="1600" dirty="0">
              <a:latin typeface="Times New Roman"/>
              <a:ea typeface="Times New Roman"/>
              <a:cs typeface="Times New Roman"/>
              <a:sym typeface="Times New Roman"/>
            </a:endParaRPr>
          </a:p>
          <a:p>
            <a:pPr marL="457200" lvl="0" indent="-355600" algn="just" rtl="0">
              <a:lnSpc>
                <a:spcPct val="100000"/>
              </a:lnSpc>
              <a:spcBef>
                <a:spcPts val="360"/>
              </a:spcBef>
              <a:spcAft>
                <a:spcPts val="0"/>
              </a:spcAft>
              <a:buSzPts val="2000"/>
              <a:buFont typeface="Times New Roman"/>
              <a:buChar char="➢"/>
            </a:pPr>
            <a:r>
              <a:rPr lang="en-US" sz="2000" dirty="0">
                <a:solidFill>
                  <a:schemeClr val="tx1"/>
                </a:solidFill>
                <a:latin typeface="Times New Roman" panose="02020603050405020304" pitchFamily="18" charset="0"/>
                <a:cs typeface="Times New Roman" panose="02020603050405020304" pitchFamily="18" charset="0"/>
              </a:rPr>
              <a:t>Many patients, especially in rural and underserved areas, lack access to timely diagnosis, resulting in late-stage detection when treatment options are limited.</a:t>
            </a:r>
          </a:p>
          <a:p>
            <a:pPr marL="101600" lvl="0" indent="0" algn="just" rtl="0">
              <a:lnSpc>
                <a:spcPct val="100000"/>
              </a:lnSpc>
              <a:spcBef>
                <a:spcPts val="360"/>
              </a:spcBef>
              <a:spcAft>
                <a:spcPts val="0"/>
              </a:spcAft>
              <a:buSzPts val="2000"/>
              <a:buNone/>
            </a:pPr>
            <a:endParaRPr sz="20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457200" lvl="0" indent="-355600" algn="just" rtl="0">
              <a:lnSpc>
                <a:spcPct val="100000"/>
              </a:lnSpc>
              <a:spcBef>
                <a:spcPts val="360"/>
              </a:spcBef>
              <a:spcAft>
                <a:spcPts val="0"/>
              </a:spcAft>
              <a:buSzPts val="2000"/>
              <a:buFont typeface="Times New Roman"/>
              <a:buChar char="➢"/>
            </a:pPr>
            <a:r>
              <a:rPr lang="en-US" sz="2000" dirty="0">
                <a:solidFill>
                  <a:schemeClr val="tx1"/>
                </a:solidFill>
                <a:latin typeface="Times New Roman" panose="02020603050405020304" pitchFamily="18" charset="0"/>
                <a:cs typeface="Times New Roman" panose="02020603050405020304" pitchFamily="18" charset="0"/>
              </a:rPr>
              <a:t>This study aims to develop a deep learning model to accurately detect retinopathy from retinal images, enabling early diagnosis and reducing the risk of blindness.</a:t>
            </a:r>
            <a:endParaRPr sz="20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sp>
        <p:nvSpPr>
          <p:cNvPr id="125" name="Google Shape;125;gb0535ac9d3_0_19"/>
          <p:cNvSpPr txBox="1">
            <a:spLocks noGrp="1"/>
          </p:cNvSpPr>
          <p:nvPr>
            <p:ph type="sldNum" idx="12"/>
          </p:nvPr>
        </p:nvSpPr>
        <p:spPr>
          <a:xfrm>
            <a:off x="6553200" y="637857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gb0535ac9d3_0_26"/>
          <p:cNvSpPr txBox="1">
            <a:spLocks noGrp="1"/>
          </p:cNvSpPr>
          <p:nvPr>
            <p:ph type="title"/>
          </p:nvPr>
        </p:nvSpPr>
        <p:spPr>
          <a:xfrm>
            <a:off x="457200" y="122237"/>
            <a:ext cx="8229600" cy="639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1100"/>
              <a:buFont typeface="Arial"/>
              <a:buNone/>
            </a:pPr>
            <a:r>
              <a:rPr lang="en-US" b="1">
                <a:solidFill>
                  <a:schemeClr val="dk1"/>
                </a:solidFill>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132" name="Google Shape;132;gb0535ac9d3_0_26"/>
          <p:cNvSpPr txBox="1">
            <a:spLocks noGrp="1"/>
          </p:cNvSpPr>
          <p:nvPr>
            <p:ph type="body" idx="1"/>
          </p:nvPr>
        </p:nvSpPr>
        <p:spPr>
          <a:xfrm>
            <a:off x="457200" y="1066800"/>
            <a:ext cx="8517300" cy="5181600"/>
          </a:xfrm>
          <a:prstGeom prst="rect">
            <a:avLst/>
          </a:prstGeom>
          <a:noFill/>
          <a:ln>
            <a:noFill/>
          </a:ln>
        </p:spPr>
        <p:txBody>
          <a:bodyPr spcFirstLastPara="1" wrap="square" lIns="91425" tIns="45700" rIns="91425" bIns="45700" anchor="t" anchorCtr="0">
            <a:noAutofit/>
          </a:bodyPr>
          <a:lstStyle/>
          <a:p>
            <a:pPr marL="457200" lvl="0" indent="-400050" algn="l" rtl="0">
              <a:lnSpc>
                <a:spcPct val="100000"/>
              </a:lnSpc>
              <a:spcBef>
                <a:spcPts val="0"/>
              </a:spcBef>
              <a:spcAft>
                <a:spcPts val="0"/>
              </a:spcAft>
              <a:buSzPts val="2700"/>
              <a:buFont typeface="Times New Roman"/>
              <a:buChar char="❏"/>
            </a:pPr>
            <a:r>
              <a:rPr lang="en-US" sz="2700" b="1" dirty="0">
                <a:latin typeface="Times New Roman"/>
                <a:ea typeface="Times New Roman"/>
                <a:cs typeface="Times New Roman"/>
                <a:sym typeface="Times New Roman"/>
              </a:rPr>
              <a:t>Objectives</a:t>
            </a:r>
            <a:endParaRPr sz="2000" dirty="0">
              <a:latin typeface="Times New Roman"/>
              <a:ea typeface="Times New Roman"/>
              <a:cs typeface="Times New Roman"/>
              <a:sym typeface="Times New Roman"/>
            </a:endParaRPr>
          </a:p>
          <a:p>
            <a:pPr marL="457200" lvl="0" indent="-355600" algn="just" rtl="0">
              <a:lnSpc>
                <a:spcPct val="150000"/>
              </a:lnSpc>
              <a:spcBef>
                <a:spcPts val="360"/>
              </a:spcBef>
              <a:spcAft>
                <a:spcPts val="0"/>
              </a:spcAft>
              <a:buSzPts val="2000"/>
              <a:buFont typeface="Times New Roman"/>
              <a:buChar char="➢"/>
            </a:pPr>
            <a:r>
              <a:rPr lang="en-US" sz="2000" dirty="0">
                <a:latin typeface="Times New Roman" panose="02020603050405020304" pitchFamily="18" charset="0"/>
                <a:cs typeface="Times New Roman" panose="02020603050405020304" pitchFamily="18" charset="0"/>
              </a:rPr>
              <a:t>To develop a deep learning model for automatic detection of retinopathy from retinal images.</a:t>
            </a:r>
            <a:r>
              <a:rPr lang="en-US" sz="2000" dirty="0">
                <a:latin typeface="Times New Roman" panose="02020603050405020304" pitchFamily="18" charset="0"/>
                <a:ea typeface="Times New Roman"/>
                <a:cs typeface="Times New Roman" panose="02020603050405020304" pitchFamily="18" charset="0"/>
                <a:sym typeface="Times New Roman"/>
              </a:rPr>
              <a:t> </a:t>
            </a:r>
          </a:p>
          <a:p>
            <a:pPr marL="457200" lvl="0" indent="-355600" algn="just" rtl="0">
              <a:lnSpc>
                <a:spcPct val="150000"/>
              </a:lnSpc>
              <a:spcBef>
                <a:spcPts val="360"/>
              </a:spcBef>
              <a:spcAft>
                <a:spcPts val="0"/>
              </a:spcAft>
              <a:buSzPts val="2000"/>
              <a:buFont typeface="Times New Roman"/>
              <a:buChar char="➢"/>
            </a:pPr>
            <a:r>
              <a:rPr lang="en-US" sz="2000" dirty="0">
                <a:latin typeface="Times New Roman" panose="02020603050405020304" pitchFamily="18" charset="0"/>
                <a:ea typeface="Times New Roman"/>
                <a:cs typeface="Times New Roman" panose="02020603050405020304" pitchFamily="18" charset="0"/>
                <a:sym typeface="Times New Roman"/>
              </a:rPr>
              <a:t>To enhance the accuracy and efficiency of diagnosis compared to traditional manual methods.</a:t>
            </a:r>
          </a:p>
          <a:p>
            <a:pPr marL="457200" lvl="0" indent="-355600" algn="just" rtl="0">
              <a:lnSpc>
                <a:spcPct val="15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 To ensure early detection of retinopathy, enabling timely medical intervention and reducing the risk of vision loss.</a:t>
            </a:r>
          </a:p>
          <a:p>
            <a:pPr marL="457200" lvl="0" indent="-355600" algn="just" rtl="0">
              <a:lnSpc>
                <a:spcPct val="150000"/>
              </a:lnSpc>
              <a:spcBef>
                <a:spcPts val="0"/>
              </a:spcBef>
              <a:spcAft>
                <a:spcPts val="0"/>
              </a:spcAft>
              <a:buSzPts val="2000"/>
              <a:buFont typeface="Times New Roman"/>
              <a:buChar char="➢"/>
            </a:pPr>
            <a:r>
              <a:rPr lang="en-US" sz="2000" dirty="0">
                <a:latin typeface="Times New Roman"/>
                <a:ea typeface="Times New Roman"/>
                <a:cs typeface="Times New Roman"/>
                <a:sym typeface="Times New Roman"/>
              </a:rPr>
              <a:t> To provide a solution that can be easily deployed in remote and underserved areas where specialized eye care is limited.</a:t>
            </a:r>
            <a:endParaRPr sz="2000" dirty="0">
              <a:latin typeface="Times New Roman"/>
              <a:ea typeface="Times New Roman"/>
              <a:cs typeface="Times New Roman"/>
              <a:sym typeface="Times New Roman"/>
            </a:endParaRPr>
          </a:p>
        </p:txBody>
      </p:sp>
      <p:sp>
        <p:nvSpPr>
          <p:cNvPr id="133" name="Google Shape;133;gb0535ac9d3_0_26"/>
          <p:cNvSpPr txBox="1">
            <a:spLocks noGrp="1"/>
          </p:cNvSpPr>
          <p:nvPr>
            <p:ph type="sldNum" idx="12"/>
          </p:nvPr>
        </p:nvSpPr>
        <p:spPr>
          <a:xfrm>
            <a:off x="6553200" y="637857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b0535ac9d3_0_36"/>
          <p:cNvSpPr txBox="1">
            <a:spLocks noGrp="1"/>
          </p:cNvSpPr>
          <p:nvPr>
            <p:ph type="title"/>
          </p:nvPr>
        </p:nvSpPr>
        <p:spPr>
          <a:xfrm>
            <a:off x="457200" y="122237"/>
            <a:ext cx="8229600" cy="6399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a:latin typeface="Times New Roman"/>
                <a:ea typeface="Times New Roman"/>
                <a:cs typeface="Times New Roman"/>
                <a:sym typeface="Times New Roman"/>
              </a:rPr>
              <a:t>Introduction</a:t>
            </a:r>
            <a:endParaRPr b="1">
              <a:latin typeface="Times New Roman"/>
              <a:ea typeface="Times New Roman"/>
              <a:cs typeface="Times New Roman"/>
              <a:sym typeface="Times New Roman"/>
            </a:endParaRPr>
          </a:p>
        </p:txBody>
      </p:sp>
      <p:sp>
        <p:nvSpPr>
          <p:cNvPr id="140" name="Google Shape;140;gb0535ac9d3_0_36"/>
          <p:cNvSpPr txBox="1">
            <a:spLocks noGrp="1"/>
          </p:cNvSpPr>
          <p:nvPr>
            <p:ph type="body" idx="1"/>
          </p:nvPr>
        </p:nvSpPr>
        <p:spPr>
          <a:xfrm>
            <a:off x="457200" y="979550"/>
            <a:ext cx="8229600" cy="5181600"/>
          </a:xfrm>
          <a:prstGeom prst="rect">
            <a:avLst/>
          </a:prstGeom>
          <a:noFill/>
          <a:ln>
            <a:noFill/>
          </a:ln>
        </p:spPr>
        <p:txBody>
          <a:bodyPr spcFirstLastPara="1" wrap="square" lIns="91425" tIns="45700" rIns="91425" bIns="45700" anchor="t" anchorCtr="0">
            <a:noAutofit/>
          </a:bodyPr>
          <a:lstStyle/>
          <a:p>
            <a:pPr marL="457200" lvl="0" indent="-400050" algn="just" rtl="0">
              <a:lnSpc>
                <a:spcPct val="100000"/>
              </a:lnSpc>
              <a:spcBef>
                <a:spcPts val="360"/>
              </a:spcBef>
              <a:spcAft>
                <a:spcPts val="0"/>
              </a:spcAft>
              <a:buSzPts val="2700"/>
              <a:buFont typeface="Times New Roman"/>
              <a:buChar char="❏"/>
            </a:pPr>
            <a:r>
              <a:rPr lang="en-US" sz="2700" b="1" dirty="0">
                <a:latin typeface="Times New Roman"/>
                <a:ea typeface="Times New Roman"/>
                <a:cs typeface="Times New Roman"/>
                <a:sym typeface="Times New Roman"/>
              </a:rPr>
              <a:t>Scope</a:t>
            </a:r>
            <a:endParaRPr sz="2700" b="1" dirty="0">
              <a:latin typeface="Times New Roman"/>
              <a:ea typeface="Times New Roman"/>
              <a:cs typeface="Times New Roman"/>
              <a:sym typeface="Times New Roman"/>
            </a:endParaRPr>
          </a:p>
          <a:p>
            <a:pPr marL="914400" lvl="0" indent="0" algn="just" rtl="0">
              <a:lnSpc>
                <a:spcPct val="100000"/>
              </a:lnSpc>
              <a:spcBef>
                <a:spcPts val="360"/>
              </a:spcBef>
              <a:spcAft>
                <a:spcPts val="0"/>
              </a:spcAft>
              <a:buSzPts val="1800"/>
              <a:buNone/>
            </a:pPr>
            <a:endParaRPr sz="1600" b="1" dirty="0">
              <a:latin typeface="Times New Roman"/>
              <a:ea typeface="Times New Roman"/>
              <a:cs typeface="Times New Roman"/>
              <a:sym typeface="Times New Roman"/>
            </a:endParaRPr>
          </a:p>
          <a:p>
            <a:pPr marL="457200" lvl="0" indent="-355600" algn="just" rtl="0">
              <a:lnSpc>
                <a:spcPct val="100000"/>
              </a:lnSpc>
              <a:spcBef>
                <a:spcPts val="360"/>
              </a:spcBef>
              <a:spcAft>
                <a:spcPts val="0"/>
              </a:spcAft>
              <a:buSzPts val="2000"/>
              <a:buFont typeface="Times New Roman"/>
              <a:buChar char="➢"/>
            </a:pPr>
            <a:r>
              <a:rPr lang="en-US" sz="2000" dirty="0">
                <a:solidFill>
                  <a:schemeClr val="tx1"/>
                </a:solidFill>
                <a:latin typeface="Times New Roman" panose="02020603050405020304" pitchFamily="18" charset="0"/>
                <a:cs typeface="Times New Roman" panose="02020603050405020304" pitchFamily="18" charset="0"/>
              </a:rPr>
              <a:t>Deep learning has revolutionized many aspects of medical diagnosis, offering faster and more accurate solutions. By leveraging deep learning techniques, this project aims to address the growing issue of retinopathy</a:t>
            </a:r>
            <a:r>
              <a:rPr lang="en-US" sz="1200" dirty="0">
                <a:solidFill>
                  <a:schemeClr val="tx1"/>
                </a:solidFill>
                <a:latin typeface="Times New Roman" panose="02020603050405020304" pitchFamily="18" charset="0"/>
                <a:cs typeface="Times New Roman" panose="02020603050405020304" pitchFamily="18" charset="0"/>
              </a:rPr>
              <a:t>.</a:t>
            </a:r>
          </a:p>
          <a:p>
            <a:pPr marL="457200" lvl="0" indent="-355600" algn="just" rtl="0">
              <a:lnSpc>
                <a:spcPct val="100000"/>
              </a:lnSpc>
              <a:spcBef>
                <a:spcPts val="360"/>
              </a:spcBef>
              <a:spcAft>
                <a:spcPts val="0"/>
              </a:spcAft>
              <a:buSzPts val="2000"/>
              <a:buFont typeface="Times New Roman"/>
              <a:buChar char="➢"/>
            </a:pPr>
            <a:endParaRPr sz="1600" dirty="0">
              <a:latin typeface="Times New Roman"/>
              <a:ea typeface="Times New Roman"/>
              <a:cs typeface="Times New Roman"/>
              <a:sym typeface="Times New Roman"/>
            </a:endParaRPr>
          </a:p>
          <a:p>
            <a:pPr marL="457200" lvl="0" indent="-355600" algn="just" rtl="0">
              <a:lnSpc>
                <a:spcPct val="100000"/>
              </a:lnSpc>
              <a:spcBef>
                <a:spcPts val="360"/>
              </a:spcBef>
              <a:spcAft>
                <a:spcPts val="0"/>
              </a:spcAft>
              <a:buSzPts val="2000"/>
              <a:buFont typeface="Times New Roman"/>
              <a:buChar char="➢"/>
            </a:pPr>
            <a:r>
              <a:rPr lang="en-US" sz="2000" dirty="0">
                <a:solidFill>
                  <a:schemeClr val="tx1"/>
                </a:solidFill>
                <a:latin typeface="Times New Roman" panose="02020603050405020304" pitchFamily="18" charset="0"/>
                <a:cs typeface="Times New Roman" panose="02020603050405020304" pitchFamily="18" charset="0"/>
              </a:rPr>
              <a:t>For years, the increasing number of undiagnosed cases of diabetic retinopathy has led to a rise in preventable blindness, primarily due to delayed detection. This project will focus on developing a deep learning model that can automatically analyze retinal images, detect retinopathy at an early stage, and assist healthcare professionals in making quicker, more accurate diagnoses</a:t>
            </a:r>
            <a:r>
              <a:rPr lang="en-US" sz="1200" dirty="0"/>
              <a:t>.</a:t>
            </a:r>
            <a:endParaRPr sz="1600" dirty="0">
              <a:latin typeface="Times New Roman"/>
              <a:ea typeface="Times New Roman"/>
              <a:cs typeface="Times New Roman"/>
              <a:sym typeface="Times New Roman"/>
            </a:endParaRPr>
          </a:p>
        </p:txBody>
      </p:sp>
      <p:sp>
        <p:nvSpPr>
          <p:cNvPr id="141" name="Google Shape;141;gb0535ac9d3_0_36"/>
          <p:cNvSpPr txBox="1">
            <a:spLocks noGrp="1"/>
          </p:cNvSpPr>
          <p:nvPr>
            <p:ph type="sldNum" idx="12"/>
          </p:nvPr>
        </p:nvSpPr>
        <p:spPr>
          <a:xfrm>
            <a:off x="6553200" y="6378575"/>
            <a:ext cx="2133600" cy="476100"/>
          </a:xfrm>
          <a:prstGeom prst="rect">
            <a:avLst/>
          </a:prstGeom>
          <a:noFill/>
          <a:ln>
            <a:noFill/>
          </a:ln>
        </p:spPr>
        <p:txBody>
          <a:bodyPr spcFirstLastPara="1" wrap="square" lIns="91425" tIns="45700" rIns="91425" bIns="45700" anchor="t" anchorCtr="0">
            <a:noAutofit/>
          </a:bodyPr>
          <a:lstStyle/>
          <a:p>
            <a:pPr marL="0" lvl="0" indent="0" algn="r" rtl="0">
              <a:lnSpc>
                <a:spcPct val="100000"/>
              </a:lnSpc>
              <a:spcBef>
                <a:spcPts val="0"/>
              </a:spcBef>
              <a:spcAft>
                <a:spcPts val="0"/>
              </a:spcAft>
              <a:buSzPts val="1400"/>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4"/>
          <p:cNvSpPr txBox="1">
            <a:spLocks noGrp="1"/>
          </p:cNvSpPr>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Review of Existing Literature</a:t>
            </a:r>
            <a:endParaRPr/>
          </a:p>
        </p:txBody>
      </p:sp>
      <p:sp>
        <p:nvSpPr>
          <p:cNvPr id="147" name="Google Shape;147;p4"/>
          <p:cNvSpPr txBox="1"/>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
        <p:nvSpPr>
          <p:cNvPr id="148" name="Google Shape;148;p4"/>
          <p:cNvSpPr txBox="1">
            <a:spLocks noGrp="1"/>
          </p:cNvSpPr>
          <p:nvPr>
            <p:ph type="body" idx="1"/>
          </p:nvPr>
        </p:nvSpPr>
        <p:spPr>
          <a:xfrm>
            <a:off x="457200" y="979487"/>
            <a:ext cx="8229600" cy="5181600"/>
          </a:xfrm>
          <a:prstGeom prst="rect">
            <a:avLst/>
          </a:prstGeom>
          <a:noFill/>
          <a:ln>
            <a:noFill/>
          </a:ln>
        </p:spPr>
        <p:txBody>
          <a:bodyPr spcFirstLastPara="1" wrap="square" lIns="91425" tIns="45700" rIns="91425" bIns="45700" anchor="t" anchorCtr="0">
            <a:noAutofit/>
          </a:bodyPr>
          <a:lstStyle/>
          <a:p>
            <a:pPr marL="101600" lvl="0" indent="0" algn="l" rtl="0">
              <a:lnSpc>
                <a:spcPct val="112500"/>
              </a:lnSpc>
              <a:spcBef>
                <a:spcPts val="0"/>
              </a:spcBef>
              <a:spcAft>
                <a:spcPts val="0"/>
              </a:spcAft>
              <a:buSzPts val="2000"/>
              <a:buNone/>
            </a:pPr>
            <a:endParaRPr sz="2000" dirty="0">
              <a:latin typeface="Times New Roman"/>
              <a:ea typeface="Times New Roman"/>
              <a:cs typeface="Times New Roman"/>
              <a:sym typeface="Times New Roman"/>
            </a:endParaRPr>
          </a:p>
          <a:p>
            <a:pPr marL="64770" lvl="0" indent="0" algn="l" rtl="0">
              <a:lnSpc>
                <a:spcPct val="111666"/>
              </a:lnSpc>
              <a:spcBef>
                <a:spcPts val="0"/>
              </a:spcBef>
              <a:spcAft>
                <a:spcPts val="0"/>
              </a:spcAft>
              <a:buClr>
                <a:schemeClr val="dk1"/>
              </a:buClr>
              <a:buSzPts val="1100"/>
              <a:buFont typeface="Arial"/>
              <a:buNone/>
            </a:pPr>
            <a:endParaRPr sz="2000" b="1" dirty="0">
              <a:latin typeface="Times New Roman"/>
              <a:ea typeface="Times New Roman"/>
              <a:cs typeface="Times New Roman"/>
              <a:sym typeface="Times New Roman"/>
            </a:endParaRPr>
          </a:p>
          <a:p>
            <a:pPr marL="0" lvl="0" indent="0" algn="just" rtl="0">
              <a:lnSpc>
                <a:spcPct val="111666"/>
              </a:lnSpc>
              <a:spcBef>
                <a:spcPts val="0"/>
              </a:spcBef>
              <a:spcAft>
                <a:spcPts val="0"/>
              </a:spcAft>
              <a:buClr>
                <a:schemeClr val="dk1"/>
              </a:buClr>
              <a:buSzPts val="1100"/>
              <a:buFont typeface="Arial"/>
              <a:buNone/>
            </a:pPr>
            <a:endParaRPr sz="2000" dirty="0">
              <a:latin typeface="Times New Roman"/>
              <a:ea typeface="Times New Roman"/>
              <a:cs typeface="Times New Roman"/>
              <a:sym typeface="Times New Roman"/>
            </a:endParaRPr>
          </a:p>
        </p:txBody>
      </p:sp>
      <p:graphicFrame>
        <p:nvGraphicFramePr>
          <p:cNvPr id="4" name="Table 3">
            <a:extLst>
              <a:ext uri="{FF2B5EF4-FFF2-40B4-BE49-F238E27FC236}">
                <a16:creationId xmlns:a16="http://schemas.microsoft.com/office/drawing/2014/main" id="{5C964E55-3597-EEAB-86E2-9F2972CC28AF}"/>
              </a:ext>
            </a:extLst>
          </p:cNvPr>
          <p:cNvGraphicFramePr>
            <a:graphicFrameLocks noGrp="1"/>
          </p:cNvGraphicFramePr>
          <p:nvPr>
            <p:extLst>
              <p:ext uri="{D42A27DB-BD31-4B8C-83A1-F6EECF244321}">
                <p14:modId xmlns:p14="http://schemas.microsoft.com/office/powerpoint/2010/main" val="1480248989"/>
              </p:ext>
            </p:extLst>
          </p:nvPr>
        </p:nvGraphicFramePr>
        <p:xfrm>
          <a:off x="205532" y="988461"/>
          <a:ext cx="8481269" cy="5032533"/>
        </p:xfrm>
        <a:graphic>
          <a:graphicData uri="http://schemas.openxmlformats.org/drawingml/2006/table">
            <a:tbl>
              <a:tblPr firstRow="1" bandRow="1">
                <a:tableStyleId>{5C22544A-7EE6-4342-B048-85BDC9FD1C3A}</a:tableStyleId>
              </a:tblPr>
              <a:tblGrid>
                <a:gridCol w="397551">
                  <a:extLst>
                    <a:ext uri="{9D8B030D-6E8A-4147-A177-3AD203B41FA5}">
                      <a16:colId xmlns:a16="http://schemas.microsoft.com/office/drawing/2014/main" val="1591915195"/>
                    </a:ext>
                  </a:extLst>
                </a:gridCol>
                <a:gridCol w="1851158">
                  <a:extLst>
                    <a:ext uri="{9D8B030D-6E8A-4147-A177-3AD203B41FA5}">
                      <a16:colId xmlns:a16="http://schemas.microsoft.com/office/drawing/2014/main" val="3549781508"/>
                    </a:ext>
                  </a:extLst>
                </a:gridCol>
                <a:gridCol w="1777296">
                  <a:extLst>
                    <a:ext uri="{9D8B030D-6E8A-4147-A177-3AD203B41FA5}">
                      <a16:colId xmlns:a16="http://schemas.microsoft.com/office/drawing/2014/main" val="1365930219"/>
                    </a:ext>
                  </a:extLst>
                </a:gridCol>
                <a:gridCol w="1262816">
                  <a:extLst>
                    <a:ext uri="{9D8B030D-6E8A-4147-A177-3AD203B41FA5}">
                      <a16:colId xmlns:a16="http://schemas.microsoft.com/office/drawing/2014/main" val="2609914941"/>
                    </a:ext>
                  </a:extLst>
                </a:gridCol>
                <a:gridCol w="1393774">
                  <a:extLst>
                    <a:ext uri="{9D8B030D-6E8A-4147-A177-3AD203B41FA5}">
                      <a16:colId xmlns:a16="http://schemas.microsoft.com/office/drawing/2014/main" val="158901595"/>
                    </a:ext>
                  </a:extLst>
                </a:gridCol>
                <a:gridCol w="1798674">
                  <a:extLst>
                    <a:ext uri="{9D8B030D-6E8A-4147-A177-3AD203B41FA5}">
                      <a16:colId xmlns:a16="http://schemas.microsoft.com/office/drawing/2014/main" val="2672446771"/>
                    </a:ext>
                  </a:extLst>
                </a:gridCol>
              </a:tblGrid>
              <a:tr h="327578">
                <a:tc>
                  <a:txBody>
                    <a:bodyPr/>
                    <a:lstStyle/>
                    <a:p>
                      <a:pPr marL="0" marR="0">
                        <a:lnSpc>
                          <a:spcPct val="107000"/>
                        </a:lnSpc>
                        <a:spcBef>
                          <a:spcPts val="0"/>
                        </a:spcBef>
                        <a:spcAft>
                          <a:spcPts val="0"/>
                        </a:spcAft>
                      </a:pPr>
                      <a:r>
                        <a:rPr lang="en-IN" sz="95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Sr. No.</a:t>
                      </a:r>
                    </a:p>
                  </a:txBody>
                  <a:tcPr marL="68580" marR="68580" marT="0" marB="0"/>
                </a:tc>
                <a:tc>
                  <a:txBody>
                    <a:bodyPr/>
                    <a:lstStyle/>
                    <a:p>
                      <a:pPr marL="0" marR="0">
                        <a:lnSpc>
                          <a:spcPct val="107000"/>
                        </a:lnSpc>
                        <a:spcBef>
                          <a:spcPts val="0"/>
                        </a:spcBef>
                        <a:spcAft>
                          <a:spcPts val="0"/>
                        </a:spcAft>
                      </a:pPr>
                      <a:r>
                        <a:rPr lang="en-IN" sz="95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Author Names</a:t>
                      </a:r>
                    </a:p>
                  </a:txBody>
                  <a:tcPr marL="68580" marR="68580" marT="0" marB="0"/>
                </a:tc>
                <a:tc>
                  <a:txBody>
                    <a:bodyPr/>
                    <a:lstStyle/>
                    <a:p>
                      <a:pPr marL="0" marR="0">
                        <a:lnSpc>
                          <a:spcPct val="107000"/>
                        </a:lnSpc>
                        <a:spcBef>
                          <a:spcPts val="0"/>
                        </a:spcBef>
                        <a:spcAft>
                          <a:spcPts val="0"/>
                        </a:spcAft>
                      </a:pPr>
                      <a:r>
                        <a:rPr lang="en-IN" sz="95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Title of the Project</a:t>
                      </a:r>
                    </a:p>
                  </a:txBody>
                  <a:tcPr marL="68580" marR="68580" marT="0" marB="0"/>
                </a:tc>
                <a:tc>
                  <a:txBody>
                    <a:bodyPr/>
                    <a:lstStyle/>
                    <a:p>
                      <a:pPr marL="0" marR="0">
                        <a:lnSpc>
                          <a:spcPct val="107000"/>
                        </a:lnSpc>
                        <a:spcBef>
                          <a:spcPts val="0"/>
                        </a:spcBef>
                        <a:spcAft>
                          <a:spcPts val="0"/>
                        </a:spcAft>
                      </a:pPr>
                      <a:r>
                        <a:rPr lang="en-IN" sz="95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Technologies Used</a:t>
                      </a:r>
                    </a:p>
                  </a:txBody>
                  <a:tcPr marL="68580" marR="68580" marT="0" marB="0"/>
                </a:tc>
                <a:tc>
                  <a:txBody>
                    <a:bodyPr/>
                    <a:lstStyle/>
                    <a:p>
                      <a:pPr marL="0" marR="0">
                        <a:lnSpc>
                          <a:spcPct val="107000"/>
                        </a:lnSpc>
                        <a:spcBef>
                          <a:spcPts val="0"/>
                        </a:spcBef>
                        <a:spcAft>
                          <a:spcPts val="0"/>
                        </a:spcAft>
                      </a:pPr>
                      <a:r>
                        <a:rPr lang="en-IN" sz="95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Conclusion</a:t>
                      </a:r>
                    </a:p>
                  </a:txBody>
                  <a:tcPr marL="68580" marR="68580" marT="0" marB="0"/>
                </a:tc>
                <a:tc>
                  <a:txBody>
                    <a:bodyPr/>
                    <a:lstStyle/>
                    <a:p>
                      <a:pPr marL="0" marR="0">
                        <a:lnSpc>
                          <a:spcPct val="107000"/>
                        </a:lnSpc>
                        <a:spcBef>
                          <a:spcPts val="0"/>
                        </a:spcBef>
                        <a:spcAft>
                          <a:spcPts val="0"/>
                        </a:spcAft>
                      </a:pPr>
                      <a:r>
                        <a:rPr lang="en-IN" sz="95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Research Gap</a:t>
                      </a:r>
                    </a:p>
                  </a:txBody>
                  <a:tcPr marL="68580" marR="68580" marT="0" marB="0"/>
                </a:tc>
                <a:extLst>
                  <a:ext uri="{0D108BD9-81ED-4DB2-BD59-A6C34878D82A}">
                    <a16:rowId xmlns:a16="http://schemas.microsoft.com/office/drawing/2014/main" val="2123458029"/>
                  </a:ext>
                </a:extLst>
              </a:tr>
              <a:tr h="854564">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1</a:t>
                      </a:r>
                    </a:p>
                  </a:txBody>
                  <a:tcPr marL="68580" marR="68580" marT="0" marB="0" anchor="ctr"/>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Dr. R. Hemalatha, Dr. V. Anjanadevi, J. Naren, Dr. G. Vithya</a:t>
                      </a:r>
                    </a:p>
                  </a:txBody>
                  <a:tcPr marL="68580" marR="68580" marT="0" marB="0" anchor="ctr"/>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A Detailed Study on Diagnosis and Prediction of Diabetic Retinopathy Using Current Machine Learning and Deep Learning Techniques</a:t>
                      </a:r>
                    </a:p>
                  </a:txBody>
                  <a:tcPr marL="68580" marR="68580" marT="0" marB="0" anchor="ctr"/>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Machine Learning, Deep Learning, CNN, SVM</a:t>
                      </a:r>
                    </a:p>
                  </a:txBody>
                  <a:tcPr marL="68580" marR="68580" marT="0" marB="0" anchor="ctr"/>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Evaluated various methods, CNN showed 95% sensitivity, 75% accuracy</a:t>
                      </a:r>
                    </a:p>
                  </a:txBody>
                  <a:tcPr marL="68580" marR="68580" marT="0" marB="0" anchor="ctr"/>
                </a:tc>
                <a:tc>
                  <a:txBody>
                    <a:bodyPr/>
                    <a:lstStyle/>
                    <a:p>
                      <a:pPr marL="0" marR="0">
                        <a:lnSpc>
                          <a:spcPct val="107000"/>
                        </a:lnSpc>
                        <a:spcBef>
                          <a:spcPts val="0"/>
                        </a:spcBef>
                        <a:spcAft>
                          <a:spcPts val="0"/>
                        </a:spcAft>
                      </a:pPr>
                      <a:r>
                        <a:rPr lang="en-IN" sz="950" kern="100" dirty="0">
                          <a:effectLst/>
                          <a:latin typeface="Times New Roman" panose="02020603050405020304" pitchFamily="18" charset="0"/>
                          <a:ea typeface="Calibri" panose="020F0502020204030204" pitchFamily="34" charset="0"/>
                          <a:cs typeface="Times New Roman" panose="02020603050405020304" pitchFamily="18" charset="0"/>
                        </a:rPr>
                        <a:t>Need for cheaper, robust, and error-free tools</a:t>
                      </a:r>
                    </a:p>
                  </a:txBody>
                  <a:tcPr marL="68580" marR="68580" marT="0" marB="0" anchor="ctr"/>
                </a:tc>
                <a:extLst>
                  <a:ext uri="{0D108BD9-81ED-4DB2-BD59-A6C34878D82A}">
                    <a16:rowId xmlns:a16="http://schemas.microsoft.com/office/drawing/2014/main" val="384450056"/>
                  </a:ext>
                </a:extLst>
              </a:tr>
              <a:tr h="998609">
                <a:tc>
                  <a:txBody>
                    <a:bodyPr/>
                    <a:lstStyle/>
                    <a:p>
                      <a:pPr algn="ctr"/>
                      <a:r>
                        <a:rPr lang="en-US" sz="950" kern="100" dirty="0">
                          <a:effectLst/>
                          <a:latin typeface="Times New Roman" panose="02020603050405020304" pitchFamily="18" charset="0"/>
                          <a:cs typeface="Times New Roman" panose="02020603050405020304" pitchFamily="18" charset="0"/>
                        </a:rPr>
                        <a:t>2</a:t>
                      </a:r>
                      <a:endParaRPr lang="en-IN" sz="950" kern="100" dirty="0">
                        <a:effectLst/>
                        <a:latin typeface="Times New Roman" panose="02020603050405020304" pitchFamily="18" charset="0"/>
                        <a:cs typeface="Times New Roman" panose="02020603050405020304" pitchFamily="18" charset="0"/>
                      </a:endParaRPr>
                    </a:p>
                  </a:txBody>
                  <a:tcPr marL="9525" marR="9525" marT="9525" marB="9525" vert="wordArtVert"/>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Anju Mishra,</a:t>
                      </a:r>
                    </a:p>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Dr. Laxman Singh,</a:t>
                      </a:r>
                    </a:p>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Dr. Mrinal Pandey</a:t>
                      </a:r>
                    </a:p>
                  </a:txBody>
                  <a:tcPr marL="68580" marR="68580" marT="0" marB="0"/>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Short Survey on Machine Learning Techniques for Diabetic Retinopathy Detection</a:t>
                      </a:r>
                    </a:p>
                  </a:txBody>
                  <a:tcPr marL="68580" marR="68580" marT="0" marB="0" anchor="ctr"/>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Machine Learning, Retinal Fundus Image Processing, SVM, KNN, CNN</a:t>
                      </a:r>
                    </a:p>
                  </a:txBody>
                  <a:tcPr marL="68580" marR="68580" marT="0" marB="0" anchor="ctr"/>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Machine learning techniques improve early diagnosis of diabetic retinopathy using fundus images.</a:t>
                      </a:r>
                    </a:p>
                  </a:txBody>
                  <a:tcPr marL="68580" marR="68580" marT="0" marB="0" anchor="ctr"/>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Further improvement needed in achieving higher sensitivity and specificity across diverse datasets.</a:t>
                      </a:r>
                    </a:p>
                  </a:txBody>
                  <a:tcPr marL="68580" marR="68580" marT="0" marB="0" anchor="ctr"/>
                </a:tc>
                <a:extLst>
                  <a:ext uri="{0D108BD9-81ED-4DB2-BD59-A6C34878D82A}">
                    <a16:rowId xmlns:a16="http://schemas.microsoft.com/office/drawing/2014/main" val="3194054301"/>
                  </a:ext>
                </a:extLst>
              </a:tr>
              <a:tr h="998609">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3</a:t>
                      </a:r>
                    </a:p>
                  </a:txBody>
                  <a:tcPr marL="68580" marR="68580" marT="0" marB="0" anchor="ctr"/>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Suwarna Gothane, K. Srujan Raju, Nuthanakanti Bhaskar, G. Divya</a:t>
                      </a:r>
                    </a:p>
                  </a:txBody>
                  <a:tcPr marL="68580" marR="68580" marT="0" marB="0" anchor="ctr"/>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Diabetic Retinopathy Detection Using Deep Learning</a:t>
                      </a:r>
                    </a:p>
                  </a:txBody>
                  <a:tcPr marL="68580" marR="68580" marT="0" marB="0" anchor="ctr"/>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Deep Learning, ResNet Architecture</a:t>
                      </a:r>
                    </a:p>
                  </a:txBody>
                  <a:tcPr marL="68580" marR="68580" marT="0" marB="0" anchor="ctr"/>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Achieved 82% accuracy in classifying fundus images into 5 categories of Diabetic Retinopathy.</a:t>
                      </a:r>
                    </a:p>
                  </a:txBody>
                  <a:tcPr marL="68580" marR="68580" marT="0" marB="0" anchor="ctr"/>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Further improvement needed in achieving higher sensitivity and specificity across diverse datasets. </a:t>
                      </a:r>
                    </a:p>
                  </a:txBody>
                  <a:tcPr marL="68580" marR="68580" marT="0" marB="0" anchor="ctr"/>
                </a:tc>
                <a:extLst>
                  <a:ext uri="{0D108BD9-81ED-4DB2-BD59-A6C34878D82A}">
                    <a16:rowId xmlns:a16="http://schemas.microsoft.com/office/drawing/2014/main" val="924768251"/>
                  </a:ext>
                </a:extLst>
              </a:tr>
              <a:tr h="854564">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4</a:t>
                      </a:r>
                    </a:p>
                  </a:txBody>
                  <a:tcPr marL="68580" marR="68580" marT="0" marB="0" anchor="ctr"/>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Shyamala Subramanian, Sashikala Mishra, Shruti Patil, Kailash Shaw, Ebrahim Aghajari</a:t>
                      </a:r>
                    </a:p>
                  </a:txBody>
                  <a:tcPr marL="68580" marR="68580" marT="0" marB="0" anchor="ctr"/>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Machine Learning Styles for Diabetic Retinopathy Detection: A Review and Bibliometric Analysis</a:t>
                      </a:r>
                    </a:p>
                  </a:txBody>
                  <a:tcPr marL="68580" marR="68580" marT="0" marB="0" anchor="ctr"/>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Machine Learning, Deep Learning, CNN, SVM, Random Forest</a:t>
                      </a:r>
                    </a:p>
                  </a:txBody>
                  <a:tcPr marL="68580" marR="68580" marT="0" marB="0" anchor="ctr"/>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Machine learning methods, especially CNNs, have shown potential in improving</a:t>
                      </a:r>
                    </a:p>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detection accuracy.</a:t>
                      </a:r>
                    </a:p>
                  </a:txBody>
                  <a:tcPr marL="68580" marR="68580" marT="0" marB="0" anchor="ctr"/>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Need for better image datasets with more diversity and annotations for effective model training.</a:t>
                      </a:r>
                    </a:p>
                  </a:txBody>
                  <a:tcPr marL="68580" marR="68580" marT="0" marB="0" anchor="ctr"/>
                </a:tc>
                <a:extLst>
                  <a:ext uri="{0D108BD9-81ED-4DB2-BD59-A6C34878D82A}">
                    <a16:rowId xmlns:a16="http://schemas.microsoft.com/office/drawing/2014/main" val="69875285"/>
                  </a:ext>
                </a:extLst>
              </a:tr>
              <a:tr h="998609">
                <a:tc>
                  <a:txBody>
                    <a:bodyPr/>
                    <a:lstStyle/>
                    <a:p>
                      <a:pPr marL="0" marR="0" algn="ctr">
                        <a:lnSpc>
                          <a:spcPct val="107000"/>
                        </a:lnSpc>
                        <a:spcBef>
                          <a:spcPts val="0"/>
                        </a:spcBef>
                        <a:spcAft>
                          <a:spcPts val="0"/>
                        </a:spcAft>
                      </a:pPr>
                      <a:r>
                        <a:rPr lang="en-IN" sz="950" kern="100" dirty="0">
                          <a:effectLst/>
                          <a:latin typeface="Times New Roman" panose="02020603050405020304" pitchFamily="18" charset="0"/>
                          <a:ea typeface="Calibri" panose="020F0502020204030204" pitchFamily="34" charset="0"/>
                          <a:cs typeface="Times New Roman" panose="02020603050405020304" pitchFamily="18" charset="0"/>
                        </a:rPr>
                        <a:t>5</a:t>
                      </a:r>
                    </a:p>
                  </a:txBody>
                  <a:tcPr marL="68580" marR="68580" marT="0" marB="0" vert="wordArtVert"/>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Mohamed Chetoui, Moulay A. Akhloufi, Mustapha Kardouchi</a:t>
                      </a:r>
                    </a:p>
                  </a:txBody>
                  <a:tcPr marL="68580" marR="68580" marT="0" marB="0"/>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Diabetic Retinopathy Detection Using Machine Learning and Texture Features</a:t>
                      </a:r>
                    </a:p>
                  </a:txBody>
                  <a:tcPr marL="68580" marR="68580" marT="0" marB="0"/>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SVM, LTP, LESH, LBP, MESSIDOR dataset, Gabor Filters</a:t>
                      </a:r>
                    </a:p>
                  </a:txBody>
                  <a:tcPr marL="68580" marR="68580" marT="0" marB="0"/>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LESH with SVM-RBF was the best-performing technique with 90.4% accuracy and an AUC of 0.931.</a:t>
                      </a:r>
                    </a:p>
                  </a:txBody>
                  <a:tcPr marL="68580" marR="68580" marT="0" marB="0"/>
                </a:tc>
                <a:tc>
                  <a:txBody>
                    <a:bodyPr/>
                    <a:lstStyle/>
                    <a:p>
                      <a:pPr marL="0" marR="0">
                        <a:lnSpc>
                          <a:spcPct val="107000"/>
                        </a:lnSpc>
                        <a:spcBef>
                          <a:spcPts val="0"/>
                        </a:spcBef>
                        <a:spcAft>
                          <a:spcPts val="0"/>
                        </a:spcAft>
                      </a:pPr>
                      <a:r>
                        <a:rPr lang="en-IN" sz="950" kern="100" dirty="0">
                          <a:effectLst/>
                          <a:latin typeface="Times New Roman" panose="02020603050405020304" pitchFamily="18" charset="0"/>
                          <a:ea typeface="Calibri" panose="020F0502020204030204" pitchFamily="34" charset="0"/>
                          <a:cs typeface="Times New Roman" panose="02020603050405020304" pitchFamily="18" charset="0"/>
                        </a:rPr>
                        <a:t>Small dataset, lack of exploration into deep learning techniques with small datasets</a:t>
                      </a:r>
                    </a:p>
                  </a:txBody>
                  <a:tcPr marL="68580" marR="68580" marT="0" marB="0"/>
                </a:tc>
                <a:extLst>
                  <a:ext uri="{0D108BD9-81ED-4DB2-BD59-A6C34878D82A}">
                    <a16:rowId xmlns:a16="http://schemas.microsoft.com/office/drawing/2014/main" val="568380470"/>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4"/>
          <p:cNvSpPr txBox="1">
            <a:spLocks noGrp="1"/>
          </p:cNvSpPr>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a:solidFill>
                  <a:schemeClr val="dk2"/>
                </a:solidFill>
                <a:latin typeface="Times New Roman"/>
                <a:ea typeface="Times New Roman"/>
                <a:cs typeface="Times New Roman"/>
                <a:sym typeface="Times New Roman"/>
              </a:rPr>
              <a:t>Review of Existing Literature</a:t>
            </a:r>
            <a:endParaRPr/>
          </a:p>
        </p:txBody>
      </p:sp>
      <p:sp>
        <p:nvSpPr>
          <p:cNvPr id="147" name="Google Shape;147;p4"/>
          <p:cNvSpPr txBox="1"/>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sp>
        <p:nvSpPr>
          <p:cNvPr id="148" name="Google Shape;148;p4"/>
          <p:cNvSpPr txBox="1">
            <a:spLocks noGrp="1"/>
          </p:cNvSpPr>
          <p:nvPr>
            <p:ph type="body" idx="1"/>
          </p:nvPr>
        </p:nvSpPr>
        <p:spPr>
          <a:xfrm>
            <a:off x="457200" y="979487"/>
            <a:ext cx="8229600" cy="5181600"/>
          </a:xfrm>
          <a:prstGeom prst="rect">
            <a:avLst/>
          </a:prstGeom>
          <a:noFill/>
          <a:ln>
            <a:noFill/>
          </a:ln>
        </p:spPr>
        <p:txBody>
          <a:bodyPr spcFirstLastPara="1" wrap="square" lIns="91425" tIns="45700" rIns="91425" bIns="45700" anchor="t" anchorCtr="0">
            <a:noAutofit/>
          </a:bodyPr>
          <a:lstStyle/>
          <a:p>
            <a:pPr marL="101600" lvl="0" indent="0" algn="l" rtl="0">
              <a:lnSpc>
                <a:spcPct val="112500"/>
              </a:lnSpc>
              <a:spcBef>
                <a:spcPts val="0"/>
              </a:spcBef>
              <a:spcAft>
                <a:spcPts val="0"/>
              </a:spcAft>
              <a:buSzPts val="2000"/>
              <a:buNone/>
            </a:pPr>
            <a:endParaRPr sz="2000" dirty="0">
              <a:latin typeface="Times New Roman"/>
              <a:ea typeface="Times New Roman"/>
              <a:cs typeface="Times New Roman"/>
              <a:sym typeface="Times New Roman"/>
            </a:endParaRPr>
          </a:p>
          <a:p>
            <a:pPr marL="64770" lvl="0" indent="0" algn="l" rtl="0">
              <a:lnSpc>
                <a:spcPct val="111666"/>
              </a:lnSpc>
              <a:spcBef>
                <a:spcPts val="0"/>
              </a:spcBef>
              <a:spcAft>
                <a:spcPts val="0"/>
              </a:spcAft>
              <a:buClr>
                <a:schemeClr val="dk1"/>
              </a:buClr>
              <a:buSzPts val="1100"/>
              <a:buFont typeface="Arial"/>
              <a:buNone/>
            </a:pPr>
            <a:endParaRPr sz="2000" b="1" dirty="0">
              <a:latin typeface="Times New Roman"/>
              <a:ea typeface="Times New Roman"/>
              <a:cs typeface="Times New Roman"/>
              <a:sym typeface="Times New Roman"/>
            </a:endParaRPr>
          </a:p>
          <a:p>
            <a:pPr marL="0" lvl="0" indent="0" algn="just" rtl="0">
              <a:lnSpc>
                <a:spcPct val="111666"/>
              </a:lnSpc>
              <a:spcBef>
                <a:spcPts val="0"/>
              </a:spcBef>
              <a:spcAft>
                <a:spcPts val="0"/>
              </a:spcAft>
              <a:buClr>
                <a:schemeClr val="dk1"/>
              </a:buClr>
              <a:buSzPts val="1100"/>
              <a:buFont typeface="Arial"/>
              <a:buNone/>
            </a:pPr>
            <a:endParaRPr sz="2000" dirty="0">
              <a:latin typeface="Times New Roman"/>
              <a:ea typeface="Times New Roman"/>
              <a:cs typeface="Times New Roman"/>
              <a:sym typeface="Times New Roman"/>
            </a:endParaRPr>
          </a:p>
        </p:txBody>
      </p:sp>
      <p:graphicFrame>
        <p:nvGraphicFramePr>
          <p:cNvPr id="3" name="Table 2">
            <a:extLst>
              <a:ext uri="{FF2B5EF4-FFF2-40B4-BE49-F238E27FC236}">
                <a16:creationId xmlns:a16="http://schemas.microsoft.com/office/drawing/2014/main" id="{91F5EDB5-1068-BE56-9D4B-97D1F3C7737F}"/>
              </a:ext>
            </a:extLst>
          </p:cNvPr>
          <p:cNvGraphicFramePr>
            <a:graphicFrameLocks noGrp="1"/>
          </p:cNvGraphicFramePr>
          <p:nvPr>
            <p:extLst>
              <p:ext uri="{D42A27DB-BD31-4B8C-83A1-F6EECF244321}">
                <p14:modId xmlns:p14="http://schemas.microsoft.com/office/powerpoint/2010/main" val="3404139240"/>
              </p:ext>
            </p:extLst>
          </p:nvPr>
        </p:nvGraphicFramePr>
        <p:xfrm>
          <a:off x="145148" y="1128554"/>
          <a:ext cx="8541650" cy="4600398"/>
        </p:xfrm>
        <a:graphic>
          <a:graphicData uri="http://schemas.openxmlformats.org/drawingml/2006/table">
            <a:tbl>
              <a:tblPr firstRow="1" bandRow="1">
                <a:tableStyleId>{5C22544A-7EE6-4342-B048-85BDC9FD1C3A}</a:tableStyleId>
              </a:tblPr>
              <a:tblGrid>
                <a:gridCol w="326880">
                  <a:extLst>
                    <a:ext uri="{9D8B030D-6E8A-4147-A177-3AD203B41FA5}">
                      <a16:colId xmlns:a16="http://schemas.microsoft.com/office/drawing/2014/main" val="2501047912"/>
                    </a:ext>
                  </a:extLst>
                </a:gridCol>
                <a:gridCol w="1573271">
                  <a:extLst>
                    <a:ext uri="{9D8B030D-6E8A-4147-A177-3AD203B41FA5}">
                      <a16:colId xmlns:a16="http://schemas.microsoft.com/office/drawing/2014/main" val="3255378911"/>
                    </a:ext>
                  </a:extLst>
                </a:gridCol>
                <a:gridCol w="1366015">
                  <a:extLst>
                    <a:ext uri="{9D8B030D-6E8A-4147-A177-3AD203B41FA5}">
                      <a16:colId xmlns:a16="http://schemas.microsoft.com/office/drawing/2014/main" val="4020560206"/>
                    </a:ext>
                  </a:extLst>
                </a:gridCol>
                <a:gridCol w="1695741">
                  <a:extLst>
                    <a:ext uri="{9D8B030D-6E8A-4147-A177-3AD203B41FA5}">
                      <a16:colId xmlns:a16="http://schemas.microsoft.com/office/drawing/2014/main" val="4049789345"/>
                    </a:ext>
                  </a:extLst>
                </a:gridCol>
                <a:gridCol w="1768264">
                  <a:extLst>
                    <a:ext uri="{9D8B030D-6E8A-4147-A177-3AD203B41FA5}">
                      <a16:colId xmlns:a16="http://schemas.microsoft.com/office/drawing/2014/main" val="2202201879"/>
                    </a:ext>
                  </a:extLst>
                </a:gridCol>
                <a:gridCol w="1811479">
                  <a:extLst>
                    <a:ext uri="{9D8B030D-6E8A-4147-A177-3AD203B41FA5}">
                      <a16:colId xmlns:a16="http://schemas.microsoft.com/office/drawing/2014/main" val="12587450"/>
                    </a:ext>
                  </a:extLst>
                </a:gridCol>
              </a:tblGrid>
              <a:tr h="327578">
                <a:tc>
                  <a:txBody>
                    <a:bodyPr/>
                    <a:lstStyle/>
                    <a:p>
                      <a:pPr marL="0" marR="0">
                        <a:lnSpc>
                          <a:spcPct val="107000"/>
                        </a:lnSpc>
                        <a:spcBef>
                          <a:spcPts val="0"/>
                        </a:spcBef>
                        <a:spcAft>
                          <a:spcPts val="0"/>
                        </a:spcAft>
                      </a:pPr>
                      <a:r>
                        <a:rPr lang="en-IN" sz="95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Sr. No.</a:t>
                      </a:r>
                    </a:p>
                  </a:txBody>
                  <a:tcPr marL="68580" marR="68580" marT="0" marB="0"/>
                </a:tc>
                <a:tc>
                  <a:txBody>
                    <a:bodyPr/>
                    <a:lstStyle/>
                    <a:p>
                      <a:pPr marL="0" marR="0">
                        <a:lnSpc>
                          <a:spcPct val="107000"/>
                        </a:lnSpc>
                        <a:spcBef>
                          <a:spcPts val="0"/>
                        </a:spcBef>
                        <a:spcAft>
                          <a:spcPts val="0"/>
                        </a:spcAft>
                      </a:pPr>
                      <a:r>
                        <a:rPr lang="en-IN" sz="95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Author Names</a:t>
                      </a:r>
                    </a:p>
                  </a:txBody>
                  <a:tcPr marL="68580" marR="68580" marT="0" marB="0"/>
                </a:tc>
                <a:tc>
                  <a:txBody>
                    <a:bodyPr/>
                    <a:lstStyle/>
                    <a:p>
                      <a:pPr marL="0" marR="0">
                        <a:lnSpc>
                          <a:spcPct val="107000"/>
                        </a:lnSpc>
                        <a:spcBef>
                          <a:spcPts val="0"/>
                        </a:spcBef>
                        <a:spcAft>
                          <a:spcPts val="0"/>
                        </a:spcAft>
                      </a:pPr>
                      <a:r>
                        <a:rPr lang="en-IN" sz="95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Title of the Project</a:t>
                      </a:r>
                    </a:p>
                  </a:txBody>
                  <a:tcPr marL="68580" marR="68580" marT="0" marB="0"/>
                </a:tc>
                <a:tc>
                  <a:txBody>
                    <a:bodyPr/>
                    <a:lstStyle/>
                    <a:p>
                      <a:pPr marL="0" marR="0">
                        <a:lnSpc>
                          <a:spcPct val="107000"/>
                        </a:lnSpc>
                        <a:spcBef>
                          <a:spcPts val="0"/>
                        </a:spcBef>
                        <a:spcAft>
                          <a:spcPts val="0"/>
                        </a:spcAft>
                      </a:pPr>
                      <a:r>
                        <a:rPr lang="en-IN" sz="95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Technologies Used</a:t>
                      </a:r>
                    </a:p>
                  </a:txBody>
                  <a:tcPr marL="68580" marR="68580" marT="0" marB="0"/>
                </a:tc>
                <a:tc>
                  <a:txBody>
                    <a:bodyPr/>
                    <a:lstStyle/>
                    <a:p>
                      <a:pPr marL="0" marR="0">
                        <a:lnSpc>
                          <a:spcPct val="107000"/>
                        </a:lnSpc>
                        <a:spcBef>
                          <a:spcPts val="0"/>
                        </a:spcBef>
                        <a:spcAft>
                          <a:spcPts val="0"/>
                        </a:spcAft>
                      </a:pPr>
                      <a:r>
                        <a:rPr lang="en-IN" sz="95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Conclusion</a:t>
                      </a:r>
                    </a:p>
                  </a:txBody>
                  <a:tcPr marL="68580" marR="68580" marT="0" marB="0"/>
                </a:tc>
                <a:tc>
                  <a:txBody>
                    <a:bodyPr/>
                    <a:lstStyle/>
                    <a:p>
                      <a:pPr marL="0" marR="0">
                        <a:lnSpc>
                          <a:spcPct val="107000"/>
                        </a:lnSpc>
                        <a:spcBef>
                          <a:spcPts val="0"/>
                        </a:spcBef>
                        <a:spcAft>
                          <a:spcPts val="0"/>
                        </a:spcAft>
                      </a:pPr>
                      <a:r>
                        <a:rPr lang="en-IN" sz="950" kern="10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Research Gap</a:t>
                      </a:r>
                    </a:p>
                  </a:txBody>
                  <a:tcPr marL="68580" marR="68580" marT="0" marB="0"/>
                </a:tc>
                <a:extLst>
                  <a:ext uri="{0D108BD9-81ED-4DB2-BD59-A6C34878D82A}">
                    <a16:rowId xmlns:a16="http://schemas.microsoft.com/office/drawing/2014/main" val="235464018"/>
                  </a:ext>
                </a:extLst>
              </a:tr>
              <a:tr h="854564">
                <a:tc>
                  <a:txBody>
                    <a:bodyPr/>
                    <a:lstStyle/>
                    <a:p>
                      <a:pPr marL="0" marR="0">
                        <a:lnSpc>
                          <a:spcPct val="107000"/>
                        </a:lnSpc>
                        <a:spcBef>
                          <a:spcPts val="0"/>
                        </a:spcBef>
                        <a:spcAft>
                          <a:spcPts val="0"/>
                        </a:spcAft>
                      </a:pPr>
                      <a:r>
                        <a:rPr lang="en-IN" sz="950" kern="100" dirty="0">
                          <a:effectLst/>
                          <a:latin typeface="Times New Roman" panose="02020603050405020304" pitchFamily="18" charset="0"/>
                          <a:ea typeface="Calibri" panose="020F0502020204030204" pitchFamily="34" charset="0"/>
                          <a:cs typeface="Times New Roman" panose="02020603050405020304" pitchFamily="18" charset="0"/>
                        </a:rPr>
                        <a:t>6</a:t>
                      </a:r>
                    </a:p>
                  </a:txBody>
                  <a:tcPr marL="68580" marR="68580" marT="0" marB="0" anchor="ctr"/>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Israa Odeh, Mouhammd Alkasassbeh, Mohammad Alauthman</a:t>
                      </a:r>
                    </a:p>
                  </a:txBody>
                  <a:tcPr marL="68580" marR="68580" marT="0" marB="0" anchor="ctr"/>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Diabetic Retinopathy Detection using Ensemble Machine Learning</a:t>
                      </a:r>
                    </a:p>
                  </a:txBody>
                  <a:tcPr marL="68580" marR="68580" marT="0" marB="0" anchor="ctr"/>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Ensemble Learning, Random Forest, Neural Networks, SVM, MESSIDOR dataset</a:t>
                      </a:r>
                    </a:p>
                  </a:txBody>
                  <a:tcPr marL="68580" marR="68580" marT="0" marB="0" anchor="ctr"/>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The proposed ensemble model achieved higher accuracy (75.1%) compared to single classifiers, especially using InfoGain top 5 features.</a:t>
                      </a:r>
                    </a:p>
                  </a:txBody>
                  <a:tcPr marL="68580" marR="68580" marT="0" marB="0" anchor="ctr"/>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Limited dataset, no feature extraction or image analysis performed in this study</a:t>
                      </a:r>
                    </a:p>
                  </a:txBody>
                  <a:tcPr marL="68580" marR="68580" marT="0" marB="0" anchor="ctr"/>
                </a:tc>
                <a:extLst>
                  <a:ext uri="{0D108BD9-81ED-4DB2-BD59-A6C34878D82A}">
                    <a16:rowId xmlns:a16="http://schemas.microsoft.com/office/drawing/2014/main" val="2819221416"/>
                  </a:ext>
                </a:extLst>
              </a:tr>
              <a:tr h="854564">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7</a:t>
                      </a:r>
                    </a:p>
                  </a:txBody>
                  <a:tcPr marL="68580" marR="68580" marT="0" marB="0" anchor="ctr"/>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Revathy R, Nithya B S, Reshma J J, Ragendhu S S, Sumithra M D</a:t>
                      </a:r>
                    </a:p>
                  </a:txBody>
                  <a:tcPr marL="68580" marR="68580" marT="0" marB="0" anchor="ctr"/>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Diabetic Retinopathy Detection using Machine Learning</a:t>
                      </a:r>
                    </a:p>
                  </a:txBody>
                  <a:tcPr marL="68580" marR="68580" marT="0" marB="0" anchor="ctr"/>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SVM, KNN, Random Forest, Logistic Regression, Multilayer Perceptron</a:t>
                      </a:r>
                    </a:p>
                  </a:txBody>
                  <a:tcPr marL="68580" marR="68580" marT="0" marB="0" anchor="ctr"/>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The hybrid classifier approach achieved 82% accuracy, with precision of 0.8119 and recall of 0.8116.</a:t>
                      </a:r>
                    </a:p>
                  </a:txBody>
                  <a:tcPr marL="68580" marR="68580" marT="0" marB="0" anchor="ctr"/>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Lack of comparison with deep learning models for higher accuracy and image feature extraction methods</a:t>
                      </a:r>
                    </a:p>
                  </a:txBody>
                  <a:tcPr marL="68580" marR="68580" marT="0" marB="0" anchor="ctr"/>
                </a:tc>
                <a:extLst>
                  <a:ext uri="{0D108BD9-81ED-4DB2-BD59-A6C34878D82A}">
                    <a16:rowId xmlns:a16="http://schemas.microsoft.com/office/drawing/2014/main" val="3188629734"/>
                  </a:ext>
                </a:extLst>
              </a:tr>
              <a:tr h="854564">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8</a:t>
                      </a:r>
                    </a:p>
                  </a:txBody>
                  <a:tcPr marL="68580" marR="68580" marT="0" marB="0"/>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Kanika Verma, Prakash Deep, A. G. Ramakrishnan</a:t>
                      </a:r>
                    </a:p>
                  </a:txBody>
                  <a:tcPr marL="68580" marR="68580" marT="0" marB="0"/>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Detection and Classification of Diabetic Retinopathy using Retinal Images</a:t>
                      </a:r>
                    </a:p>
                  </a:txBody>
                  <a:tcPr marL="68580" marR="68580" marT="0" marB="0"/>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Random Forest, Density Analysis, Bounding Box Techniques, Fundal Camera</a:t>
                      </a:r>
                    </a:p>
                  </a:txBody>
                  <a:tcPr marL="68580" marR="68580" marT="0" marB="0"/>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The proposed method achieved 90% accuracy for normal cases and 87.5% accuracy for moderate and severe NPDR cases.</a:t>
                      </a:r>
                    </a:p>
                  </a:txBody>
                  <a:tcPr marL="68580" marR="68580" marT="0" marB="0"/>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Limited exploration of advanced deep learning techniques for improved detection accuracy</a:t>
                      </a:r>
                    </a:p>
                  </a:txBody>
                  <a:tcPr marL="68580" marR="68580" marT="0" marB="0"/>
                </a:tc>
                <a:extLst>
                  <a:ext uri="{0D108BD9-81ED-4DB2-BD59-A6C34878D82A}">
                    <a16:rowId xmlns:a16="http://schemas.microsoft.com/office/drawing/2014/main" val="1407067493"/>
                  </a:ext>
                </a:extLst>
              </a:tr>
              <a:tr h="854564">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9</a:t>
                      </a:r>
                    </a:p>
                  </a:txBody>
                  <a:tcPr marL="68580" marR="68580" marT="0" marB="0"/>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Revathy R, Nithya B S, Reshma J J, Ragendhu S S, Sumithra M D</a:t>
                      </a:r>
                    </a:p>
                  </a:txBody>
                  <a:tcPr marL="68580" marR="68580" marT="0" marB="0"/>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Diabetic Retinopathy Detection using Machine Learning</a:t>
                      </a:r>
                    </a:p>
                  </a:txBody>
                  <a:tcPr marL="68580" marR="68580" marT="0" marB="0"/>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Hybrid Classifier (SVM, KNN, Random Forest, Logistic Regression, Multilayer Perceptron)</a:t>
                      </a:r>
                    </a:p>
                  </a:txBody>
                  <a:tcPr marL="68580" marR="68580" marT="0" marB="0"/>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The hybrid classifier approach achieved an accuracy of 82%, precision of 0.8119, recall of 0.8116, and F-measure of 0.8028.</a:t>
                      </a:r>
                    </a:p>
                  </a:txBody>
                  <a:tcPr marL="68580" marR="68580" marT="0" marB="0"/>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Limited dataset and no exploration of advanced deep learning techniques for improved classification</a:t>
                      </a:r>
                    </a:p>
                  </a:txBody>
                  <a:tcPr marL="68580" marR="68580" marT="0" marB="0"/>
                </a:tc>
                <a:extLst>
                  <a:ext uri="{0D108BD9-81ED-4DB2-BD59-A6C34878D82A}">
                    <a16:rowId xmlns:a16="http://schemas.microsoft.com/office/drawing/2014/main" val="996358107"/>
                  </a:ext>
                </a:extLst>
              </a:tr>
              <a:tr h="854564">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10</a:t>
                      </a:r>
                    </a:p>
                  </a:txBody>
                  <a:tcPr marL="68580" marR="68580" marT="0" marB="0"/>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Dolly Das, Saroj Kr. Biswas, Sivaji Bandyopadhyay</a:t>
                      </a:r>
                    </a:p>
                  </a:txBody>
                  <a:tcPr marL="68580" marR="68580" marT="0" marB="0"/>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A critical review on diagnosis of diabetic retinopathy using machine learning and deep learning</a:t>
                      </a:r>
                    </a:p>
                  </a:txBody>
                  <a:tcPr marL="68580" marR="68580" marT="0" marB="0"/>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Machine Learning, Deep Learning, Feature Extraction, Retinal Imaging</a:t>
                      </a:r>
                    </a:p>
                  </a:txBody>
                  <a:tcPr marL="68580" marR="68580" marT="0" marB="0"/>
                </a:tc>
                <a:tc>
                  <a:txBody>
                    <a:bodyPr/>
                    <a:lstStyle/>
                    <a:p>
                      <a:pPr marL="0" marR="0">
                        <a:lnSpc>
                          <a:spcPct val="107000"/>
                        </a:lnSpc>
                        <a:spcBef>
                          <a:spcPts val="0"/>
                        </a:spcBef>
                        <a:spcAft>
                          <a:spcPts val="0"/>
                        </a:spcAft>
                      </a:pPr>
                      <a:r>
                        <a:rPr lang="en-IN" sz="950" kern="100">
                          <a:effectLst/>
                          <a:latin typeface="Times New Roman" panose="02020603050405020304" pitchFamily="18" charset="0"/>
                          <a:ea typeface="Calibri" panose="020F0502020204030204" pitchFamily="34" charset="0"/>
                          <a:cs typeface="Times New Roman" panose="02020603050405020304" pitchFamily="18" charset="0"/>
                        </a:rPr>
                        <a:t>Machine learning models struggle with smaller datasets, while deep learning shows promise with larger datasets for DR detection.</a:t>
                      </a:r>
                    </a:p>
                  </a:txBody>
                  <a:tcPr marL="68580" marR="68580" marT="0" marB="0"/>
                </a:tc>
                <a:tc>
                  <a:txBody>
                    <a:bodyPr/>
                    <a:lstStyle/>
                    <a:p>
                      <a:pPr marL="0" marR="0">
                        <a:lnSpc>
                          <a:spcPct val="107000"/>
                        </a:lnSpc>
                        <a:spcBef>
                          <a:spcPts val="0"/>
                        </a:spcBef>
                        <a:spcAft>
                          <a:spcPts val="0"/>
                        </a:spcAft>
                      </a:pPr>
                      <a:r>
                        <a:rPr lang="en-IN" sz="950" kern="100" dirty="0">
                          <a:effectLst/>
                          <a:latin typeface="Times New Roman" panose="02020603050405020304" pitchFamily="18" charset="0"/>
                          <a:ea typeface="Calibri" panose="020F0502020204030204" pitchFamily="34" charset="0"/>
                          <a:cs typeface="Times New Roman" panose="02020603050405020304" pitchFamily="18" charset="0"/>
                        </a:rPr>
                        <a:t>Deep learning models need further exploration for small datasets and efficient data processing techniques</a:t>
                      </a:r>
                    </a:p>
                  </a:txBody>
                  <a:tcPr marL="68580" marR="68580" marT="0" marB="0"/>
                </a:tc>
                <a:extLst>
                  <a:ext uri="{0D108BD9-81ED-4DB2-BD59-A6C34878D82A}">
                    <a16:rowId xmlns:a16="http://schemas.microsoft.com/office/drawing/2014/main" val="1291663926"/>
                  </a:ext>
                </a:extLst>
              </a:tr>
            </a:tbl>
          </a:graphicData>
        </a:graphic>
      </p:graphicFrame>
    </p:spTree>
    <p:extLst>
      <p:ext uri="{BB962C8B-B14F-4D97-AF65-F5344CB8AC3E}">
        <p14:creationId xmlns:p14="http://schemas.microsoft.com/office/powerpoint/2010/main" val="186280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5"/>
          <p:cNvSpPr txBox="1">
            <a:spLocks noGrp="1"/>
          </p:cNvSpPr>
          <p:nvPr>
            <p:ph type="title"/>
          </p:nvPr>
        </p:nvSpPr>
        <p:spPr>
          <a:xfrm>
            <a:off x="457200" y="122237"/>
            <a:ext cx="8229600" cy="6397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3200"/>
              <a:buFont typeface="Times New Roman"/>
              <a:buNone/>
            </a:pPr>
            <a:r>
              <a:rPr lang="en-US" sz="3200" b="1" i="0" u="none" dirty="0">
                <a:solidFill>
                  <a:schemeClr val="dk2"/>
                </a:solidFill>
                <a:latin typeface="Times New Roman"/>
                <a:ea typeface="Times New Roman"/>
                <a:cs typeface="Times New Roman"/>
                <a:sym typeface="Times New Roman"/>
              </a:rPr>
              <a:t>Proposed System</a:t>
            </a:r>
            <a:endParaRPr dirty="0"/>
          </a:p>
        </p:txBody>
      </p:sp>
      <p:sp>
        <p:nvSpPr>
          <p:cNvPr id="154" name="Google Shape;154;p5"/>
          <p:cNvSpPr txBox="1"/>
          <p:nvPr/>
        </p:nvSpPr>
        <p:spPr>
          <a:xfrm>
            <a:off x="6553200" y="637857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
        <p:nvSpPr>
          <p:cNvPr id="155" name="Google Shape;155;p5"/>
          <p:cNvSpPr txBox="1">
            <a:spLocks noGrp="1"/>
          </p:cNvSpPr>
          <p:nvPr>
            <p:ph type="body" idx="1"/>
          </p:nvPr>
        </p:nvSpPr>
        <p:spPr>
          <a:xfrm>
            <a:off x="457200" y="916087"/>
            <a:ext cx="8229600" cy="5332200"/>
          </a:xfrm>
          <a:prstGeom prst="rect">
            <a:avLst/>
          </a:prstGeom>
          <a:noFill/>
          <a:ln>
            <a:noFill/>
          </a:ln>
        </p:spPr>
        <p:txBody>
          <a:bodyPr spcFirstLastPara="1" wrap="square" lIns="91425" tIns="45700" rIns="91425" bIns="45700" anchor="t" anchorCtr="0">
            <a:noAutofit/>
          </a:bodyPr>
          <a:lstStyle/>
          <a:p>
            <a:pPr marL="342900" marR="0" lvl="0" indent="0" algn="just" rtl="0">
              <a:lnSpc>
                <a:spcPct val="100000"/>
              </a:lnSpc>
              <a:spcBef>
                <a:spcPts val="800"/>
              </a:spcBef>
              <a:spcAft>
                <a:spcPts val="0"/>
              </a:spcAft>
              <a:buSzPts val="1800"/>
              <a:buNone/>
            </a:pPr>
            <a:endParaRPr sz="2000" dirty="0">
              <a:latin typeface="Times New Roman"/>
              <a:ea typeface="Times New Roman"/>
              <a:cs typeface="Times New Roman"/>
              <a:sym typeface="Times New Roman"/>
            </a:endParaRPr>
          </a:p>
          <a:p>
            <a:pPr marL="342900" marR="0" lvl="0" indent="-190500" algn="just" rtl="0">
              <a:lnSpc>
                <a:spcPct val="100000"/>
              </a:lnSpc>
              <a:spcBef>
                <a:spcPts val="480"/>
              </a:spcBef>
              <a:spcAft>
                <a:spcPts val="0"/>
              </a:spcAft>
              <a:buClr>
                <a:schemeClr val="dk1"/>
              </a:buClr>
              <a:buSzPts val="2400"/>
              <a:buFont typeface="Arial"/>
              <a:buNone/>
            </a:pPr>
            <a:endParaRPr sz="2000" b="0" i="0" u="none" dirty="0">
              <a:solidFill>
                <a:schemeClr val="dk1"/>
              </a:solidFill>
              <a:latin typeface="Times New Roman"/>
              <a:ea typeface="Times New Roman"/>
              <a:cs typeface="Times New Roman"/>
              <a:sym typeface="Times New Roman"/>
            </a:endParaRPr>
          </a:p>
          <a:p>
            <a:pPr marL="342900" marR="0" lvl="0" indent="-190500" algn="l" rtl="0">
              <a:lnSpc>
                <a:spcPct val="100000"/>
              </a:lnSpc>
              <a:spcBef>
                <a:spcPts val="480"/>
              </a:spcBef>
              <a:spcAft>
                <a:spcPts val="0"/>
              </a:spcAft>
              <a:buClr>
                <a:schemeClr val="dk1"/>
              </a:buClr>
              <a:buSzPts val="2400"/>
              <a:buFont typeface="Arial"/>
              <a:buNone/>
            </a:pPr>
            <a:endParaRPr sz="2000" b="0" i="0" u="none" dirty="0">
              <a:solidFill>
                <a:schemeClr val="dk1"/>
              </a:solidFill>
              <a:latin typeface="Times New Roman"/>
              <a:ea typeface="Times New Roman"/>
              <a:cs typeface="Times New Roman"/>
              <a:sym typeface="Times New Roman"/>
            </a:endParaRPr>
          </a:p>
          <a:p>
            <a:pPr marL="342900" marR="0" lvl="0" indent="-190500" algn="l" rtl="0">
              <a:lnSpc>
                <a:spcPct val="100000"/>
              </a:lnSpc>
              <a:spcBef>
                <a:spcPts val="480"/>
              </a:spcBef>
              <a:spcAft>
                <a:spcPts val="0"/>
              </a:spcAft>
              <a:buClr>
                <a:schemeClr val="dk1"/>
              </a:buClr>
              <a:buSzPts val="2400"/>
              <a:buFont typeface="Arial"/>
              <a:buNone/>
            </a:pPr>
            <a:endParaRPr sz="2000" b="0" i="0" u="none" dirty="0">
              <a:solidFill>
                <a:schemeClr val="dk1"/>
              </a:solidFill>
              <a:latin typeface="Times New Roman"/>
              <a:ea typeface="Times New Roman"/>
              <a:cs typeface="Times New Roman"/>
              <a:sym typeface="Times New Roman"/>
            </a:endParaRPr>
          </a:p>
          <a:p>
            <a:pPr marL="342900" marR="0" lvl="0" indent="-190500" algn="l" rtl="0">
              <a:lnSpc>
                <a:spcPct val="100000"/>
              </a:lnSpc>
              <a:spcBef>
                <a:spcPts val="480"/>
              </a:spcBef>
              <a:spcAft>
                <a:spcPts val="0"/>
              </a:spcAft>
              <a:buClr>
                <a:schemeClr val="dk1"/>
              </a:buClr>
              <a:buSzPts val="2400"/>
              <a:buFont typeface="Arial"/>
              <a:buNone/>
            </a:pPr>
            <a:r>
              <a:rPr lang="en-US" sz="1200" b="1" dirty="0">
                <a:latin typeface="Times New Roman"/>
                <a:ea typeface="Times New Roman"/>
                <a:cs typeface="Times New Roman"/>
                <a:sym typeface="Times New Roman"/>
              </a:rPr>
              <a:t>    </a:t>
            </a:r>
            <a:endParaRPr sz="1200" i="0" u="none" dirty="0">
              <a:solidFill>
                <a:schemeClr val="dk1"/>
              </a:solidFill>
              <a:latin typeface="Times New Roman"/>
              <a:ea typeface="Times New Roman"/>
              <a:cs typeface="Times New Roman"/>
              <a:sym typeface="Times New Roman"/>
            </a:endParaRPr>
          </a:p>
        </p:txBody>
      </p:sp>
      <p:sp>
        <p:nvSpPr>
          <p:cNvPr id="156" name="Google Shape;156;p5"/>
          <p:cNvSpPr txBox="1"/>
          <p:nvPr/>
        </p:nvSpPr>
        <p:spPr>
          <a:xfrm>
            <a:off x="2247900" y="5878500"/>
            <a:ext cx="4648200" cy="369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600" b="1" i="0" u="none" strike="noStrike" cap="none">
                <a:solidFill>
                  <a:schemeClr val="dk1"/>
                </a:solidFill>
                <a:latin typeface="Times New Roman"/>
                <a:ea typeface="Times New Roman"/>
                <a:cs typeface="Times New Roman"/>
                <a:sym typeface="Times New Roman"/>
              </a:rPr>
              <a:t>Fig. 1: </a:t>
            </a:r>
            <a:r>
              <a:rPr lang="en-US" sz="1600" b="0" i="0" u="none" strike="noStrike" cap="none">
                <a:solidFill>
                  <a:schemeClr val="dk1"/>
                </a:solidFill>
                <a:latin typeface="Times New Roman"/>
                <a:ea typeface="Times New Roman"/>
                <a:cs typeface="Times New Roman"/>
                <a:sym typeface="Times New Roman"/>
              </a:rPr>
              <a:t>Block diagram of the proposed system</a:t>
            </a:r>
            <a:endParaRPr sz="1200" b="0" i="0" u="none" strike="noStrike" cap="none">
              <a:solidFill>
                <a:srgbClr val="000000"/>
              </a:solidFill>
              <a:latin typeface="Arial"/>
              <a:ea typeface="Arial"/>
              <a:cs typeface="Arial"/>
              <a:sym typeface="Arial"/>
            </a:endParaRPr>
          </a:p>
        </p:txBody>
      </p:sp>
      <p:pic>
        <p:nvPicPr>
          <p:cNvPr id="3" name="Picture 2">
            <a:extLst>
              <a:ext uri="{FF2B5EF4-FFF2-40B4-BE49-F238E27FC236}">
                <a16:creationId xmlns:a16="http://schemas.microsoft.com/office/drawing/2014/main" id="{0F8652E5-D984-DD04-7801-6E99AEBFAF9F}"/>
              </a:ext>
            </a:extLst>
          </p:cNvPr>
          <p:cNvPicPr>
            <a:picLocks noChangeAspect="1"/>
          </p:cNvPicPr>
          <p:nvPr/>
        </p:nvPicPr>
        <p:blipFill>
          <a:blip r:embed="rId3"/>
          <a:stretch>
            <a:fillRect/>
          </a:stretch>
        </p:blipFill>
        <p:spPr>
          <a:xfrm>
            <a:off x="1064871" y="1062264"/>
            <a:ext cx="6632294" cy="4571345"/>
          </a:xfrm>
          <a:prstGeom prst="rect">
            <a:avLst/>
          </a:prstGeom>
        </p:spPr>
      </p:pic>
    </p:spTree>
  </p:cSld>
  <p:clrMapOvr>
    <a:masterClrMapping/>
  </p:clrMapOvr>
</p:sld>
</file>

<file path=ppt/theme/theme1.xml><?xml version="1.0" encoding="utf-8"?>
<a:theme xmlns:a="http://schemas.openxmlformats.org/drawingml/2006/main" name="1_Theme1">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1616</Words>
  <Application>Microsoft Office PowerPoint</Application>
  <PresentationFormat>On-screen Show (4:3)</PresentationFormat>
  <Paragraphs>172</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Noto Sans Symbols</vt:lpstr>
      <vt:lpstr>Times New Roman</vt:lpstr>
      <vt:lpstr>Wingdings</vt:lpstr>
      <vt:lpstr>1_Theme1</vt:lpstr>
      <vt:lpstr>Contents</vt:lpstr>
      <vt:lpstr>Introduction</vt:lpstr>
      <vt:lpstr>Introduction</vt:lpstr>
      <vt:lpstr>Introduction</vt:lpstr>
      <vt:lpstr>Introduction</vt:lpstr>
      <vt:lpstr>Introduction</vt:lpstr>
      <vt:lpstr>Review of Existing Literature</vt:lpstr>
      <vt:lpstr>Review of Existing Literature</vt:lpstr>
      <vt:lpstr>Proposed System</vt:lpstr>
      <vt:lpstr>Proposed System</vt:lpstr>
      <vt:lpstr>References</vt:lpstr>
      <vt:lpstr>References</vt:lpstr>
      <vt:lpstr>Thank You !!!</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Retinopathy detection using deep learning techniques</dc:title>
  <dc:creator>Jayesh Patil</dc:creator>
  <cp:lastModifiedBy>Devang Vartak</cp:lastModifiedBy>
  <cp:revision>12</cp:revision>
  <dcterms:created xsi:type="dcterms:W3CDTF">2009-10-13T20:39:54Z</dcterms:created>
  <dcterms:modified xsi:type="dcterms:W3CDTF">2025-08-19T04:49:17Z</dcterms:modified>
</cp:coreProperties>
</file>