
<file path=[Content_Types].xml><?xml version="1.0" encoding="utf-8"?>
<Types xmlns="http://schemas.openxmlformats.org/package/2006/content-types">
  <Default Extension="gif" ContentType="image/gif"/>
  <Default Extension="png" ContentType="image/png"/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theme/theme2.xml" ContentType="application/vnd.openxmlformats-officedocument.them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embedTrueTypeFonts="1">
  <p:sldMasterIdLst>
    <p:sldMasterId r:id="rId1" id="2147483648"/>
  </p:sldMasterIdLst>
  <p:notesMasterIdLst>
    <p:notesMasterId r:id="rId15"/>
  </p:notesMasterIdLst>
  <p:sldIdLst>
    <p:sldId r:id="rId2" id="256"/>
    <p:sldId r:id="rId3" id="264"/>
    <p:sldId r:id="rId4" id="265"/>
    <p:sldId r:id="rId5" id="266"/>
    <p:sldId r:id="rId6" id="272"/>
    <p:sldId r:id="rId7" id="267"/>
    <p:sldId r:id="rId8" id="268"/>
    <p:sldId r:id="rId9" id="269"/>
    <p:sldId r:id="rId10" id="270"/>
    <p:sldId r:id="rId11" id="271"/>
    <p:sldId r:id="rId12" id="273"/>
    <p:sldId r:id="rId13" id="274"/>
    <p:sldId r:id="rId14" id="263"/>
  </p:sldIdLst>
  <p:sldSz cx="9144000" cy="6858000" type="screen4x3"/>
  <p:notesSz cx="6858000" cy="9144000"/>
  <p:embeddedFontLst>
    <p:embeddedFont>
      <p:font typeface="WPS Special 1"/>
      <p:regular r:id="rId20"/>
    </p:embeddedFont>
  </p:embeddedFontLst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 ?><Relationships xmlns="http://schemas.openxmlformats.org/package/2006/relationships"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2" Type="http://schemas.openxmlformats.org/officeDocument/2006/relationships/slide" Target="slides/slide1.xml" /><Relationship Id="rId10" Type="http://schemas.openxmlformats.org/officeDocument/2006/relationships/slide" Target="slides/slide9.xml" /><Relationship Id="rId5" Type="http://schemas.openxmlformats.org/officeDocument/2006/relationships/slide" Target="slides/slide4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8" Type="http://schemas.openxmlformats.org/officeDocument/2006/relationships/slide" Target="slides/slide7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3" Type="http://schemas.openxmlformats.org/officeDocument/2006/relationships/slide" Target="slides/slide2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14" Type="http://schemas.openxmlformats.org/officeDocument/2006/relationships/slide" Target="slides/slide13.xml" /><Relationship Id="rId7" Type="http://schemas.openxmlformats.org/officeDocument/2006/relationships/slide" Target="slides/slide6.xml" /><Relationship Id="rId20" Type="http://schemas.openxmlformats.org/officeDocument/2006/relationships/font" Target="fonts/WPS_Specail_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pPr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  <a:endParaRPr lang="en-IN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714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35050"/>
            <a:ext cx="828092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MY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Definition Examples</a:t>
            </a:r>
          </a:p>
          <a:p>
            <a:pPr lvl="0"/>
            <a:endParaRPr lang="en-MY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conversion (float </a:t>
            </a:r>
            <a:r>
              <a:rPr lang="en-MY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celsius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		</a:t>
            </a:r>
            <a:endParaRPr lang="en-MY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/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float </a:t>
            </a:r>
            <a:r>
              <a:rPr lang="en-MY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MY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MY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MY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celcius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*33.8</a:t>
            </a:r>
          </a:p>
          <a:p>
            <a:pPr lvl="0"/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MY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fahrenheit</a:t>
            </a:r>
            <a:r>
              <a:rPr lang="en-MY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MY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MY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02697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The function name’s is 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conversion</a:t>
            </a:r>
          </a:p>
          <a:p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This function accepts 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arguments </a:t>
            </a: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celcius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 of 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the type 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float. The function return a float value. </a:t>
            </a:r>
          </a:p>
          <a:p>
            <a:endParaRPr lang="en-US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So, when this function is called in the program, it will perform its task which is to 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convert </a:t>
            </a: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fahrenheit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 by multiply </a:t>
            </a:r>
            <a:r>
              <a:rPr lang="en-US" dirty="0" err="1" smtClean="0">
                <a:solidFill>
                  <a:schemeClr val="bg1"/>
                </a:solidFill>
                <a:latin typeface="Berlin Sans FB" pitchFamily="34" charset="0"/>
              </a:rPr>
              <a:t>celcius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 with 33.8 and 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return the result of the summation</a:t>
            </a:r>
            <a:r>
              <a:rPr lang="en-US" dirty="0" smtClean="0">
                <a:solidFill>
                  <a:schemeClr val="bg1"/>
                </a:solidFill>
                <a:latin typeface="Berlin Sans FB" pitchFamily="34" charset="0"/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Note that if the function is returning a value, it needs to use the keyword 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4128" y="260648"/>
            <a:ext cx="1872208" cy="101566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sz="2000" dirty="0">
                <a:latin typeface="Berlin Sans FB" pitchFamily="34" charset="0"/>
              </a:rPr>
              <a:t>Result 85.</a:t>
            </a:r>
          </a:p>
          <a:p>
            <a:endParaRPr lang="en-MY" sz="2000" dirty="0">
              <a:latin typeface="Berlin Sans FB" pitchFamily="34" charset="0"/>
            </a:endParaRPr>
          </a:p>
          <a:p>
            <a:r>
              <a:rPr lang="en-MY" sz="2000" dirty="0">
                <a:latin typeface="Berlin Sans FB" pitchFamily="34" charset="0"/>
              </a:rPr>
              <a:t>Result 1273</a:t>
            </a:r>
            <a:r>
              <a:rPr lang="en-MY" sz="2000" dirty="0" smtClean="0">
                <a:latin typeface="Berlin Sans FB" pitchFamily="34" charset="0"/>
              </a:rPr>
              <a:t>.</a:t>
            </a:r>
            <a:endParaRPr lang="en-MY" sz="20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5148064" cy="57554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conio.h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MY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add(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x,int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y</a:t>
            </a:r>
            <a:r>
              <a:rPr lang="en-MY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MY" sz="1600" dirty="0">
              <a:latin typeface="Consolas" pitchFamily="49" charset="0"/>
              <a:cs typeface="Consolas" pitchFamily="49" charset="0"/>
            </a:endParaRPr>
          </a:p>
          <a:p>
            <a:endParaRPr lang="en-MY" sz="1600" dirty="0">
              <a:latin typeface="Consolas" pitchFamily="49" charset="0"/>
              <a:cs typeface="Consolas" pitchFamily="49" charset="0"/>
            </a:endParaRPr>
          </a:p>
          <a:p>
            <a:r>
              <a:rPr lang="en-MY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main()</a:t>
            </a:r>
          </a:p>
          <a:p>
            <a:endParaRPr lang="en-MY" sz="1600" dirty="0">
              <a:latin typeface="Consolas" pitchFamily="49" charset="0"/>
              <a:cs typeface="Consolas" pitchFamily="49" charset="0"/>
            </a:endParaRP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int z;</a:t>
            </a:r>
          </a:p>
          <a:p>
            <a:endParaRPr lang="en-MY" sz="1600" dirty="0">
              <a:latin typeface="Consolas" pitchFamily="49" charset="0"/>
              <a:cs typeface="Consolas" pitchFamily="49" charset="0"/>
            </a:endParaRP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z=add(952,321);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("Result %d. \n\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n",add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(30,55));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("Result %d.\n\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n",z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MY" sz="1600" dirty="0">
              <a:latin typeface="Consolas" pitchFamily="49" charset="0"/>
              <a:cs typeface="Consolas" pitchFamily="49" charset="0"/>
            </a:endParaRP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getch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MY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MY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add(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x,int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y)</a:t>
            </a:r>
          </a:p>
          <a:p>
            <a:endParaRPr lang="en-MY" sz="1600" dirty="0">
              <a:latin typeface="Consolas" pitchFamily="49" charset="0"/>
              <a:cs typeface="Consolas" pitchFamily="49" charset="0"/>
            </a:endParaRP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MY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MY" sz="1600" dirty="0"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result = x + y;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    return(result);</a:t>
            </a:r>
          </a:p>
          <a:p>
            <a:r>
              <a:rPr lang="en-MY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MY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9" y="1628800"/>
            <a:ext cx="3168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Berlin Sans FB" pitchFamily="34" charset="0"/>
              </a:rPr>
              <a:t>Send 2 integer value x and y to add()</a:t>
            </a:r>
          </a:p>
          <a:p>
            <a:endParaRPr lang="en-MY" sz="14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Berlin Sans FB" pitchFamily="34" charset="0"/>
              </a:rPr>
              <a:t>Function add the two values and send back the result to the calling function</a:t>
            </a:r>
          </a:p>
          <a:p>
            <a:endParaRPr lang="en-MY" sz="1400" dirty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Berlin Sans FB" pitchFamily="34" charset="0"/>
              </a:rPr>
              <a:t>int is the return type of function</a:t>
            </a:r>
          </a:p>
          <a:p>
            <a:endParaRPr lang="en-MY" sz="1400" dirty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Berlin Sans FB" pitchFamily="34" charset="0"/>
              </a:rPr>
              <a:t>Return statement is a keyword and in bracket we can give values which we want to return.</a:t>
            </a:r>
          </a:p>
          <a:p>
            <a:endParaRPr lang="en-MY" sz="1400" dirty="0">
              <a:solidFill>
                <a:schemeClr val="bg1"/>
              </a:solidFill>
              <a:latin typeface="Berlin Sans FB" pitchFamily="34" charset="0"/>
            </a:endParaRPr>
          </a:p>
          <a:p>
            <a:endParaRPr lang="en-MY" sz="14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endParaRPr lang="en-MY" sz="1400" dirty="0">
              <a:solidFill>
                <a:schemeClr val="bg1"/>
              </a:solidFill>
              <a:latin typeface="Berlin Sans FB" pitchFamily="34" charset="0"/>
            </a:endParaRPr>
          </a:p>
          <a:p>
            <a:endParaRPr lang="en-MY" sz="14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endParaRPr lang="en-MY" sz="1400" dirty="0">
              <a:solidFill>
                <a:schemeClr val="bg1"/>
              </a:solidFill>
              <a:latin typeface="Berlin Sans FB" pitchFamily="34" charset="0"/>
            </a:endParaRPr>
          </a:p>
          <a:p>
            <a:endParaRPr lang="en-MY" sz="1400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76672"/>
            <a:ext cx="6380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Time for Questions &lt;3</a:t>
            </a:r>
          </a:p>
        </p:txBody>
      </p:sp>
      <p:pic>
        <p:nvPicPr>
          <p:cNvPr id="3" name="Picture 2" descr="keep-calm-and-put-on-your-thinking-c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3528392" cy="4116457"/>
          </a:xfrm>
          <a:prstGeom prst="rect">
            <a:avLst/>
          </a:prstGeom>
        </p:spPr>
      </p:pic>
      <p:pic>
        <p:nvPicPr>
          <p:cNvPr id="4" name="Picture 3" descr="ani_thinkingca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412776"/>
            <a:ext cx="2880320" cy="4220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Arrays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val="28801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749" y="110874"/>
            <a:ext cx="74545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What is a function</a:t>
            </a:r>
            <a:endParaRPr lang="en-MY" sz="2000" b="1" dirty="0">
              <a:ln w="317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8532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A large program in c can be divided to many subprogram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The subprogram posses a self contain components and have well define purpose.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The subprogram is called as a </a:t>
            </a:r>
            <a:r>
              <a:rPr lang="en-MY" b="1" i="1" dirty="0" smtClean="0">
                <a:solidFill>
                  <a:schemeClr val="bg1"/>
                </a:solidFill>
                <a:latin typeface="Berlin Sans FB" pitchFamily="34" charset="0"/>
              </a:rPr>
              <a:t>function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MY" b="1" i="1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Basically a job of </a:t>
            </a:r>
            <a:r>
              <a:rPr lang="en-MY" b="1" i="1" dirty="0" smtClean="0">
                <a:solidFill>
                  <a:schemeClr val="bg1"/>
                </a:solidFill>
                <a:latin typeface="Berlin Sans FB" pitchFamily="34" charset="0"/>
              </a:rPr>
              <a:t>function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 is to do something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MY" b="1" i="1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C program contain at least one function which is main().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3568" y="908720"/>
            <a:ext cx="7344816" cy="3888432"/>
            <a:chOff x="2348136" y="3753036"/>
            <a:chExt cx="4600128" cy="3038274"/>
          </a:xfrm>
        </p:grpSpPr>
        <p:sp>
          <p:nvSpPr>
            <p:cNvPr id="4" name="Rectangle 3"/>
            <p:cNvSpPr/>
            <p:nvPr/>
          </p:nvSpPr>
          <p:spPr>
            <a:xfrm>
              <a:off x="3347864" y="3753036"/>
              <a:ext cx="2592288" cy="504056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b="1" dirty="0" smtClean="0">
                  <a:solidFill>
                    <a:schemeClr val="tx1"/>
                  </a:solidFill>
                </a:rPr>
                <a:t>Classification of Functions</a:t>
              </a:r>
              <a:endParaRPr lang="en-MY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32040" y="4733528"/>
              <a:ext cx="2016224" cy="720080"/>
            </a:xfrm>
            <a:prstGeom prst="ellipse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 smtClean="0">
                  <a:solidFill>
                    <a:schemeClr val="tx1"/>
                  </a:solidFill>
                </a:rPr>
                <a:t>Library function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348136" y="4733528"/>
              <a:ext cx="2016224" cy="720080"/>
            </a:xfrm>
            <a:prstGeom prst="ellipse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 smtClean="0">
                  <a:solidFill>
                    <a:schemeClr val="tx1"/>
                  </a:solidFill>
                </a:rPr>
                <a:t>User define function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96828" y="558924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smtClean="0">
                  <a:solidFill>
                    <a:schemeClr val="bg1"/>
                  </a:solidFill>
                </a:rPr>
                <a:t>- main()</a:t>
              </a:r>
              <a:endParaRPr lang="en-MY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0988" y="5590981"/>
              <a:ext cx="9364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 smtClean="0">
                  <a:solidFill>
                    <a:schemeClr val="bg1"/>
                  </a:solidFill>
                </a:rPr>
                <a:t>-</a:t>
              </a:r>
              <a:r>
                <a:rPr lang="en-MY" dirty="0" err="1" smtClean="0">
                  <a:solidFill>
                    <a:schemeClr val="bg1"/>
                  </a:solidFill>
                </a:rPr>
                <a:t>printf</a:t>
              </a:r>
              <a:r>
                <a:rPr lang="en-MY" dirty="0" smtClean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MY" dirty="0" smtClean="0">
                  <a:solidFill>
                    <a:schemeClr val="bg1"/>
                  </a:solidFill>
                </a:rPr>
                <a:t>-</a:t>
              </a:r>
              <a:r>
                <a:rPr lang="en-MY" dirty="0" err="1" smtClean="0">
                  <a:solidFill>
                    <a:schemeClr val="bg1"/>
                  </a:solidFill>
                </a:rPr>
                <a:t>scanf</a:t>
              </a:r>
              <a:r>
                <a:rPr lang="en-MY" dirty="0">
                  <a:solidFill>
                    <a:schemeClr val="bg1"/>
                  </a:solidFill>
                </a:rPr>
                <a:t>() </a:t>
              </a:r>
              <a:endParaRPr lang="en-MY" dirty="0" smtClean="0">
                <a:solidFill>
                  <a:schemeClr val="bg1"/>
                </a:solidFill>
              </a:endParaRPr>
            </a:p>
            <a:p>
              <a:r>
                <a:rPr lang="en-MY" dirty="0">
                  <a:solidFill>
                    <a:schemeClr val="bg1"/>
                  </a:solidFill>
                </a:rPr>
                <a:t>-</a:t>
              </a:r>
              <a:r>
                <a:rPr lang="en-MY" dirty="0" err="1" smtClean="0">
                  <a:solidFill>
                    <a:schemeClr val="bg1"/>
                  </a:solidFill>
                </a:rPr>
                <a:t>pow</a:t>
              </a:r>
              <a:r>
                <a:rPr lang="en-MY" dirty="0" smtClean="0">
                  <a:solidFill>
                    <a:schemeClr val="bg1"/>
                  </a:solidFill>
                </a:rPr>
                <a:t>() </a:t>
              </a:r>
            </a:p>
            <a:p>
              <a:r>
                <a:rPr lang="en-MY" dirty="0" smtClean="0">
                  <a:solidFill>
                    <a:schemeClr val="bg1"/>
                  </a:solidFill>
                </a:rPr>
                <a:t>-ceil()</a:t>
              </a:r>
              <a:endParaRPr lang="en-MY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>
            <a:xfrm flipH="1">
              <a:off x="3356248" y="4257092"/>
              <a:ext cx="1287760" cy="476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>
            <a:xfrm>
              <a:off x="4644008" y="4257092"/>
              <a:ext cx="1296144" cy="476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143" y="3153"/>
            <a:ext cx="79037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 Advantages of function</a:t>
            </a:r>
            <a:endParaRPr lang="en-MY" sz="3200" b="1" dirty="0">
              <a:ln w="317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</a:rPr>
              <a:t>It is much easier to write a structured program where a large program can be divided into a smaller, simpler task.</a:t>
            </a:r>
          </a:p>
          <a:p>
            <a:pPr marL="285750" indent="-285750">
              <a:buFont typeface="Arial" pitchFamily="34" charset="0"/>
              <a:buChar char="•"/>
            </a:pPr>
            <a:endParaRPr lang="en-MY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</a:rPr>
              <a:t>Allowing </a:t>
            </a:r>
            <a:r>
              <a:rPr lang="en-MY" dirty="0">
                <a:solidFill>
                  <a:schemeClr val="bg1"/>
                </a:solidFill>
              </a:rPr>
              <a:t>the code to be called many times</a:t>
            </a:r>
            <a:endParaRPr lang="en-MY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</a:rPr>
              <a:t>Easier to read and update</a:t>
            </a:r>
          </a:p>
          <a:p>
            <a:pPr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</a:rPr>
              <a:t>It is easier to debug a structured program where there error  is  easy to find and fix</a:t>
            </a:r>
          </a:p>
          <a:p>
            <a:pPr marL="285750" indent="-285750">
              <a:buFont typeface="Arial" pitchFamily="34" charset="0"/>
              <a:buChar char="•"/>
            </a:pPr>
            <a:endParaRPr lang="en-MY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27384"/>
            <a:ext cx="9143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Function return types</a:t>
            </a:r>
            <a:endParaRPr lang="en-MY" sz="2000" b="1" dirty="0">
              <a:ln w="317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611560" y="1124744"/>
            <a:ext cx="9143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 Can be any of C’s data type:</a:t>
            </a: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	char</a:t>
            </a: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	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int</a:t>
            </a: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	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float</a:t>
            </a: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	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long………</a:t>
            </a:r>
          </a:p>
          <a:p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Examples:</a:t>
            </a:r>
          </a:p>
          <a:p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int func1(...)          /* Returns a type int.   */</a:t>
            </a: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float func2(...)        /* Returns a type float. */</a:t>
            </a: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void func3(...)         /* Returns nothing.      */</a:t>
            </a: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		</a:t>
            </a: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4" y="0"/>
            <a:ext cx="21339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3175" cmpd="sng">
                  <a:solidFill>
                    <a:prstClr val="black">
                      <a:lumMod val="95000"/>
                      <a:lumOff val="5000"/>
                    </a:prst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Example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968552" cy="5755422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1: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#include &lt;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stdio.h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&gt;</a:t>
            </a:r>
          </a:p>
          <a:p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2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: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3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: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long cube(long x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);  </a:t>
            </a:r>
            <a:r>
              <a:rPr lang="en-MY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" pitchFamily="34" charset="0"/>
              </a:rPr>
              <a:t>/* Function prototype*/</a:t>
            </a:r>
            <a:endParaRPr lang="en-MY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" pitchFamily="34" charset="0"/>
            </a:endParaRPr>
          </a:p>
          <a:p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4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: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5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: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long input, answer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; 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6: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7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: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int main( void )</a:t>
            </a:r>
          </a:p>
          <a:p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8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:   {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9:     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printf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(“Enter an integer value: 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”);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10:    </a:t>
            </a:r>
            <a:r>
              <a:rPr lang="en-MY" sz="1600" dirty="0" err="1" smtClean="0">
                <a:solidFill>
                  <a:schemeClr val="tx1"/>
                </a:solidFill>
                <a:latin typeface="Berlin Sans FB" pitchFamily="34" charset="0"/>
              </a:rPr>
              <a:t>scanf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(“%d”, &amp;input);</a:t>
            </a:r>
          </a:p>
          <a:p>
            <a:pPr lvl="0"/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11:  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answer = cube(input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);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  </a:t>
            </a:r>
            <a:r>
              <a:rPr lang="en-MY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" pitchFamily="34" charset="0"/>
              </a:rPr>
              <a:t>/* calling function*/</a:t>
            </a:r>
            <a:endParaRPr lang="en-MY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" pitchFamily="34" charset="0"/>
            </a:endParaRPr>
          </a:p>
          <a:p>
            <a:pPr lvl="0"/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12:     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printf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(“\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nThe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 cube of %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ld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 is %ld.\n”, 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input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, answer);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13: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14:  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return 0;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15: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}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16: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pPr lvl="0"/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17:  long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cube(long x</a:t>
            </a:r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) </a:t>
            </a:r>
            <a:r>
              <a:rPr lang="en-MY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" pitchFamily="34" charset="0"/>
              </a:rPr>
              <a:t>/* Function definition*/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18: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{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19:  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long 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x_cubed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;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20:</a:t>
            </a:r>
            <a:endParaRPr lang="en-MY" sz="16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21:     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x_cubed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 = x * x * x;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22:   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return </a:t>
            </a:r>
            <a:r>
              <a:rPr lang="en-MY" sz="1600" dirty="0" err="1">
                <a:solidFill>
                  <a:schemeClr val="tx1"/>
                </a:solidFill>
                <a:latin typeface="Berlin Sans FB" pitchFamily="34" charset="0"/>
              </a:rPr>
              <a:t>x_cubed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;</a:t>
            </a:r>
          </a:p>
          <a:p>
            <a:r>
              <a:rPr lang="en-MY" sz="1600" dirty="0" smtClean="0">
                <a:solidFill>
                  <a:schemeClr val="tx1"/>
                </a:solidFill>
                <a:latin typeface="Berlin Sans FB" pitchFamily="34" charset="0"/>
              </a:rPr>
              <a:t>23:  </a:t>
            </a:r>
            <a:r>
              <a:rPr lang="en-MY" sz="1600" dirty="0">
                <a:solidFill>
                  <a:schemeClr val="tx1"/>
                </a:solidFill>
                <a:latin typeface="Berlin Sans FB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3486" y="705907"/>
            <a:ext cx="294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MY" sz="1600" dirty="0" smtClean="0">
                <a:solidFill>
                  <a:schemeClr val="bg1"/>
                </a:solidFill>
                <a:latin typeface="Berlin Sans FB" pitchFamily="34" charset="0"/>
              </a:rPr>
              <a:t>Function names is cube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MY" sz="1600" dirty="0" smtClean="0">
                <a:solidFill>
                  <a:schemeClr val="bg1"/>
                </a:solidFill>
                <a:latin typeface="Berlin Sans FB" pitchFamily="34" charset="0"/>
              </a:rPr>
              <a:t>Variable that are requires is long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MY" sz="1600" dirty="0" smtClean="0">
                <a:solidFill>
                  <a:schemeClr val="bg1"/>
                </a:solidFill>
                <a:latin typeface="Berlin Sans FB" pitchFamily="34" charset="0"/>
              </a:rPr>
              <a:t>The variable to be passed on is X(has single arguments)—value can be passed to function so it can perform the specific task. It is called </a:t>
            </a:r>
            <a:r>
              <a:rPr lang="en-MY" sz="1600" b="1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" pitchFamily="34" charset="0"/>
              </a:rPr>
              <a:t>arguments</a:t>
            </a:r>
            <a:endParaRPr lang="en-MY" sz="1600" b="1" dirty="0">
              <a:ln w="1270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5603" y="3544565"/>
            <a:ext cx="24821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b="1" dirty="0" smtClean="0">
                <a:solidFill>
                  <a:schemeClr val="tx1"/>
                </a:solidFill>
                <a:latin typeface="Berlin Sans FB" pitchFamily="34" charset="0"/>
              </a:rPr>
              <a:t>Output</a:t>
            </a:r>
          </a:p>
          <a:p>
            <a:endParaRPr lang="en-MY" dirty="0" smtClean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dirty="0" smtClean="0">
                <a:solidFill>
                  <a:schemeClr val="tx1"/>
                </a:solidFill>
                <a:latin typeface="Berlin Sans FB" pitchFamily="34" charset="0"/>
              </a:rPr>
              <a:t>Enter </a:t>
            </a:r>
            <a:r>
              <a:rPr lang="en-MY" dirty="0">
                <a:solidFill>
                  <a:schemeClr val="tx1"/>
                </a:solidFill>
                <a:latin typeface="Berlin Sans FB" pitchFamily="34" charset="0"/>
              </a:rPr>
              <a:t>an integer value:4</a:t>
            </a:r>
          </a:p>
          <a:p>
            <a:endParaRPr lang="en-MY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MY" dirty="0">
                <a:solidFill>
                  <a:schemeClr val="tx1"/>
                </a:solidFill>
                <a:latin typeface="Berlin Sans FB" pitchFamily="34" charset="0"/>
              </a:rPr>
              <a:t>The cube of 4 is 64.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752" y="1510575"/>
            <a:ext cx="1149674" cy="261610"/>
          </a:xfrm>
          <a:prstGeom prst="borderCallout2">
            <a:avLst>
              <a:gd name="adj1" fmla="val 29673"/>
              <a:gd name="adj2" fmla="val -48"/>
              <a:gd name="adj3" fmla="val -10377"/>
              <a:gd name="adj4" fmla="val -50635"/>
              <a:gd name="adj5" fmla="val -76828"/>
              <a:gd name="adj6" fmla="val -1494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 sz="1100" dirty="0" smtClean="0">
                <a:solidFill>
                  <a:schemeClr val="tx1"/>
                </a:solidFill>
              </a:rPr>
              <a:t>Return data type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755" y="705907"/>
            <a:ext cx="2001269" cy="261610"/>
          </a:xfrm>
          <a:prstGeom prst="borderCallout2">
            <a:avLst>
              <a:gd name="adj1" fmla="val 29673"/>
              <a:gd name="adj2" fmla="val -48"/>
              <a:gd name="adj3" fmla="val 95210"/>
              <a:gd name="adj4" fmla="val -53458"/>
              <a:gd name="adj5" fmla="val 192600"/>
              <a:gd name="adj6" fmla="val -564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1100" dirty="0" smtClean="0">
                <a:solidFill>
                  <a:schemeClr val="tx1"/>
                </a:solidFill>
              </a:rPr>
              <a:t>Arguments/formal parameter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8080" y="2521208"/>
            <a:ext cx="1239442" cy="261610"/>
          </a:xfrm>
          <a:prstGeom prst="borderCallout2">
            <a:avLst>
              <a:gd name="adj1" fmla="val 58801"/>
              <a:gd name="adj2" fmla="val -9589"/>
              <a:gd name="adj3" fmla="val 40596"/>
              <a:gd name="adj4" fmla="val -40872"/>
              <a:gd name="adj5" fmla="val 166917"/>
              <a:gd name="adj6" fmla="val -972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Y" sz="1100" dirty="0" smtClean="0">
                <a:solidFill>
                  <a:schemeClr val="tx1"/>
                </a:solidFill>
              </a:rPr>
              <a:t>Actual parameters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10874"/>
            <a:ext cx="9143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How </a:t>
            </a:r>
            <a:r>
              <a:rPr lang="en-US" sz="40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the function works</a:t>
            </a:r>
            <a:endParaRPr lang="en-MY" sz="2000" b="1" dirty="0">
              <a:ln w="317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79512" y="855744"/>
            <a:ext cx="8964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C program doesn't execute the statement in function until the function is called.</a:t>
            </a:r>
          </a:p>
          <a:p>
            <a:pPr marL="342900" indent="-342900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When function is called the program can send the function information in the form of one or more argument. </a:t>
            </a:r>
          </a:p>
          <a:p>
            <a:pPr marL="342900" indent="-342900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When the function is used it is referred to as the </a:t>
            </a:r>
            <a:r>
              <a:rPr lang="en-MY" b="1" i="1" dirty="0" smtClean="0">
                <a:solidFill>
                  <a:schemeClr val="bg1"/>
                </a:solidFill>
                <a:latin typeface="Berlin Sans FB" pitchFamily="34" charset="0"/>
              </a:rPr>
              <a:t>called function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MY" b="1" i="1" dirty="0">
              <a:solidFill>
                <a:schemeClr val="bg1"/>
              </a:solidFill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Functions often use data that is passed to them from the </a:t>
            </a:r>
            <a:r>
              <a:rPr lang="en-MY" b="1" i="1" dirty="0" smtClean="0">
                <a:solidFill>
                  <a:schemeClr val="bg1"/>
                </a:solidFill>
                <a:latin typeface="Berlin Sans FB" pitchFamily="34" charset="0"/>
              </a:rPr>
              <a:t>calling function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MY" b="1" i="1" dirty="0">
              <a:solidFill>
                <a:schemeClr val="bg1"/>
              </a:solidFill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Data is passed from the calling function to a called function by specifying the variables in a argument list. </a:t>
            </a:r>
          </a:p>
          <a:p>
            <a:pPr marL="342900" indent="-342900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MY" b="1" dirty="0" smtClean="0">
                <a:solidFill>
                  <a:schemeClr val="bg1"/>
                </a:solidFill>
                <a:latin typeface="Berlin Sans FB" pitchFamily="34" charset="0"/>
              </a:rPr>
              <a:t>Argument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 list cannot be used to send data. Its only copy data/value/variable that pass from the calling function.</a:t>
            </a:r>
          </a:p>
          <a:p>
            <a:pPr>
              <a:buFont typeface="Arial" pitchFamily="34" charset="0"/>
              <a:buChar char="•"/>
            </a:pPr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The called function then performs its operation using the copies. </a:t>
            </a:r>
          </a:p>
          <a:p>
            <a:pPr marL="342900" indent="-342900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10874"/>
            <a:ext cx="9143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Function prototypes</a:t>
            </a:r>
            <a:endParaRPr lang="en-MY" sz="2000" b="1" dirty="0">
              <a:ln w="317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39552" y="980728"/>
            <a:ext cx="9143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Provides the compiler with the description of functions that will be used later in the program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Its define the function before it been used/called</a:t>
            </a:r>
          </a:p>
          <a:p>
            <a:pPr marL="285750" indent="-285750"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erlin Sans FB" pitchFamily="34" charset="0"/>
              </a:rPr>
              <a:t>Function prototypes need to be written at the beginning of the program.</a:t>
            </a:r>
          </a:p>
          <a:p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The function prototype must have 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:</a:t>
            </a:r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	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A return type indicating the variable  that the function will be 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return</a:t>
            </a:r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MY" b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Syntax for Function Prototype</a:t>
            </a:r>
          </a:p>
          <a:p>
            <a:pPr>
              <a:buFont typeface="Arial" pitchFamily="34" charset="0"/>
              <a:buChar char="•"/>
            </a:pPr>
            <a:endParaRPr lang="en-MY" i="1" dirty="0">
              <a:solidFill>
                <a:schemeClr val="bg1"/>
              </a:solidFill>
              <a:latin typeface="Berlin Sans FB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return-type </a:t>
            </a:r>
            <a:r>
              <a:rPr lang="en-MY" i="1" dirty="0" err="1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function_name</a:t>
            </a: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( </a:t>
            </a:r>
            <a:r>
              <a:rPr lang="en-MY" i="1" dirty="0" err="1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arg</a:t>
            </a: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-type name-1,...,</a:t>
            </a:r>
            <a:r>
              <a:rPr lang="en-MY" i="1" dirty="0" err="1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arg</a:t>
            </a: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-type name-n</a:t>
            </a:r>
            <a:r>
              <a:rPr lang="en-MY" i="1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);</a:t>
            </a:r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MY" b="1" dirty="0">
                <a:solidFill>
                  <a:schemeClr val="bg1"/>
                </a:solidFill>
                <a:latin typeface="Berlin Sans FB" pitchFamily="34" charset="0"/>
              </a:rPr>
              <a:t>Function Prototype </a:t>
            </a:r>
            <a:r>
              <a:rPr lang="en-MY" b="1" dirty="0" smtClean="0">
                <a:solidFill>
                  <a:schemeClr val="bg1"/>
                </a:solidFill>
                <a:latin typeface="Berlin Sans FB" pitchFamily="34" charset="0"/>
              </a:rPr>
              <a:t>Examples</a:t>
            </a:r>
          </a:p>
          <a:p>
            <a:pPr>
              <a:buFont typeface="Arial" pitchFamily="34" charset="0"/>
              <a:buChar char="•"/>
            </a:pPr>
            <a:endParaRPr lang="en-MY" b="1" dirty="0">
              <a:solidFill>
                <a:schemeClr val="bg1"/>
              </a:solidFill>
              <a:latin typeface="Berlin Sans FB" pitchFamily="34" charset="0"/>
            </a:endParaRPr>
          </a:p>
          <a:p>
            <a:pPr marL="1200150" lvl="2" indent="-285750">
              <a:buFont typeface="Wingdings" pitchFamily="2" charset="2"/>
              <a:buChar char="q"/>
            </a:pP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double squared( double number );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void </a:t>
            </a:r>
            <a:r>
              <a:rPr lang="en-MY" dirty="0" err="1">
                <a:solidFill>
                  <a:schemeClr val="bg1"/>
                </a:solidFill>
                <a:latin typeface="Berlin Sans FB" pitchFamily="34" charset="0"/>
              </a:rPr>
              <a:t>print_report</a:t>
            </a: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( int </a:t>
            </a:r>
            <a:r>
              <a:rPr lang="en-MY" dirty="0" err="1">
                <a:solidFill>
                  <a:schemeClr val="bg1"/>
                </a:solidFill>
                <a:latin typeface="Berlin Sans FB" pitchFamily="34" charset="0"/>
              </a:rPr>
              <a:t>report_number</a:t>
            </a: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 );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int </a:t>
            </a:r>
            <a:r>
              <a:rPr lang="en-MY" dirty="0" err="1">
                <a:solidFill>
                  <a:schemeClr val="bg1"/>
                </a:solidFill>
                <a:latin typeface="Berlin Sans FB" pitchFamily="34" charset="0"/>
              </a:rPr>
              <a:t>get_menu_choice</a:t>
            </a:r>
            <a:r>
              <a:rPr lang="en-MY" dirty="0">
                <a:solidFill>
                  <a:schemeClr val="bg1"/>
                </a:solidFill>
                <a:latin typeface="Berlin Sans FB" pitchFamily="34" charset="0"/>
              </a:rPr>
              <a:t>( </a:t>
            </a: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void);</a:t>
            </a:r>
            <a:r>
              <a:rPr lang="en-MY" dirty="0">
                <a:solidFill>
                  <a:schemeClr val="bg1"/>
                </a:solidFill>
              </a:rPr>
              <a:t>	</a:t>
            </a:r>
          </a:p>
          <a:p>
            <a:pPr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27384"/>
            <a:ext cx="9143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ln w="317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Function Definitions</a:t>
            </a:r>
            <a:endParaRPr lang="en-MY" sz="2000" b="1" dirty="0">
              <a:ln w="317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" y="1052736"/>
            <a:ext cx="9143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 It is the actual function that contains the code that will be execute.</a:t>
            </a:r>
            <a:b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</a:br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MY" dirty="0" smtClean="0">
                <a:solidFill>
                  <a:schemeClr val="bg1"/>
                </a:solidFill>
                <a:latin typeface="Berlin Sans FB" pitchFamily="34" charset="0"/>
              </a:rPr>
              <a:t>Should be identical to the function prototype.</a:t>
            </a:r>
          </a:p>
          <a:p>
            <a:pPr>
              <a:buFont typeface="Arial" pitchFamily="34" charset="0"/>
              <a:buChar char="•"/>
            </a:pPr>
            <a:endParaRPr lang="en-MY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MY" b="1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Syntax of Function </a:t>
            </a:r>
            <a:r>
              <a:rPr lang="en-MY" b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Definition</a:t>
            </a:r>
          </a:p>
          <a:p>
            <a:pPr>
              <a:buFont typeface="Arial" pitchFamily="34" charset="0"/>
              <a:buChar char="•"/>
            </a:pP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return-type </a:t>
            </a:r>
            <a:r>
              <a:rPr lang="en-MY" i="1" dirty="0" err="1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function_name</a:t>
            </a: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( </a:t>
            </a:r>
            <a:r>
              <a:rPr lang="en-MY" i="1" dirty="0" err="1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arg</a:t>
            </a: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-type name-1,...,</a:t>
            </a:r>
            <a:r>
              <a:rPr lang="en-MY" i="1" dirty="0" err="1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arg</a:t>
            </a:r>
            <a:r>
              <a:rPr lang="en-MY" i="1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-type name-n</a:t>
            </a:r>
            <a:r>
              <a:rPr lang="en-MY" i="1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)  ---- </a:t>
            </a:r>
            <a:r>
              <a:rPr lang="en-MY" b="1" dirty="0" smtClean="0">
                <a:solidFill>
                  <a:srgbClr val="FFFF00"/>
                </a:solidFill>
                <a:latin typeface="Berlin Sans FB" pitchFamily="34" charset="0"/>
                <a:cs typeface="Aharoni" pitchFamily="2" charset="-79"/>
              </a:rPr>
              <a:t>Function header</a:t>
            </a:r>
            <a:endParaRPr lang="en-MY" b="1" dirty="0">
              <a:solidFill>
                <a:srgbClr val="FFFF00"/>
              </a:solidFill>
              <a:latin typeface="Berlin Sans FB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endParaRPr lang="en-MY" b="1" dirty="0">
              <a:solidFill>
                <a:schemeClr val="bg1"/>
              </a:solidFill>
              <a:latin typeface="Berlin Sans FB" pitchFamily="34" charset="0"/>
              <a:cs typeface="Aharoni" pitchFamily="2" charset="-79"/>
            </a:endParaRPr>
          </a:p>
          <a:p>
            <a:r>
              <a:rPr lang="en-MY" dirty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{</a:t>
            </a: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declarations;</a:t>
            </a: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statements;</a:t>
            </a: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return(expression);</a:t>
            </a:r>
          </a:p>
          <a:p>
            <a:r>
              <a:rPr lang="en-MY" dirty="0" smtClean="0">
                <a:solidFill>
                  <a:schemeClr val="bg1"/>
                </a:solidFill>
                <a:latin typeface="Berlin Sans FB" pitchFamily="34" charset="0"/>
                <a:cs typeface="Aharoni" pitchFamily="2" charset="-79"/>
              </a:rPr>
              <a:t>}</a:t>
            </a:r>
            <a:endParaRPr lang="en-MY" dirty="0">
              <a:solidFill>
                <a:schemeClr val="bg1"/>
              </a:solidFill>
              <a:latin typeface="Berlin Sans FB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endParaRPr lang="en-MY" b="1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MY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23928" y="2852936"/>
            <a:ext cx="216024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0461" y="335234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 smtClean="0">
                <a:solidFill>
                  <a:srgbClr val="FFFF00"/>
                </a:solidFill>
                <a:latin typeface="Berlin Sans FB" pitchFamily="34" charset="0"/>
              </a:rPr>
              <a:t>Function Body</a:t>
            </a:r>
            <a:endParaRPr lang="en-MY" b="1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747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Next: Environment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devangm</cp:lastModifiedBy>
  <cp:revision>9</cp:revision>
  <dcterms:created xsi:type="dcterms:W3CDTF">2016-09-01T03:02:47Z</dcterms:created>
  <dcterms:modified xsi:type="dcterms:W3CDTF">2016-09-03T17:31:25Z</dcterms:modified>
</cp:coreProperties>
</file>