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8" r:id="rId3"/>
    <p:sldId id="261" r:id="rId4"/>
    <p:sldId id="262" r:id="rId5"/>
    <p:sldId id="264" r:id="rId6"/>
    <p:sldId id="265" r:id="rId7"/>
    <p:sldId id="263"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494" y="-1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6EA248-79C0-41DB-ABC5-F8146361D16B}" type="datetimeFigureOut">
              <a:rPr lang="en-IN" smtClean="0"/>
              <a:t>04-09-2016</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F8970F-3237-484A-AA0A-07F306654F6B}" type="slidenum">
              <a:rPr lang="en-IN" smtClean="0"/>
              <a:t>‹#›</a:t>
            </a:fld>
            <a:endParaRPr lang="en-IN"/>
          </a:p>
        </p:txBody>
      </p:sp>
    </p:spTree>
    <p:extLst>
      <p:ext uri="{BB962C8B-B14F-4D97-AF65-F5344CB8AC3E}">
        <p14:creationId xmlns:p14="http://schemas.microsoft.com/office/powerpoint/2010/main" val="549185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1F9601D-8B54-4752-B4CE-F747DB5E7976}" type="datetimeFigureOut">
              <a:rPr lang="en-IN" smtClean="0"/>
              <a:t>04-09-2016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C55A5B-174D-4B36-A496-1159C63C27E6}" type="slidenum">
              <a:rPr lang="en-IN" smtClean="0"/>
              <a:t>‹#›</a:t>
            </a:fld>
            <a:endParaRPr lang="en-IN"/>
          </a:p>
        </p:txBody>
      </p:sp>
    </p:spTree>
    <p:extLst>
      <p:ext uri="{BB962C8B-B14F-4D97-AF65-F5344CB8AC3E}">
        <p14:creationId xmlns:p14="http://schemas.microsoft.com/office/powerpoint/2010/main" val="1567342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1F9601D-8B54-4752-B4CE-F747DB5E7976}" type="datetimeFigureOut">
              <a:rPr lang="en-IN" smtClean="0"/>
              <a:t>04-09-2016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C55A5B-174D-4B36-A496-1159C63C27E6}" type="slidenum">
              <a:rPr lang="en-IN" smtClean="0"/>
              <a:t>‹#›</a:t>
            </a:fld>
            <a:endParaRPr lang="en-IN"/>
          </a:p>
        </p:txBody>
      </p:sp>
    </p:spTree>
    <p:extLst>
      <p:ext uri="{BB962C8B-B14F-4D97-AF65-F5344CB8AC3E}">
        <p14:creationId xmlns:p14="http://schemas.microsoft.com/office/powerpoint/2010/main" val="2266525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1F9601D-8B54-4752-B4CE-F747DB5E7976}" type="datetimeFigureOut">
              <a:rPr lang="en-IN" smtClean="0"/>
              <a:t>04-09-2016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C55A5B-174D-4B36-A496-1159C63C27E6}" type="slidenum">
              <a:rPr lang="en-IN" smtClean="0"/>
              <a:t>‹#›</a:t>
            </a:fld>
            <a:endParaRPr lang="en-IN"/>
          </a:p>
        </p:txBody>
      </p:sp>
    </p:spTree>
    <p:extLst>
      <p:ext uri="{BB962C8B-B14F-4D97-AF65-F5344CB8AC3E}">
        <p14:creationId xmlns:p14="http://schemas.microsoft.com/office/powerpoint/2010/main" val="1010314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1F9601D-8B54-4752-B4CE-F747DB5E7976}" type="datetimeFigureOut">
              <a:rPr lang="en-IN" smtClean="0"/>
              <a:t>04-09-2016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C55A5B-174D-4B36-A496-1159C63C27E6}" type="slidenum">
              <a:rPr lang="en-IN" smtClean="0"/>
              <a:t>‹#›</a:t>
            </a:fld>
            <a:endParaRPr lang="en-IN"/>
          </a:p>
        </p:txBody>
      </p:sp>
    </p:spTree>
    <p:extLst>
      <p:ext uri="{BB962C8B-B14F-4D97-AF65-F5344CB8AC3E}">
        <p14:creationId xmlns:p14="http://schemas.microsoft.com/office/powerpoint/2010/main" val="128658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F9601D-8B54-4752-B4CE-F747DB5E7976}" type="datetimeFigureOut">
              <a:rPr lang="en-IN" smtClean="0"/>
              <a:t>04-09-2016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C55A5B-174D-4B36-A496-1159C63C27E6}" type="slidenum">
              <a:rPr lang="en-IN" smtClean="0"/>
              <a:t>‹#›</a:t>
            </a:fld>
            <a:endParaRPr lang="en-IN"/>
          </a:p>
        </p:txBody>
      </p:sp>
    </p:spTree>
    <p:extLst>
      <p:ext uri="{BB962C8B-B14F-4D97-AF65-F5344CB8AC3E}">
        <p14:creationId xmlns:p14="http://schemas.microsoft.com/office/powerpoint/2010/main" val="2711020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1F9601D-8B54-4752-B4CE-F747DB5E7976}" type="datetimeFigureOut">
              <a:rPr lang="en-IN" smtClean="0"/>
              <a:t>04-09-2016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C55A5B-174D-4B36-A496-1159C63C27E6}" type="slidenum">
              <a:rPr lang="en-IN" smtClean="0"/>
              <a:t>‹#›</a:t>
            </a:fld>
            <a:endParaRPr lang="en-IN"/>
          </a:p>
        </p:txBody>
      </p:sp>
    </p:spTree>
    <p:extLst>
      <p:ext uri="{BB962C8B-B14F-4D97-AF65-F5344CB8AC3E}">
        <p14:creationId xmlns:p14="http://schemas.microsoft.com/office/powerpoint/2010/main" val="3398065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1F9601D-8B54-4752-B4CE-F747DB5E7976}" type="datetimeFigureOut">
              <a:rPr lang="en-IN" smtClean="0"/>
              <a:t>04-09-2016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2C55A5B-174D-4B36-A496-1159C63C27E6}" type="slidenum">
              <a:rPr lang="en-IN" smtClean="0"/>
              <a:t>‹#›</a:t>
            </a:fld>
            <a:endParaRPr lang="en-IN"/>
          </a:p>
        </p:txBody>
      </p:sp>
    </p:spTree>
    <p:extLst>
      <p:ext uri="{BB962C8B-B14F-4D97-AF65-F5344CB8AC3E}">
        <p14:creationId xmlns:p14="http://schemas.microsoft.com/office/powerpoint/2010/main" val="1393364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1F9601D-8B54-4752-B4CE-F747DB5E7976}" type="datetimeFigureOut">
              <a:rPr lang="en-IN" smtClean="0"/>
              <a:t>04-09-2016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2C55A5B-174D-4B36-A496-1159C63C27E6}" type="slidenum">
              <a:rPr lang="en-IN" smtClean="0"/>
              <a:t>‹#›</a:t>
            </a:fld>
            <a:endParaRPr lang="en-IN"/>
          </a:p>
        </p:txBody>
      </p:sp>
    </p:spTree>
    <p:extLst>
      <p:ext uri="{BB962C8B-B14F-4D97-AF65-F5344CB8AC3E}">
        <p14:creationId xmlns:p14="http://schemas.microsoft.com/office/powerpoint/2010/main" val="2945804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F9601D-8B54-4752-B4CE-F747DB5E7976}" type="datetimeFigureOut">
              <a:rPr lang="en-IN" smtClean="0"/>
              <a:t>04-09-2016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2C55A5B-174D-4B36-A496-1159C63C27E6}" type="slidenum">
              <a:rPr lang="en-IN" smtClean="0"/>
              <a:t>‹#›</a:t>
            </a:fld>
            <a:endParaRPr lang="en-IN"/>
          </a:p>
        </p:txBody>
      </p:sp>
    </p:spTree>
    <p:extLst>
      <p:ext uri="{BB962C8B-B14F-4D97-AF65-F5344CB8AC3E}">
        <p14:creationId xmlns:p14="http://schemas.microsoft.com/office/powerpoint/2010/main" val="3138771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F9601D-8B54-4752-B4CE-F747DB5E7976}" type="datetimeFigureOut">
              <a:rPr lang="en-IN" smtClean="0"/>
              <a:t>04-09-2016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C55A5B-174D-4B36-A496-1159C63C27E6}" type="slidenum">
              <a:rPr lang="en-IN" smtClean="0"/>
              <a:t>‹#›</a:t>
            </a:fld>
            <a:endParaRPr lang="en-IN"/>
          </a:p>
        </p:txBody>
      </p:sp>
    </p:spTree>
    <p:extLst>
      <p:ext uri="{BB962C8B-B14F-4D97-AF65-F5344CB8AC3E}">
        <p14:creationId xmlns:p14="http://schemas.microsoft.com/office/powerpoint/2010/main" val="1827292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F9601D-8B54-4752-B4CE-F747DB5E7976}" type="datetimeFigureOut">
              <a:rPr lang="en-IN" smtClean="0"/>
              <a:t>04-09-2016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C55A5B-174D-4B36-A496-1159C63C27E6}" type="slidenum">
              <a:rPr lang="en-IN" smtClean="0"/>
              <a:t>‹#›</a:t>
            </a:fld>
            <a:endParaRPr lang="en-IN"/>
          </a:p>
        </p:txBody>
      </p:sp>
    </p:spTree>
    <p:extLst>
      <p:ext uri="{BB962C8B-B14F-4D97-AF65-F5344CB8AC3E}">
        <p14:creationId xmlns:p14="http://schemas.microsoft.com/office/powerpoint/2010/main" val="1000522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10000" r="-10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F9601D-8B54-4752-B4CE-F747DB5E7976}" type="datetimeFigureOut">
              <a:rPr lang="en-IN" smtClean="0"/>
              <a:t>04-09-2016</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C55A5B-174D-4B36-A496-1159C63C27E6}" type="slidenum">
              <a:rPr lang="en-IN" smtClean="0"/>
              <a:t>‹#›</a:t>
            </a:fld>
            <a:endParaRPr lang="en-IN"/>
          </a:p>
        </p:txBody>
      </p:sp>
    </p:spTree>
    <p:extLst>
      <p:ext uri="{BB962C8B-B14F-4D97-AF65-F5344CB8AC3E}">
        <p14:creationId xmlns:p14="http://schemas.microsoft.com/office/powerpoint/2010/main" val="2348347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564904"/>
            <a:ext cx="9144000" cy="1323439"/>
          </a:xfrm>
          <a:prstGeom prst="rect">
            <a:avLst/>
          </a:prstGeom>
          <a:solidFill>
            <a:schemeClr val="tx1">
              <a:alpha val="50000"/>
            </a:schemeClr>
          </a:solidFill>
        </p:spPr>
        <p:txBody>
          <a:bodyPr wrap="square" rtlCol="0">
            <a:spAutoFit/>
          </a:bodyPr>
          <a:lstStyle/>
          <a:p>
            <a:pPr algn="ctr"/>
            <a:r>
              <a:rPr lang="en-IN" sz="8000" dirty="0" smtClean="0">
                <a:solidFill>
                  <a:schemeClr val="bg1">
                    <a:lumMod val="85000"/>
                  </a:schemeClr>
                </a:solidFill>
              </a:rPr>
              <a:t>Pointers</a:t>
            </a:r>
            <a:endParaRPr lang="en-IN" sz="8000" dirty="0">
              <a:solidFill>
                <a:schemeClr val="bg1">
                  <a:lumMod val="85000"/>
                </a:schemeClr>
              </a:solidFill>
            </a:endParaRPr>
          </a:p>
        </p:txBody>
      </p:sp>
    </p:spTree>
    <p:extLst>
      <p:ext uri="{BB962C8B-B14F-4D97-AF65-F5344CB8AC3E}">
        <p14:creationId xmlns:p14="http://schemas.microsoft.com/office/powerpoint/2010/main" val="3187149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008111"/>
          </a:xfrm>
          <a:solidFill>
            <a:schemeClr val="tx1">
              <a:alpha val="50000"/>
            </a:schemeClr>
          </a:solidFill>
        </p:spPr>
        <p:txBody>
          <a:bodyPr/>
          <a:lstStyle/>
          <a:p>
            <a:r>
              <a:rPr lang="en-IN" dirty="0" smtClean="0">
                <a:solidFill>
                  <a:schemeClr val="bg1">
                    <a:lumMod val="85000"/>
                  </a:schemeClr>
                </a:solidFill>
              </a:rPr>
              <a:t>Introduction</a:t>
            </a:r>
            <a:endParaRPr lang="en-IN" dirty="0">
              <a:solidFill>
                <a:schemeClr val="bg1">
                  <a:lumMod val="85000"/>
                </a:schemeClr>
              </a:solidFill>
            </a:endParaRPr>
          </a:p>
        </p:txBody>
      </p:sp>
      <p:sp>
        <p:nvSpPr>
          <p:cNvPr id="3" name="Subtitle 2"/>
          <p:cNvSpPr>
            <a:spLocks noGrp="1"/>
          </p:cNvSpPr>
          <p:nvPr>
            <p:ph type="subTitle" idx="1"/>
          </p:nvPr>
        </p:nvSpPr>
        <p:spPr>
          <a:xfrm>
            <a:off x="467544" y="1484784"/>
            <a:ext cx="7992888" cy="4824536"/>
          </a:xfrm>
        </p:spPr>
        <p:txBody>
          <a:bodyPr>
            <a:normAutofit/>
          </a:bodyPr>
          <a:lstStyle/>
          <a:p>
            <a:pPr algn="l"/>
            <a:r>
              <a:rPr lang="en-IN" sz="2400" dirty="0">
                <a:solidFill>
                  <a:schemeClr val="bg1"/>
                </a:solidFill>
              </a:rPr>
              <a:t>Pointers in C are easy and fun to learn. Some C programming tasks are performed more easily with pointers, and other tasks, such as dynamic memory allocation, cannot be performed without using pointers. So it becomes necessary to learn pointers to become a perfect C programmer. Let's start learning them in simple and easy steps.</a:t>
            </a:r>
          </a:p>
          <a:p>
            <a:pPr algn="l"/>
            <a:r>
              <a:rPr lang="en-IN" sz="2400" dirty="0">
                <a:solidFill>
                  <a:schemeClr val="bg1"/>
                </a:solidFill>
              </a:rPr>
              <a:t>As you know, every variable is a memory location and every memory location has its address defined which can be accessed using ampersand (&amp;) operator, which denotes an address in memory. Consider the following example, which prints the address of the variables defined −</a:t>
            </a:r>
          </a:p>
          <a:p>
            <a:pPr algn="l"/>
            <a:endParaRPr lang="en-IN" sz="2400" dirty="0">
              <a:solidFill>
                <a:schemeClr val="bg1"/>
              </a:solidFill>
            </a:endParaRPr>
          </a:p>
        </p:txBody>
      </p:sp>
    </p:spTree>
    <p:extLst>
      <p:ext uri="{BB962C8B-B14F-4D97-AF65-F5344CB8AC3E}">
        <p14:creationId xmlns:p14="http://schemas.microsoft.com/office/powerpoint/2010/main" val="1355720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008111"/>
          </a:xfrm>
          <a:solidFill>
            <a:schemeClr val="tx1">
              <a:alpha val="50000"/>
            </a:schemeClr>
          </a:solidFill>
        </p:spPr>
        <p:txBody>
          <a:bodyPr/>
          <a:lstStyle/>
          <a:p>
            <a:r>
              <a:rPr lang="en-IN" dirty="0" smtClean="0">
                <a:solidFill>
                  <a:schemeClr val="bg1">
                    <a:lumMod val="85000"/>
                  </a:schemeClr>
                </a:solidFill>
              </a:rPr>
              <a:t>Introduction</a:t>
            </a:r>
            <a:endParaRPr lang="en-IN" dirty="0">
              <a:solidFill>
                <a:schemeClr val="bg1">
                  <a:lumMod val="85000"/>
                </a:schemeClr>
              </a:solidFill>
            </a:endParaRPr>
          </a:p>
        </p:txBody>
      </p:sp>
      <p:sp>
        <p:nvSpPr>
          <p:cNvPr id="5" name="Subtitle 2"/>
          <p:cNvSpPr>
            <a:spLocks noGrp="1"/>
          </p:cNvSpPr>
          <p:nvPr>
            <p:ph type="subTitle" idx="1"/>
          </p:nvPr>
        </p:nvSpPr>
        <p:spPr>
          <a:xfrm>
            <a:off x="467544" y="1196752"/>
            <a:ext cx="7992888" cy="4824536"/>
          </a:xfrm>
        </p:spPr>
        <p:txBody>
          <a:bodyPr>
            <a:normAutofit/>
          </a:bodyPr>
          <a:lstStyle/>
          <a:p>
            <a:pPr algn="l"/>
            <a:r>
              <a:rPr lang="en-IN" sz="2400" dirty="0">
                <a:solidFill>
                  <a:schemeClr val="bg1"/>
                </a:solidFill>
              </a:rPr>
              <a:t>#include</a:t>
            </a:r>
            <a:r>
              <a:rPr lang="en-IN" sz="2400" dirty="0">
                <a:solidFill>
                  <a:schemeClr val="bg1"/>
                </a:solidFill>
              </a:rPr>
              <a:t> </a:t>
            </a:r>
            <a:r>
              <a:rPr lang="en-IN" sz="2400" dirty="0">
                <a:solidFill>
                  <a:schemeClr val="bg1"/>
                </a:solidFill>
              </a:rPr>
              <a:t>&lt;</a:t>
            </a:r>
            <a:r>
              <a:rPr lang="en-IN" sz="2400" dirty="0" err="1">
                <a:solidFill>
                  <a:schemeClr val="bg1"/>
                </a:solidFill>
              </a:rPr>
              <a:t>stdio.h</a:t>
            </a:r>
            <a:r>
              <a:rPr lang="en-IN" sz="2400" dirty="0">
                <a:solidFill>
                  <a:schemeClr val="bg1"/>
                </a:solidFill>
              </a:rPr>
              <a:t>&gt;</a:t>
            </a:r>
            <a:r>
              <a:rPr lang="en-IN" sz="2400" dirty="0">
                <a:solidFill>
                  <a:schemeClr val="bg1"/>
                </a:solidFill>
              </a:rPr>
              <a:t> </a:t>
            </a:r>
            <a:endParaRPr lang="en-IN" sz="2400" dirty="0" smtClean="0">
              <a:solidFill>
                <a:schemeClr val="bg1"/>
              </a:solidFill>
            </a:endParaRPr>
          </a:p>
          <a:p>
            <a:pPr algn="l"/>
            <a:r>
              <a:rPr lang="en-IN" sz="2400" dirty="0" err="1" smtClean="0">
                <a:solidFill>
                  <a:schemeClr val="bg1"/>
                </a:solidFill>
              </a:rPr>
              <a:t>int</a:t>
            </a:r>
            <a:r>
              <a:rPr lang="en-IN" sz="2400" dirty="0" smtClean="0">
                <a:solidFill>
                  <a:schemeClr val="bg1"/>
                </a:solidFill>
              </a:rPr>
              <a:t> </a:t>
            </a:r>
            <a:r>
              <a:rPr lang="en-IN" sz="2400" dirty="0">
                <a:solidFill>
                  <a:schemeClr val="bg1"/>
                </a:solidFill>
              </a:rPr>
              <a:t>main </a:t>
            </a:r>
            <a:r>
              <a:rPr lang="en-IN" sz="2400" dirty="0">
                <a:solidFill>
                  <a:schemeClr val="bg1"/>
                </a:solidFill>
              </a:rPr>
              <a:t>()</a:t>
            </a:r>
            <a:r>
              <a:rPr lang="en-IN" sz="2400" dirty="0">
                <a:solidFill>
                  <a:schemeClr val="bg1"/>
                </a:solidFill>
              </a:rPr>
              <a:t> </a:t>
            </a:r>
            <a:endParaRPr lang="en-IN" sz="2400" dirty="0" smtClean="0">
              <a:solidFill>
                <a:schemeClr val="bg1"/>
              </a:solidFill>
            </a:endParaRPr>
          </a:p>
          <a:p>
            <a:pPr algn="l"/>
            <a:r>
              <a:rPr lang="en-IN" sz="2400" dirty="0" smtClean="0">
                <a:solidFill>
                  <a:schemeClr val="bg1"/>
                </a:solidFill>
              </a:rPr>
              <a:t>{ </a:t>
            </a:r>
          </a:p>
          <a:p>
            <a:pPr algn="l"/>
            <a:r>
              <a:rPr lang="en-IN" sz="2400" dirty="0" err="1" smtClean="0">
                <a:solidFill>
                  <a:schemeClr val="bg1"/>
                </a:solidFill>
              </a:rPr>
              <a:t>int</a:t>
            </a:r>
            <a:r>
              <a:rPr lang="en-IN" sz="2400" dirty="0" smtClean="0">
                <a:solidFill>
                  <a:schemeClr val="bg1"/>
                </a:solidFill>
              </a:rPr>
              <a:t> </a:t>
            </a:r>
            <a:r>
              <a:rPr lang="en-IN" sz="2400" dirty="0">
                <a:solidFill>
                  <a:schemeClr val="bg1"/>
                </a:solidFill>
              </a:rPr>
              <a:t>var1</a:t>
            </a:r>
            <a:r>
              <a:rPr lang="en-IN" sz="2400" dirty="0">
                <a:solidFill>
                  <a:schemeClr val="bg1"/>
                </a:solidFill>
              </a:rPr>
              <a:t>;</a:t>
            </a:r>
            <a:r>
              <a:rPr lang="en-IN" sz="2400" dirty="0">
                <a:solidFill>
                  <a:schemeClr val="bg1"/>
                </a:solidFill>
              </a:rPr>
              <a:t> </a:t>
            </a:r>
            <a:endParaRPr lang="en-IN" sz="2400" dirty="0" smtClean="0">
              <a:solidFill>
                <a:schemeClr val="bg1"/>
              </a:solidFill>
            </a:endParaRPr>
          </a:p>
          <a:p>
            <a:pPr algn="l"/>
            <a:r>
              <a:rPr lang="en-IN" sz="2400" dirty="0" smtClean="0">
                <a:solidFill>
                  <a:schemeClr val="bg1"/>
                </a:solidFill>
              </a:rPr>
              <a:t>char </a:t>
            </a:r>
            <a:r>
              <a:rPr lang="en-IN" sz="2400" dirty="0">
                <a:solidFill>
                  <a:schemeClr val="bg1"/>
                </a:solidFill>
              </a:rPr>
              <a:t>var2</a:t>
            </a:r>
            <a:r>
              <a:rPr lang="en-IN" sz="2400" dirty="0">
                <a:solidFill>
                  <a:schemeClr val="bg1"/>
                </a:solidFill>
              </a:rPr>
              <a:t>[10];</a:t>
            </a:r>
            <a:r>
              <a:rPr lang="en-IN" sz="2400" dirty="0">
                <a:solidFill>
                  <a:schemeClr val="bg1"/>
                </a:solidFill>
              </a:rPr>
              <a:t> </a:t>
            </a:r>
            <a:endParaRPr lang="en-IN" sz="2400" dirty="0" smtClean="0">
              <a:solidFill>
                <a:schemeClr val="bg1"/>
              </a:solidFill>
            </a:endParaRPr>
          </a:p>
          <a:p>
            <a:pPr algn="l"/>
            <a:r>
              <a:rPr lang="en-IN" sz="2400" dirty="0" err="1" smtClean="0">
                <a:solidFill>
                  <a:schemeClr val="bg1"/>
                </a:solidFill>
              </a:rPr>
              <a:t>printf</a:t>
            </a:r>
            <a:r>
              <a:rPr lang="en-IN" sz="2400" dirty="0">
                <a:solidFill>
                  <a:schemeClr val="bg1"/>
                </a:solidFill>
              </a:rPr>
              <a:t>("Address of var1 variable: %x\n",</a:t>
            </a:r>
            <a:r>
              <a:rPr lang="en-IN" sz="2400" dirty="0">
                <a:solidFill>
                  <a:schemeClr val="bg1"/>
                </a:solidFill>
              </a:rPr>
              <a:t> </a:t>
            </a:r>
            <a:r>
              <a:rPr lang="en-IN" sz="2400" dirty="0">
                <a:solidFill>
                  <a:schemeClr val="bg1"/>
                </a:solidFill>
              </a:rPr>
              <a:t>&amp;</a:t>
            </a:r>
            <a:r>
              <a:rPr lang="en-IN" sz="2400" dirty="0">
                <a:solidFill>
                  <a:schemeClr val="bg1"/>
                </a:solidFill>
              </a:rPr>
              <a:t>var1 </a:t>
            </a:r>
            <a:r>
              <a:rPr lang="en-IN" sz="2400" dirty="0">
                <a:solidFill>
                  <a:schemeClr val="bg1"/>
                </a:solidFill>
              </a:rPr>
              <a:t>);</a:t>
            </a:r>
            <a:r>
              <a:rPr lang="en-IN" sz="2400" dirty="0">
                <a:solidFill>
                  <a:schemeClr val="bg1"/>
                </a:solidFill>
              </a:rPr>
              <a:t> </a:t>
            </a:r>
            <a:r>
              <a:rPr lang="en-IN" sz="2400" dirty="0" err="1">
                <a:solidFill>
                  <a:schemeClr val="bg1"/>
                </a:solidFill>
              </a:rPr>
              <a:t>printf</a:t>
            </a:r>
            <a:r>
              <a:rPr lang="en-IN" sz="2400" dirty="0">
                <a:solidFill>
                  <a:schemeClr val="bg1"/>
                </a:solidFill>
              </a:rPr>
              <a:t>("Address of var2 variable: %x\n",</a:t>
            </a:r>
            <a:r>
              <a:rPr lang="en-IN" sz="2400" dirty="0">
                <a:solidFill>
                  <a:schemeClr val="bg1"/>
                </a:solidFill>
              </a:rPr>
              <a:t> </a:t>
            </a:r>
            <a:r>
              <a:rPr lang="en-IN" sz="2400" dirty="0">
                <a:solidFill>
                  <a:schemeClr val="bg1"/>
                </a:solidFill>
              </a:rPr>
              <a:t>&amp;</a:t>
            </a:r>
            <a:r>
              <a:rPr lang="en-IN" sz="2400" dirty="0">
                <a:solidFill>
                  <a:schemeClr val="bg1"/>
                </a:solidFill>
              </a:rPr>
              <a:t>var2 </a:t>
            </a:r>
            <a:r>
              <a:rPr lang="en-IN" sz="2400" dirty="0">
                <a:solidFill>
                  <a:schemeClr val="bg1"/>
                </a:solidFill>
              </a:rPr>
              <a:t>);</a:t>
            </a:r>
            <a:r>
              <a:rPr lang="en-IN" sz="2400" dirty="0">
                <a:solidFill>
                  <a:schemeClr val="bg1"/>
                </a:solidFill>
              </a:rPr>
              <a:t> </a:t>
            </a:r>
            <a:endParaRPr lang="en-IN" sz="2400" dirty="0" smtClean="0">
              <a:solidFill>
                <a:schemeClr val="bg1"/>
              </a:solidFill>
            </a:endParaRPr>
          </a:p>
          <a:p>
            <a:pPr algn="l"/>
            <a:r>
              <a:rPr lang="en-IN" sz="2400" dirty="0" smtClean="0">
                <a:solidFill>
                  <a:schemeClr val="bg1"/>
                </a:solidFill>
              </a:rPr>
              <a:t>return </a:t>
            </a:r>
            <a:r>
              <a:rPr lang="en-IN" sz="2400" dirty="0">
                <a:solidFill>
                  <a:schemeClr val="bg1"/>
                </a:solidFill>
              </a:rPr>
              <a:t>0</a:t>
            </a:r>
            <a:r>
              <a:rPr lang="en-IN" sz="2400" dirty="0" smtClean="0">
                <a:solidFill>
                  <a:schemeClr val="bg1"/>
                </a:solidFill>
              </a:rPr>
              <a:t>;</a:t>
            </a:r>
          </a:p>
          <a:p>
            <a:pPr algn="l"/>
            <a:r>
              <a:rPr lang="en-IN" sz="2400" dirty="0" smtClean="0">
                <a:solidFill>
                  <a:schemeClr val="bg1"/>
                </a:solidFill>
              </a:rPr>
              <a:t> }</a:t>
            </a:r>
          </a:p>
          <a:p>
            <a:pPr algn="l"/>
            <a:endParaRPr lang="en-IN" sz="2400" dirty="0">
              <a:solidFill>
                <a:schemeClr val="bg1"/>
              </a:solidFill>
            </a:endParaRPr>
          </a:p>
          <a:p>
            <a:pPr algn="l"/>
            <a:r>
              <a:rPr lang="en-IN" sz="2400" dirty="0" smtClean="0">
                <a:solidFill>
                  <a:schemeClr val="bg1"/>
                </a:solidFill>
              </a:rPr>
              <a:t>What is the output?</a:t>
            </a:r>
            <a:endParaRPr lang="en-IN" sz="2400" dirty="0">
              <a:solidFill>
                <a:schemeClr val="bg1"/>
              </a:solidFill>
            </a:endParaRPr>
          </a:p>
        </p:txBody>
      </p:sp>
    </p:spTree>
    <p:extLst>
      <p:ext uri="{BB962C8B-B14F-4D97-AF65-F5344CB8AC3E}">
        <p14:creationId xmlns:p14="http://schemas.microsoft.com/office/powerpoint/2010/main" val="1576046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008111"/>
          </a:xfrm>
          <a:solidFill>
            <a:schemeClr val="tx1">
              <a:alpha val="50000"/>
            </a:schemeClr>
          </a:solidFill>
        </p:spPr>
        <p:txBody>
          <a:bodyPr/>
          <a:lstStyle/>
          <a:p>
            <a:r>
              <a:rPr lang="en-IN" dirty="0" smtClean="0">
                <a:solidFill>
                  <a:schemeClr val="bg1">
                    <a:lumMod val="85000"/>
                  </a:schemeClr>
                </a:solidFill>
              </a:rPr>
              <a:t>What are pointers?</a:t>
            </a:r>
            <a:endParaRPr lang="en-IN" dirty="0">
              <a:solidFill>
                <a:schemeClr val="bg1">
                  <a:lumMod val="85000"/>
                </a:schemeClr>
              </a:solidFill>
            </a:endParaRPr>
          </a:p>
        </p:txBody>
      </p:sp>
      <p:sp>
        <p:nvSpPr>
          <p:cNvPr id="4" name="Subtitle 2"/>
          <p:cNvSpPr>
            <a:spLocks noGrp="1"/>
          </p:cNvSpPr>
          <p:nvPr>
            <p:ph type="subTitle" idx="1"/>
          </p:nvPr>
        </p:nvSpPr>
        <p:spPr>
          <a:xfrm>
            <a:off x="467544" y="1484784"/>
            <a:ext cx="7992888" cy="4824536"/>
          </a:xfrm>
        </p:spPr>
        <p:txBody>
          <a:bodyPr>
            <a:normAutofit/>
          </a:bodyPr>
          <a:lstStyle/>
          <a:p>
            <a:pPr algn="l"/>
            <a:r>
              <a:rPr lang="en-IN" sz="2400" dirty="0">
                <a:solidFill>
                  <a:schemeClr val="bg1"/>
                </a:solidFill>
              </a:rPr>
              <a:t>A </a:t>
            </a:r>
            <a:r>
              <a:rPr lang="en-IN" sz="2400" b="1" dirty="0">
                <a:solidFill>
                  <a:schemeClr val="bg1"/>
                </a:solidFill>
              </a:rPr>
              <a:t>pointer</a:t>
            </a:r>
            <a:r>
              <a:rPr lang="en-IN" sz="2400" dirty="0">
                <a:solidFill>
                  <a:schemeClr val="bg1"/>
                </a:solidFill>
              </a:rPr>
              <a:t> is a variable whose value is the address of another variable, i.e., direct address of the memory location. Like any variable or constant, you must declare a pointer before using it to store any variable address. The general form of a pointer variable declaration is −</a:t>
            </a:r>
          </a:p>
          <a:p>
            <a:pPr algn="l"/>
            <a:r>
              <a:rPr lang="en-IN" sz="2400" dirty="0">
                <a:solidFill>
                  <a:schemeClr val="bg1"/>
                </a:solidFill>
              </a:rPr>
              <a:t>type *</a:t>
            </a:r>
            <a:r>
              <a:rPr lang="en-IN" sz="2400" dirty="0" err="1">
                <a:solidFill>
                  <a:schemeClr val="bg1"/>
                </a:solidFill>
              </a:rPr>
              <a:t>var</a:t>
            </a:r>
            <a:r>
              <a:rPr lang="en-IN" sz="2400" dirty="0">
                <a:solidFill>
                  <a:schemeClr val="bg1"/>
                </a:solidFill>
              </a:rPr>
              <a:t>-name; </a:t>
            </a:r>
            <a:r>
              <a:rPr lang="en-IN" sz="2400" dirty="0">
                <a:solidFill>
                  <a:schemeClr val="bg1"/>
                </a:solidFill>
              </a:rPr>
              <a:t>Here, </a:t>
            </a:r>
            <a:r>
              <a:rPr lang="en-IN" sz="2400" b="1" dirty="0">
                <a:solidFill>
                  <a:schemeClr val="bg1"/>
                </a:solidFill>
              </a:rPr>
              <a:t>type</a:t>
            </a:r>
            <a:r>
              <a:rPr lang="en-IN" sz="2400" dirty="0">
                <a:solidFill>
                  <a:schemeClr val="bg1"/>
                </a:solidFill>
              </a:rPr>
              <a:t> is the pointer's base type; it must be a valid C data type and </a:t>
            </a:r>
            <a:r>
              <a:rPr lang="en-IN" sz="2400" b="1" dirty="0" err="1">
                <a:solidFill>
                  <a:schemeClr val="bg1"/>
                </a:solidFill>
              </a:rPr>
              <a:t>var</a:t>
            </a:r>
            <a:r>
              <a:rPr lang="en-IN" sz="2400" b="1" dirty="0">
                <a:solidFill>
                  <a:schemeClr val="bg1"/>
                </a:solidFill>
              </a:rPr>
              <a:t>-name</a:t>
            </a:r>
            <a:r>
              <a:rPr lang="en-IN" sz="2400" dirty="0">
                <a:solidFill>
                  <a:schemeClr val="bg1"/>
                </a:solidFill>
              </a:rPr>
              <a:t> is the name of the pointer variable. The asterisk * used to declare a pointer is the same asterisk used for multiplication. However, in this statement the asterisk is being used to designate a variable as a pointer. Take a look at some of the valid pointer declarations −</a:t>
            </a:r>
          </a:p>
        </p:txBody>
      </p:sp>
    </p:spTree>
    <p:extLst>
      <p:ext uri="{BB962C8B-B14F-4D97-AF65-F5344CB8AC3E}">
        <p14:creationId xmlns:p14="http://schemas.microsoft.com/office/powerpoint/2010/main" val="1485093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008111"/>
          </a:xfrm>
          <a:solidFill>
            <a:schemeClr val="tx1">
              <a:alpha val="50000"/>
            </a:schemeClr>
          </a:solidFill>
        </p:spPr>
        <p:txBody>
          <a:bodyPr/>
          <a:lstStyle/>
          <a:p>
            <a:r>
              <a:rPr lang="en-IN" dirty="0" smtClean="0">
                <a:solidFill>
                  <a:schemeClr val="bg1">
                    <a:lumMod val="85000"/>
                  </a:schemeClr>
                </a:solidFill>
              </a:rPr>
              <a:t>What are pointers?</a:t>
            </a:r>
            <a:endParaRPr lang="en-IN" dirty="0">
              <a:solidFill>
                <a:schemeClr val="bg1">
                  <a:lumMod val="85000"/>
                </a:schemeClr>
              </a:solidFill>
            </a:endParaRPr>
          </a:p>
        </p:txBody>
      </p:sp>
      <p:sp>
        <p:nvSpPr>
          <p:cNvPr id="4" name="Subtitle 2"/>
          <p:cNvSpPr>
            <a:spLocks noGrp="1"/>
          </p:cNvSpPr>
          <p:nvPr>
            <p:ph type="subTitle" idx="1"/>
          </p:nvPr>
        </p:nvSpPr>
        <p:spPr>
          <a:xfrm>
            <a:off x="467544" y="1484784"/>
            <a:ext cx="7992888" cy="4824536"/>
          </a:xfrm>
        </p:spPr>
        <p:txBody>
          <a:bodyPr>
            <a:normAutofit/>
          </a:bodyPr>
          <a:lstStyle/>
          <a:p>
            <a:pPr algn="l"/>
            <a:r>
              <a:rPr lang="en-IN" sz="2400" dirty="0" err="1">
                <a:solidFill>
                  <a:schemeClr val="bg1"/>
                </a:solidFill>
              </a:rPr>
              <a:t>int</a:t>
            </a:r>
            <a:r>
              <a:rPr lang="en-IN" sz="2400" dirty="0">
                <a:solidFill>
                  <a:schemeClr val="bg1"/>
                </a:solidFill>
              </a:rPr>
              <a:t> *</a:t>
            </a:r>
            <a:r>
              <a:rPr lang="en-IN" sz="2400" dirty="0" err="1">
                <a:solidFill>
                  <a:schemeClr val="bg1"/>
                </a:solidFill>
              </a:rPr>
              <a:t>ip</a:t>
            </a:r>
            <a:r>
              <a:rPr lang="en-IN" sz="2400" dirty="0">
                <a:solidFill>
                  <a:schemeClr val="bg1"/>
                </a:solidFill>
              </a:rPr>
              <a:t>; /* pointer to an integer */ </a:t>
            </a:r>
            <a:endParaRPr lang="en-IN" sz="2400" dirty="0" smtClean="0">
              <a:solidFill>
                <a:schemeClr val="bg1"/>
              </a:solidFill>
            </a:endParaRPr>
          </a:p>
          <a:p>
            <a:pPr algn="l"/>
            <a:r>
              <a:rPr lang="en-IN" sz="2400" dirty="0" smtClean="0">
                <a:solidFill>
                  <a:schemeClr val="bg1"/>
                </a:solidFill>
              </a:rPr>
              <a:t>double </a:t>
            </a:r>
            <a:r>
              <a:rPr lang="en-IN" sz="2400" dirty="0">
                <a:solidFill>
                  <a:schemeClr val="bg1"/>
                </a:solidFill>
              </a:rPr>
              <a:t>*</a:t>
            </a:r>
            <a:r>
              <a:rPr lang="en-IN" sz="2400" dirty="0" err="1">
                <a:solidFill>
                  <a:schemeClr val="bg1"/>
                </a:solidFill>
              </a:rPr>
              <a:t>dp</a:t>
            </a:r>
            <a:r>
              <a:rPr lang="en-IN" sz="2400" dirty="0">
                <a:solidFill>
                  <a:schemeClr val="bg1"/>
                </a:solidFill>
              </a:rPr>
              <a:t>; /* pointer to a double */ </a:t>
            </a:r>
            <a:endParaRPr lang="en-IN" sz="2400" dirty="0" smtClean="0">
              <a:solidFill>
                <a:schemeClr val="bg1"/>
              </a:solidFill>
            </a:endParaRPr>
          </a:p>
          <a:p>
            <a:pPr algn="l"/>
            <a:r>
              <a:rPr lang="en-IN" sz="2400" dirty="0" smtClean="0">
                <a:solidFill>
                  <a:schemeClr val="bg1"/>
                </a:solidFill>
              </a:rPr>
              <a:t>float </a:t>
            </a:r>
            <a:r>
              <a:rPr lang="en-IN" sz="2400" dirty="0">
                <a:solidFill>
                  <a:schemeClr val="bg1"/>
                </a:solidFill>
              </a:rPr>
              <a:t>*</a:t>
            </a:r>
            <a:r>
              <a:rPr lang="en-IN" sz="2400" dirty="0" err="1">
                <a:solidFill>
                  <a:schemeClr val="bg1"/>
                </a:solidFill>
              </a:rPr>
              <a:t>fp</a:t>
            </a:r>
            <a:r>
              <a:rPr lang="en-IN" sz="2400" dirty="0">
                <a:solidFill>
                  <a:schemeClr val="bg1"/>
                </a:solidFill>
              </a:rPr>
              <a:t>; /* pointer to a float */ </a:t>
            </a:r>
            <a:endParaRPr lang="en-IN" sz="2400" dirty="0" smtClean="0">
              <a:solidFill>
                <a:schemeClr val="bg1"/>
              </a:solidFill>
            </a:endParaRPr>
          </a:p>
          <a:p>
            <a:pPr algn="l"/>
            <a:r>
              <a:rPr lang="en-IN" sz="2400" dirty="0" smtClean="0">
                <a:solidFill>
                  <a:schemeClr val="bg1"/>
                </a:solidFill>
              </a:rPr>
              <a:t>char </a:t>
            </a:r>
            <a:r>
              <a:rPr lang="en-IN" sz="2400" dirty="0">
                <a:solidFill>
                  <a:schemeClr val="bg1"/>
                </a:solidFill>
              </a:rPr>
              <a:t>*</a:t>
            </a:r>
            <a:r>
              <a:rPr lang="en-IN" sz="2400" dirty="0" err="1">
                <a:solidFill>
                  <a:schemeClr val="bg1"/>
                </a:solidFill>
              </a:rPr>
              <a:t>ch</a:t>
            </a:r>
            <a:r>
              <a:rPr lang="en-IN" sz="2400" dirty="0">
                <a:solidFill>
                  <a:schemeClr val="bg1"/>
                </a:solidFill>
              </a:rPr>
              <a:t> /* pointer to a character */ </a:t>
            </a:r>
            <a:endParaRPr lang="en-IN" sz="2400" dirty="0" smtClean="0">
              <a:solidFill>
                <a:schemeClr val="bg1"/>
              </a:solidFill>
            </a:endParaRPr>
          </a:p>
          <a:p>
            <a:pPr algn="l"/>
            <a:r>
              <a:rPr lang="en-IN" sz="2400" dirty="0" smtClean="0">
                <a:solidFill>
                  <a:schemeClr val="bg1"/>
                </a:solidFill>
              </a:rPr>
              <a:t>The </a:t>
            </a:r>
            <a:r>
              <a:rPr lang="en-IN" sz="2400" dirty="0">
                <a:solidFill>
                  <a:schemeClr val="bg1"/>
                </a:solidFill>
              </a:rPr>
              <a:t>actual data type of the value of all pointers, whether integer, float, character, or otherwise, is the same, a long hexadecimal number that represents a memory address. The only difference between pointers of different data types is the data type of the variable or constant that the pointer points to.</a:t>
            </a:r>
          </a:p>
        </p:txBody>
      </p:sp>
    </p:spTree>
    <p:extLst>
      <p:ext uri="{BB962C8B-B14F-4D97-AF65-F5344CB8AC3E}">
        <p14:creationId xmlns:p14="http://schemas.microsoft.com/office/powerpoint/2010/main" val="2144428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008111"/>
          </a:xfrm>
          <a:solidFill>
            <a:schemeClr val="tx1">
              <a:alpha val="50000"/>
            </a:schemeClr>
          </a:solidFill>
        </p:spPr>
        <p:txBody>
          <a:bodyPr/>
          <a:lstStyle/>
          <a:p>
            <a:r>
              <a:rPr lang="en-IN" dirty="0" smtClean="0">
                <a:solidFill>
                  <a:schemeClr val="bg1">
                    <a:lumMod val="85000"/>
                  </a:schemeClr>
                </a:solidFill>
              </a:rPr>
              <a:t>How to use Pointers</a:t>
            </a:r>
            <a:endParaRPr lang="en-IN" dirty="0">
              <a:solidFill>
                <a:schemeClr val="bg1">
                  <a:lumMod val="85000"/>
                </a:schemeClr>
              </a:solidFill>
            </a:endParaRPr>
          </a:p>
        </p:txBody>
      </p:sp>
      <p:sp>
        <p:nvSpPr>
          <p:cNvPr id="4" name="Subtitle 2"/>
          <p:cNvSpPr>
            <a:spLocks noGrp="1"/>
          </p:cNvSpPr>
          <p:nvPr>
            <p:ph type="subTitle" idx="1"/>
          </p:nvPr>
        </p:nvSpPr>
        <p:spPr>
          <a:xfrm>
            <a:off x="467544" y="1484784"/>
            <a:ext cx="7992888" cy="4824536"/>
          </a:xfrm>
        </p:spPr>
        <p:txBody>
          <a:bodyPr>
            <a:normAutofit/>
          </a:bodyPr>
          <a:lstStyle/>
          <a:p>
            <a:pPr algn="l"/>
            <a:r>
              <a:rPr lang="en-IN" sz="2400" dirty="0">
                <a:solidFill>
                  <a:schemeClr val="bg1"/>
                </a:solidFill>
              </a:rPr>
              <a:t>There are a few important operations, which we will do with the help of pointers very frequently. </a:t>
            </a:r>
            <a:r>
              <a:rPr lang="en-IN" sz="2400" b="1" dirty="0">
                <a:solidFill>
                  <a:schemeClr val="bg1"/>
                </a:solidFill>
              </a:rPr>
              <a:t>(a)</a:t>
            </a:r>
            <a:r>
              <a:rPr lang="en-IN" sz="2400" dirty="0">
                <a:solidFill>
                  <a:schemeClr val="bg1"/>
                </a:solidFill>
              </a:rPr>
              <a:t> We define a pointer variable, </a:t>
            </a:r>
            <a:r>
              <a:rPr lang="en-IN" sz="2400" b="1" dirty="0">
                <a:solidFill>
                  <a:schemeClr val="bg1"/>
                </a:solidFill>
              </a:rPr>
              <a:t>(b)</a:t>
            </a:r>
            <a:r>
              <a:rPr lang="en-IN" sz="2400" dirty="0">
                <a:solidFill>
                  <a:schemeClr val="bg1"/>
                </a:solidFill>
              </a:rPr>
              <a:t> assign the address of a variable to a pointer and </a:t>
            </a:r>
            <a:r>
              <a:rPr lang="en-IN" sz="2400" b="1" dirty="0">
                <a:solidFill>
                  <a:schemeClr val="bg1"/>
                </a:solidFill>
              </a:rPr>
              <a:t>(c)</a:t>
            </a:r>
            <a:r>
              <a:rPr lang="en-IN" sz="2400" dirty="0">
                <a:solidFill>
                  <a:schemeClr val="bg1"/>
                </a:solidFill>
              </a:rPr>
              <a:t> finally access the value at the address available in the pointer variable. This is done by using unary operator </a:t>
            </a:r>
            <a:r>
              <a:rPr lang="en-IN" sz="2400" b="1" dirty="0">
                <a:solidFill>
                  <a:schemeClr val="bg1"/>
                </a:solidFill>
              </a:rPr>
              <a:t>*</a:t>
            </a:r>
            <a:r>
              <a:rPr lang="en-IN" sz="2400" dirty="0">
                <a:solidFill>
                  <a:schemeClr val="bg1"/>
                </a:solidFill>
              </a:rPr>
              <a:t> that returns the value of the variable located at the address specified by its operand. </a:t>
            </a:r>
          </a:p>
        </p:txBody>
      </p:sp>
    </p:spTree>
    <p:extLst>
      <p:ext uri="{BB962C8B-B14F-4D97-AF65-F5344CB8AC3E}">
        <p14:creationId xmlns:p14="http://schemas.microsoft.com/office/powerpoint/2010/main" val="3777520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55" y="2492896"/>
            <a:ext cx="9144000" cy="1368151"/>
          </a:xfrm>
          <a:solidFill>
            <a:schemeClr val="tx1">
              <a:alpha val="50000"/>
            </a:schemeClr>
          </a:solidFill>
        </p:spPr>
        <p:txBody>
          <a:bodyPr>
            <a:normAutofit/>
          </a:bodyPr>
          <a:lstStyle/>
          <a:p>
            <a:r>
              <a:rPr lang="en-IN" sz="6600" dirty="0" smtClean="0">
                <a:solidFill>
                  <a:schemeClr val="bg1">
                    <a:lumMod val="85000"/>
                  </a:schemeClr>
                </a:solidFill>
              </a:rPr>
              <a:t>Thank You!</a:t>
            </a:r>
            <a:endParaRPr lang="en-IN" sz="6600" dirty="0">
              <a:solidFill>
                <a:schemeClr val="bg1">
                  <a:lumMod val="85000"/>
                </a:schemeClr>
              </a:solidFill>
            </a:endParaRPr>
          </a:p>
        </p:txBody>
      </p:sp>
    </p:spTree>
    <p:extLst>
      <p:ext uri="{BB962C8B-B14F-4D97-AF65-F5344CB8AC3E}">
        <p14:creationId xmlns:p14="http://schemas.microsoft.com/office/powerpoint/2010/main" val="28801024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TotalTime>
  <Words>297</Words>
  <Application>Microsoft Office PowerPoint</Application>
  <PresentationFormat>On-screen Show (4:3)</PresentationFormat>
  <Paragraphs>27</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Introduction</vt:lpstr>
      <vt:lpstr>Introduction</vt:lpstr>
      <vt:lpstr>What are pointers?</vt:lpstr>
      <vt:lpstr>What are pointers?</vt:lpstr>
      <vt:lpstr>How to use Pointers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7</cp:revision>
  <dcterms:created xsi:type="dcterms:W3CDTF">2016-09-01T03:02:47Z</dcterms:created>
  <dcterms:modified xsi:type="dcterms:W3CDTF">2016-09-03T19:02:38Z</dcterms:modified>
</cp:coreProperties>
</file>