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1" r:id="rId4"/>
    <p:sldId id="262" r:id="rId5"/>
    <p:sldId id="264" r:id="rId6"/>
    <p:sldId id="266" r:id="rId7"/>
    <p:sldId id="267" r:id="rId8"/>
    <p:sldId id="268" r:id="rId9"/>
    <p:sldId id="269" r:id="rId10"/>
    <p:sldId id="270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EA248-79C0-41DB-ABC5-F8146361D16B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8970F-3237-484A-AA0A-07F306654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18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34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52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31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5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02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06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36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80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77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29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52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3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64904"/>
            <a:ext cx="9144000" cy="1323439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8000" smtClean="0">
                <a:solidFill>
                  <a:schemeClr val="bg1">
                    <a:lumMod val="85000"/>
                  </a:schemeClr>
                </a:solidFill>
              </a:rPr>
              <a:t>Basic Syntax</a:t>
            </a:r>
          </a:p>
        </p:txBody>
      </p:sp>
    </p:spTree>
    <p:extLst>
      <p:ext uri="{BB962C8B-B14F-4D97-AF65-F5344CB8AC3E}">
        <p14:creationId xmlns:p14="http://schemas.microsoft.com/office/powerpoint/2010/main" val="318714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Program for input &amp; output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5040560"/>
          </a:xfrm>
        </p:spPr>
        <p:txBody>
          <a:bodyPr>
            <a:noAutofit/>
          </a:bodyPr>
          <a:lstStyle/>
          <a:p>
            <a:pPr algn="l"/>
            <a:r>
              <a:rPr lang="en-IN" sz="2400" dirty="0">
                <a:solidFill>
                  <a:schemeClr val="bg1"/>
                </a:solidFill>
              </a:rPr>
              <a:t>#include &lt;</a:t>
            </a:r>
            <a:r>
              <a:rPr lang="en-IN" sz="2400" dirty="0" err="1">
                <a:solidFill>
                  <a:schemeClr val="bg1"/>
                </a:solidFill>
              </a:rPr>
              <a:t>stdio.h</a:t>
            </a:r>
            <a:r>
              <a:rPr lang="en-IN" sz="2400" dirty="0">
                <a:solidFill>
                  <a:schemeClr val="bg1"/>
                </a:solidFill>
              </a:rPr>
              <a:t>&gt;  // header file for </a:t>
            </a:r>
            <a:r>
              <a:rPr lang="en-IN" sz="2400" dirty="0" err="1">
                <a:solidFill>
                  <a:schemeClr val="bg1"/>
                </a:solidFill>
              </a:rPr>
              <a:t>printf</a:t>
            </a:r>
            <a:r>
              <a:rPr lang="en-IN" sz="2400" dirty="0">
                <a:solidFill>
                  <a:schemeClr val="bg1"/>
                </a:solidFill>
              </a:rPr>
              <a:t>() &amp; </a:t>
            </a:r>
            <a:r>
              <a:rPr lang="en-IN" sz="2400" dirty="0" err="1">
                <a:solidFill>
                  <a:schemeClr val="bg1"/>
                </a:solidFill>
              </a:rPr>
              <a:t>scanf</a:t>
            </a:r>
            <a:r>
              <a:rPr lang="en-IN" sz="2400" dirty="0">
                <a:solidFill>
                  <a:schemeClr val="bg1"/>
                </a:solidFill>
              </a:rPr>
              <a:t>()</a:t>
            </a:r>
            <a:br>
              <a:rPr lang="en-IN" sz="2400" dirty="0">
                <a:solidFill>
                  <a:schemeClr val="bg1"/>
                </a:solidFill>
              </a:rPr>
            </a:br>
            <a:r>
              <a:rPr lang="en-IN" sz="2400" dirty="0" err="1">
                <a:solidFill>
                  <a:schemeClr val="bg1"/>
                </a:solidFill>
              </a:rPr>
              <a:t>int</a:t>
            </a:r>
            <a:r>
              <a:rPr lang="en-IN" sz="2400" dirty="0">
                <a:solidFill>
                  <a:schemeClr val="bg1"/>
                </a:solidFill>
              </a:rPr>
              <a:t> main()</a:t>
            </a:r>
            <a:br>
              <a:rPr lang="en-IN" sz="2400" dirty="0">
                <a:solidFill>
                  <a:schemeClr val="bg1"/>
                </a:solidFill>
              </a:rPr>
            </a:br>
            <a:r>
              <a:rPr lang="en-IN" sz="2400" dirty="0">
                <a:solidFill>
                  <a:schemeClr val="bg1"/>
                </a:solidFill>
              </a:rPr>
              <a:t>{</a:t>
            </a:r>
            <a:br>
              <a:rPr lang="en-IN" sz="2400" dirty="0">
                <a:solidFill>
                  <a:schemeClr val="bg1"/>
                </a:solidFill>
              </a:rPr>
            </a:br>
            <a:r>
              <a:rPr lang="en-IN" sz="2400" dirty="0" smtClean="0">
                <a:solidFill>
                  <a:schemeClr val="bg1"/>
                </a:solidFill>
              </a:rPr>
              <a:t>	char </a:t>
            </a:r>
            <a:r>
              <a:rPr lang="en-IN" sz="2400" dirty="0" err="1">
                <a:solidFill>
                  <a:schemeClr val="bg1"/>
                </a:solidFill>
              </a:rPr>
              <a:t>ch</a:t>
            </a:r>
            <a:r>
              <a:rPr lang="en-IN" sz="2400" dirty="0">
                <a:solidFill>
                  <a:schemeClr val="bg1"/>
                </a:solidFill>
              </a:rPr>
              <a:t>;               /*    Variable Declarations */ </a:t>
            </a:r>
            <a:r>
              <a:rPr lang="en-IN" sz="2400" dirty="0" smtClean="0">
                <a:solidFill>
                  <a:schemeClr val="bg1"/>
                </a:solidFill>
              </a:rPr>
              <a:t>	</a:t>
            </a:r>
            <a:r>
              <a:rPr lang="en-IN" sz="2400" dirty="0">
                <a:solidFill>
                  <a:schemeClr val="bg1"/>
                </a:solidFill>
              </a:rPr>
              <a:t/>
            </a:r>
            <a:br>
              <a:rPr lang="en-IN" sz="2400" dirty="0">
                <a:solidFill>
                  <a:schemeClr val="bg1"/>
                </a:solidFill>
              </a:rPr>
            </a:br>
            <a:r>
              <a:rPr lang="en-IN" sz="2400" dirty="0" smtClean="0">
                <a:solidFill>
                  <a:schemeClr val="bg1"/>
                </a:solidFill>
              </a:rPr>
              <a:t>	char </a:t>
            </a:r>
            <a:r>
              <a:rPr lang="en-IN" sz="2400" dirty="0" err="1">
                <a:solidFill>
                  <a:schemeClr val="bg1"/>
                </a:solidFill>
              </a:rPr>
              <a:t>str</a:t>
            </a:r>
            <a:r>
              <a:rPr lang="en-IN" sz="2400" dirty="0">
                <a:solidFill>
                  <a:schemeClr val="bg1"/>
                </a:solidFill>
              </a:rPr>
              <a:t>[100]; </a:t>
            </a:r>
            <a:br>
              <a:rPr lang="en-IN" sz="2400" dirty="0">
                <a:solidFill>
                  <a:schemeClr val="bg1"/>
                </a:solidFill>
              </a:rPr>
            </a:br>
            <a:r>
              <a:rPr lang="en-IN" sz="2400" dirty="0" smtClean="0">
                <a:solidFill>
                  <a:schemeClr val="bg1"/>
                </a:solidFill>
              </a:rPr>
              <a:t>	</a:t>
            </a:r>
            <a:r>
              <a:rPr lang="en-IN" sz="2400" dirty="0" err="1" smtClean="0">
                <a:solidFill>
                  <a:schemeClr val="bg1"/>
                </a:solidFill>
              </a:rPr>
              <a:t>printf</a:t>
            </a:r>
            <a:r>
              <a:rPr lang="en-IN" sz="2400" dirty="0">
                <a:solidFill>
                  <a:schemeClr val="bg1"/>
                </a:solidFill>
              </a:rPr>
              <a:t>(“Enter any character \n”);</a:t>
            </a:r>
            <a:br>
              <a:rPr lang="en-IN" sz="2400" dirty="0">
                <a:solidFill>
                  <a:schemeClr val="bg1"/>
                </a:solidFill>
              </a:rPr>
            </a:br>
            <a:r>
              <a:rPr lang="en-IN" sz="2400" dirty="0" smtClean="0">
                <a:solidFill>
                  <a:schemeClr val="bg1"/>
                </a:solidFill>
              </a:rPr>
              <a:t>	</a:t>
            </a:r>
            <a:r>
              <a:rPr lang="en-IN" sz="2400" dirty="0" err="1" smtClean="0">
                <a:solidFill>
                  <a:schemeClr val="bg1"/>
                </a:solidFill>
              </a:rPr>
              <a:t>scanf</a:t>
            </a:r>
            <a:r>
              <a:rPr lang="en-IN" sz="2400" dirty="0">
                <a:solidFill>
                  <a:schemeClr val="bg1"/>
                </a:solidFill>
              </a:rPr>
              <a:t>(“%c”, &amp;</a:t>
            </a:r>
            <a:r>
              <a:rPr lang="en-IN" sz="2400" dirty="0" err="1">
                <a:solidFill>
                  <a:schemeClr val="bg1"/>
                </a:solidFill>
              </a:rPr>
              <a:t>ch</a:t>
            </a:r>
            <a:r>
              <a:rPr lang="en-IN" sz="2400" dirty="0">
                <a:solidFill>
                  <a:schemeClr val="bg1"/>
                </a:solidFill>
              </a:rPr>
              <a:t>);         // Input From User</a:t>
            </a:r>
            <a:br>
              <a:rPr lang="en-IN" sz="2400" dirty="0">
                <a:solidFill>
                  <a:schemeClr val="bg1"/>
                </a:solidFill>
              </a:rPr>
            </a:br>
            <a:r>
              <a:rPr lang="en-IN" sz="2400" dirty="0" smtClean="0">
                <a:solidFill>
                  <a:schemeClr val="bg1"/>
                </a:solidFill>
              </a:rPr>
              <a:t>	</a:t>
            </a:r>
            <a:r>
              <a:rPr lang="en-IN" sz="2400" dirty="0" err="1" smtClean="0">
                <a:solidFill>
                  <a:schemeClr val="bg1"/>
                </a:solidFill>
              </a:rPr>
              <a:t>printf</a:t>
            </a:r>
            <a:r>
              <a:rPr lang="en-IN" sz="2400" dirty="0">
                <a:solidFill>
                  <a:schemeClr val="bg1"/>
                </a:solidFill>
              </a:rPr>
              <a:t>(“Entered character is %c \n”, </a:t>
            </a:r>
            <a:r>
              <a:rPr lang="en-IN" sz="2400" dirty="0" err="1">
                <a:solidFill>
                  <a:schemeClr val="bg1"/>
                </a:solidFill>
              </a:rPr>
              <a:t>ch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  <a:br>
              <a:rPr lang="en-IN" sz="2400" dirty="0">
                <a:solidFill>
                  <a:schemeClr val="bg1"/>
                </a:solidFill>
              </a:rPr>
            </a:br>
            <a:r>
              <a:rPr lang="en-IN" sz="2400" dirty="0" smtClean="0">
                <a:solidFill>
                  <a:schemeClr val="bg1"/>
                </a:solidFill>
              </a:rPr>
              <a:t>	</a:t>
            </a:r>
            <a:r>
              <a:rPr lang="en-IN" sz="2400" dirty="0" err="1" smtClean="0">
                <a:solidFill>
                  <a:schemeClr val="bg1"/>
                </a:solidFill>
              </a:rPr>
              <a:t>printf</a:t>
            </a:r>
            <a:r>
              <a:rPr lang="en-IN" sz="2400" dirty="0">
                <a:solidFill>
                  <a:schemeClr val="bg1"/>
                </a:solidFill>
              </a:rPr>
              <a:t>(“Enter any string ( </a:t>
            </a:r>
            <a:r>
              <a:rPr lang="en-IN" sz="2400" dirty="0" err="1">
                <a:solidFill>
                  <a:schemeClr val="bg1"/>
                </a:solidFill>
              </a:rPr>
              <a:t>upto</a:t>
            </a:r>
            <a:r>
              <a:rPr lang="en-IN" sz="2400" dirty="0">
                <a:solidFill>
                  <a:schemeClr val="bg1"/>
                </a:solidFill>
              </a:rPr>
              <a:t> 100 character ) \n”);</a:t>
            </a:r>
            <a:br>
              <a:rPr lang="en-IN" sz="2400" dirty="0">
                <a:solidFill>
                  <a:schemeClr val="bg1"/>
                </a:solidFill>
              </a:rPr>
            </a:br>
            <a:r>
              <a:rPr lang="en-IN" sz="2400" dirty="0" smtClean="0">
                <a:solidFill>
                  <a:schemeClr val="bg1"/>
                </a:solidFill>
              </a:rPr>
              <a:t>	</a:t>
            </a:r>
            <a:r>
              <a:rPr lang="en-IN" sz="2400" dirty="0" err="1" smtClean="0">
                <a:solidFill>
                  <a:schemeClr val="bg1"/>
                </a:solidFill>
              </a:rPr>
              <a:t>scanf</a:t>
            </a:r>
            <a:r>
              <a:rPr lang="en-IN" sz="2400" dirty="0">
                <a:solidFill>
                  <a:schemeClr val="bg1"/>
                </a:solidFill>
              </a:rPr>
              <a:t>(“%s”, &amp;</a:t>
            </a:r>
            <a:r>
              <a:rPr lang="en-IN" sz="2400" dirty="0" err="1">
                <a:solidFill>
                  <a:schemeClr val="bg1"/>
                </a:solidFill>
              </a:rPr>
              <a:t>str</a:t>
            </a:r>
            <a:r>
              <a:rPr lang="en-IN" sz="2400" dirty="0">
                <a:solidFill>
                  <a:schemeClr val="bg1"/>
                </a:solidFill>
              </a:rPr>
              <a:t>);         // Input From User </a:t>
            </a:r>
            <a:r>
              <a:rPr lang="en-IN" sz="2400">
                <a:solidFill>
                  <a:schemeClr val="bg1"/>
                </a:solidFill>
              </a:rPr>
              <a:t/>
            </a:r>
            <a:br>
              <a:rPr lang="en-IN" sz="2400">
                <a:solidFill>
                  <a:schemeClr val="bg1"/>
                </a:solidFill>
              </a:rPr>
            </a:br>
            <a:r>
              <a:rPr lang="en-IN" sz="2400" smtClean="0">
                <a:solidFill>
                  <a:schemeClr val="bg1"/>
                </a:solidFill>
              </a:rPr>
              <a:t>	printf</a:t>
            </a:r>
            <a:r>
              <a:rPr lang="en-IN" sz="2400" dirty="0">
                <a:solidFill>
                  <a:schemeClr val="bg1"/>
                </a:solidFill>
              </a:rPr>
              <a:t>(“Entered string is %s \n”, </a:t>
            </a:r>
            <a:r>
              <a:rPr lang="en-IN" sz="2400" dirty="0" err="1">
                <a:solidFill>
                  <a:schemeClr val="bg1"/>
                </a:solidFill>
              </a:rPr>
              <a:t>str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  <a:br>
              <a:rPr lang="en-IN" sz="2400" dirty="0">
                <a:solidFill>
                  <a:schemeClr val="bg1"/>
                </a:solidFill>
              </a:rPr>
            </a:br>
            <a:r>
              <a:rPr lang="en-IN" sz="2400" dirty="0">
                <a:solidFill>
                  <a:schemeClr val="bg1"/>
                </a:solidFill>
              </a:rPr>
              <a:t>}   </a:t>
            </a:r>
          </a:p>
        </p:txBody>
      </p:sp>
    </p:spTree>
    <p:extLst>
      <p:ext uri="{BB962C8B-B14F-4D97-AF65-F5344CB8AC3E}">
        <p14:creationId xmlns:p14="http://schemas.microsoft.com/office/powerpoint/2010/main" val="3250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055" y="2492896"/>
            <a:ext cx="9144000" cy="1368151"/>
          </a:xfrm>
          <a:solidFill>
            <a:schemeClr val="tx1"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IN" sz="6600" dirty="0" smtClean="0">
                <a:solidFill>
                  <a:schemeClr val="bg1">
                    <a:lumMod val="85000"/>
                  </a:schemeClr>
                </a:solidFill>
              </a:rPr>
              <a:t>Next: Data Types</a:t>
            </a:r>
            <a:endParaRPr lang="en-IN" sz="6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9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Tokens in C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7992888" cy="4824536"/>
          </a:xfrm>
        </p:spPr>
        <p:txBody>
          <a:bodyPr>
            <a:normAutofit/>
          </a:bodyPr>
          <a:lstStyle/>
          <a:p>
            <a:pPr algn="l"/>
            <a:r>
              <a:rPr lang="en-IN" sz="2400" dirty="0">
                <a:solidFill>
                  <a:schemeClr val="bg1"/>
                </a:solidFill>
              </a:rPr>
              <a:t>A C program consists of various tokens and a token is either a keyword, an identifier, a constant, a string literal, or a symbol. For example, the following C statement consists of five tokens </a:t>
            </a:r>
            <a:r>
              <a:rPr lang="en-IN" sz="2400" dirty="0" smtClean="0">
                <a:solidFill>
                  <a:schemeClr val="bg1"/>
                </a:solidFill>
              </a:rPr>
              <a:t>−</a:t>
            </a:r>
          </a:p>
          <a:p>
            <a:pPr algn="l"/>
            <a:r>
              <a:rPr lang="en-IN" sz="2200" dirty="0" err="1">
                <a:solidFill>
                  <a:schemeClr val="bg1"/>
                </a:solidFill>
              </a:rPr>
              <a:t>printf</a:t>
            </a:r>
            <a:r>
              <a:rPr lang="en-IN" sz="2200" dirty="0">
                <a:solidFill>
                  <a:schemeClr val="bg1"/>
                </a:solidFill>
              </a:rPr>
              <a:t>("Hello, World! \n</a:t>
            </a:r>
            <a:r>
              <a:rPr lang="en-IN" sz="2200" dirty="0" smtClean="0">
                <a:solidFill>
                  <a:schemeClr val="bg1"/>
                </a:solidFill>
              </a:rPr>
              <a:t>");</a:t>
            </a:r>
          </a:p>
          <a:p>
            <a:pPr algn="l"/>
            <a:r>
              <a:rPr lang="en-IN" sz="2200" dirty="0" smtClean="0">
                <a:solidFill>
                  <a:schemeClr val="bg1"/>
                </a:solidFill>
              </a:rPr>
              <a:t>The </a:t>
            </a:r>
            <a:r>
              <a:rPr lang="en-IN" sz="2200" dirty="0">
                <a:solidFill>
                  <a:schemeClr val="bg1"/>
                </a:solidFill>
              </a:rPr>
              <a:t>individual tokens are </a:t>
            </a:r>
            <a:r>
              <a:rPr lang="en-IN" sz="2200" dirty="0" smtClean="0">
                <a:solidFill>
                  <a:schemeClr val="bg1"/>
                </a:solidFill>
              </a:rPr>
              <a:t>−</a:t>
            </a:r>
          </a:p>
          <a:p>
            <a:pPr algn="l"/>
            <a:r>
              <a:rPr lang="en-IN" sz="2200" dirty="0" err="1" smtClean="0">
                <a:solidFill>
                  <a:schemeClr val="bg1"/>
                </a:solidFill>
              </a:rPr>
              <a:t>printf</a:t>
            </a:r>
            <a:r>
              <a:rPr lang="en-IN" sz="2200" dirty="0" smtClean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IN" sz="2200" dirty="0" smtClean="0">
                <a:solidFill>
                  <a:schemeClr val="bg1"/>
                </a:solidFill>
              </a:rPr>
              <a:t>( </a:t>
            </a:r>
          </a:p>
          <a:p>
            <a:pPr algn="l"/>
            <a:r>
              <a:rPr lang="en-IN" sz="2200" dirty="0" smtClean="0">
                <a:solidFill>
                  <a:schemeClr val="bg1"/>
                </a:solidFill>
              </a:rPr>
              <a:t>"</a:t>
            </a:r>
            <a:r>
              <a:rPr lang="en-IN" sz="2200" dirty="0">
                <a:solidFill>
                  <a:schemeClr val="bg1"/>
                </a:solidFill>
              </a:rPr>
              <a:t>Hello, World! \</a:t>
            </a:r>
            <a:r>
              <a:rPr lang="en-IN" sz="2200" dirty="0" smtClean="0">
                <a:solidFill>
                  <a:schemeClr val="bg1"/>
                </a:solidFill>
              </a:rPr>
              <a:t>n“</a:t>
            </a:r>
          </a:p>
          <a:p>
            <a:pPr algn="l"/>
            <a:r>
              <a:rPr lang="en-IN" sz="2200" dirty="0" smtClean="0">
                <a:solidFill>
                  <a:schemeClr val="bg1"/>
                </a:solidFill>
              </a:rPr>
              <a:t> )</a:t>
            </a:r>
          </a:p>
          <a:p>
            <a:pPr algn="l"/>
            <a:r>
              <a:rPr lang="en-IN" sz="2200" dirty="0" smtClean="0">
                <a:solidFill>
                  <a:schemeClr val="bg1"/>
                </a:solidFill>
              </a:rPr>
              <a:t> </a:t>
            </a:r>
            <a:r>
              <a:rPr lang="en-IN" sz="22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5572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Semicolons in C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7992888" cy="4824536"/>
          </a:xfrm>
        </p:spPr>
        <p:txBody>
          <a:bodyPr>
            <a:normAutofit/>
          </a:bodyPr>
          <a:lstStyle/>
          <a:p>
            <a:pPr algn="l"/>
            <a:r>
              <a:rPr lang="en-IN" sz="2400" dirty="0">
                <a:solidFill>
                  <a:schemeClr val="bg1"/>
                </a:solidFill>
              </a:rPr>
              <a:t>In a C program, the semicolon is a statement terminator. That is, each individual statement must be ended with a semicolon. It indicates the end of one logical entity.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</a:rPr>
              <a:t>Given below are two different statements −</a:t>
            </a:r>
          </a:p>
          <a:p>
            <a:pPr algn="l"/>
            <a:r>
              <a:rPr lang="en-IN" sz="2400" dirty="0" err="1">
                <a:solidFill>
                  <a:schemeClr val="bg1"/>
                </a:solidFill>
              </a:rPr>
              <a:t>printf</a:t>
            </a:r>
            <a:r>
              <a:rPr lang="en-IN" sz="2400" dirty="0">
                <a:solidFill>
                  <a:schemeClr val="bg1"/>
                </a:solidFill>
              </a:rPr>
              <a:t>("Hello, World! \n"); return 0;</a:t>
            </a:r>
          </a:p>
        </p:txBody>
      </p:sp>
    </p:spTree>
    <p:extLst>
      <p:ext uri="{BB962C8B-B14F-4D97-AF65-F5344CB8AC3E}">
        <p14:creationId xmlns:p14="http://schemas.microsoft.com/office/powerpoint/2010/main" val="15760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Comments in C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5040560"/>
          </a:xfrm>
        </p:spPr>
        <p:txBody>
          <a:bodyPr>
            <a:noAutofit/>
          </a:bodyPr>
          <a:lstStyle/>
          <a:p>
            <a:pPr algn="l"/>
            <a:r>
              <a:rPr lang="en-IN" sz="2400" dirty="0">
                <a:solidFill>
                  <a:schemeClr val="bg1"/>
                </a:solidFill>
              </a:rPr>
              <a:t>Comments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</a:rPr>
              <a:t>Comments are like helping text in your C program and they are ignored by the compiler. They start with /* and terminate with the characters */ as shown below −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</a:rPr>
              <a:t>/* my first program in C */ You cannot have comments within comments and they do not occur within a string or character literals.</a:t>
            </a:r>
          </a:p>
        </p:txBody>
      </p:sp>
    </p:spTree>
    <p:extLst>
      <p:ext uri="{BB962C8B-B14F-4D97-AF65-F5344CB8AC3E}">
        <p14:creationId xmlns:p14="http://schemas.microsoft.com/office/powerpoint/2010/main" val="148509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Identifiers in C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5040560"/>
          </a:xfrm>
        </p:spPr>
        <p:txBody>
          <a:bodyPr>
            <a:noAutofit/>
          </a:bodyPr>
          <a:lstStyle/>
          <a:p>
            <a:pPr algn="l"/>
            <a:r>
              <a:rPr lang="en-IN" sz="2400" dirty="0">
                <a:solidFill>
                  <a:schemeClr val="bg1"/>
                </a:solidFill>
              </a:rPr>
              <a:t>A C identifier is a name used to identify a variable, function, or any other user-defined item. An identifier starts with a letter A to Z, a to z, or an underscore '_' followed by zero or more letters, underscores, and digits (0 to 9).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</a:rPr>
              <a:t>C does not allow punctuation characters such as @, $, and % within identifiers. C is a case-sensitive programming language. Thus, Manpower and </a:t>
            </a:r>
            <a:r>
              <a:rPr lang="en-IN" sz="2400" dirty="0" smtClean="0">
                <a:solidFill>
                  <a:schemeClr val="bg1"/>
                </a:solidFill>
              </a:rPr>
              <a:t>manpower are </a:t>
            </a:r>
            <a:r>
              <a:rPr lang="en-IN" sz="2400" dirty="0">
                <a:solidFill>
                  <a:schemeClr val="bg1"/>
                </a:solidFill>
              </a:rPr>
              <a:t>two different identifiers in C. Here are some examples of acceptable identifiers −</a:t>
            </a:r>
          </a:p>
          <a:p>
            <a:pPr algn="l"/>
            <a:r>
              <a:rPr lang="en-IN" sz="2400" dirty="0" err="1">
                <a:solidFill>
                  <a:schemeClr val="bg1"/>
                </a:solidFill>
              </a:rPr>
              <a:t>mohd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err="1">
                <a:solidFill>
                  <a:schemeClr val="bg1"/>
                </a:solidFill>
              </a:rPr>
              <a:t>zara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err="1">
                <a:solidFill>
                  <a:schemeClr val="bg1"/>
                </a:solidFill>
              </a:rPr>
              <a:t>abc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err="1">
                <a:solidFill>
                  <a:schemeClr val="bg1"/>
                </a:solidFill>
              </a:rPr>
              <a:t>move_name</a:t>
            </a:r>
            <a:r>
              <a:rPr lang="en-IN" sz="2400" dirty="0">
                <a:solidFill>
                  <a:schemeClr val="bg1"/>
                </a:solidFill>
              </a:rPr>
              <a:t> a_123 myname50 _temp j a23b9 </a:t>
            </a:r>
            <a:r>
              <a:rPr lang="en-IN" sz="2400" dirty="0" err="1">
                <a:solidFill>
                  <a:schemeClr val="bg1"/>
                </a:solidFill>
              </a:rPr>
              <a:t>retVal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2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Keywords in C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5040560"/>
          </a:xfrm>
        </p:spPr>
        <p:txBody>
          <a:bodyPr>
            <a:noAutofit/>
          </a:bodyPr>
          <a:lstStyle/>
          <a:p>
            <a:pPr algn="l"/>
            <a:r>
              <a:rPr lang="en-IN" sz="2400" dirty="0">
                <a:solidFill>
                  <a:schemeClr val="bg1"/>
                </a:solidFill>
              </a:rPr>
              <a:t>The following list shows the reserved words in C. These reserved words may not be used as constants or variables or any other identifier names.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307917"/>
              </p:ext>
            </p:extLst>
          </p:nvPr>
        </p:nvGraphicFramePr>
        <p:xfrm>
          <a:off x="611560" y="2564904"/>
          <a:ext cx="5897116" cy="3657600"/>
        </p:xfrm>
        <a:graphic>
          <a:graphicData uri="http://schemas.openxmlformats.org/drawingml/2006/table">
            <a:tbl>
              <a:tblPr/>
              <a:tblGrid>
                <a:gridCol w="1476724"/>
                <a:gridCol w="1476724"/>
                <a:gridCol w="1476724"/>
                <a:gridCol w="1466944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auto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else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long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switch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break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enum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register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typedef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case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extern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return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union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short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unsigned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 err="1">
                          <a:solidFill>
                            <a:schemeClr val="bg1"/>
                          </a:solidFill>
                          <a:effectLst/>
                        </a:rPr>
                        <a:t>const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for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signed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void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continue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goto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 err="1">
                          <a:solidFill>
                            <a:schemeClr val="bg1"/>
                          </a:solidFill>
                          <a:effectLst/>
                        </a:rPr>
                        <a:t>sizeof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volatile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if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static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while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do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_Packed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73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WhiteSpace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 in C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5040560"/>
          </a:xfrm>
        </p:spPr>
        <p:txBody>
          <a:bodyPr>
            <a:noAutofit/>
          </a:bodyPr>
          <a:lstStyle/>
          <a:p>
            <a:pPr algn="l"/>
            <a:r>
              <a:rPr lang="en-IN" sz="2300" dirty="0">
                <a:solidFill>
                  <a:schemeClr val="bg1"/>
                </a:solidFill>
              </a:rPr>
              <a:t>A line containing only whitespace, possibly with a comment, is known as a blank line, and a C compiler totally ignores it.</a:t>
            </a:r>
          </a:p>
          <a:p>
            <a:pPr algn="l"/>
            <a:r>
              <a:rPr lang="en-IN" sz="2300" dirty="0">
                <a:solidFill>
                  <a:schemeClr val="bg1"/>
                </a:solidFill>
              </a:rPr>
              <a:t>Whitespace is the term used in C to describe blanks, tabs, newline characters and comments. Whitespace separates one part of a statement from another and enables the compiler to identify where one element in a statement, such as </a:t>
            </a:r>
            <a:r>
              <a:rPr lang="en-IN" sz="2300" dirty="0" err="1">
                <a:solidFill>
                  <a:schemeClr val="bg1"/>
                </a:solidFill>
              </a:rPr>
              <a:t>int</a:t>
            </a:r>
            <a:r>
              <a:rPr lang="en-IN" sz="2300" dirty="0">
                <a:solidFill>
                  <a:schemeClr val="bg1"/>
                </a:solidFill>
              </a:rPr>
              <a:t>, ends and the next element begins. Therefore, in the following statement −</a:t>
            </a:r>
          </a:p>
          <a:p>
            <a:pPr algn="l"/>
            <a:r>
              <a:rPr lang="en-IN" sz="2300" dirty="0" err="1">
                <a:solidFill>
                  <a:schemeClr val="bg1"/>
                </a:solidFill>
              </a:rPr>
              <a:t>int</a:t>
            </a:r>
            <a:r>
              <a:rPr lang="en-IN" sz="2300" dirty="0">
                <a:solidFill>
                  <a:schemeClr val="bg1"/>
                </a:solidFill>
              </a:rPr>
              <a:t> </a:t>
            </a:r>
            <a:r>
              <a:rPr lang="en-IN" sz="2300" dirty="0" err="1">
                <a:solidFill>
                  <a:schemeClr val="bg1"/>
                </a:solidFill>
              </a:rPr>
              <a:t>age;there</a:t>
            </a:r>
            <a:r>
              <a:rPr lang="en-IN" sz="2300" dirty="0">
                <a:solidFill>
                  <a:schemeClr val="bg1"/>
                </a:solidFill>
              </a:rPr>
              <a:t> must be at least one whitespace character (usually a space) between </a:t>
            </a:r>
            <a:r>
              <a:rPr lang="en-IN" sz="2300" dirty="0" err="1">
                <a:solidFill>
                  <a:schemeClr val="bg1"/>
                </a:solidFill>
              </a:rPr>
              <a:t>int</a:t>
            </a:r>
            <a:r>
              <a:rPr lang="en-IN" sz="2300" dirty="0">
                <a:solidFill>
                  <a:schemeClr val="bg1"/>
                </a:solidFill>
              </a:rPr>
              <a:t> and age for the compiler to be able to distinguish them</a:t>
            </a:r>
            <a:r>
              <a:rPr lang="en-IN" sz="2300" dirty="0" smtClean="0">
                <a:solidFill>
                  <a:schemeClr val="bg1"/>
                </a:solidFill>
              </a:rPr>
              <a:t>.</a:t>
            </a:r>
            <a:endParaRPr lang="en-IN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9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Input and output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980728"/>
            <a:ext cx="7992888" cy="5040560"/>
          </a:xfrm>
        </p:spPr>
        <p:txBody>
          <a:bodyPr>
            <a:noAutofit/>
          </a:bodyPr>
          <a:lstStyle/>
          <a:p>
            <a:pPr algn="l"/>
            <a:r>
              <a:rPr lang="en-IN" sz="2400" dirty="0">
                <a:solidFill>
                  <a:schemeClr val="bg1"/>
                </a:solidFill>
              </a:rPr>
              <a:t>C uses formatted output. The </a:t>
            </a:r>
            <a:r>
              <a:rPr lang="en-IN" sz="2400" dirty="0" err="1">
                <a:solidFill>
                  <a:schemeClr val="bg1"/>
                </a:solidFill>
              </a:rPr>
              <a:t>printf</a:t>
            </a:r>
            <a:r>
              <a:rPr lang="en-IN" sz="2400" dirty="0">
                <a:solidFill>
                  <a:schemeClr val="bg1"/>
                </a:solidFill>
              </a:rPr>
              <a:t> function has a special formatting character (%) -- a character following this defines a certain format for a variable: 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</a:rPr>
              <a:t> %c -- characters 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</a:rPr>
              <a:t>%d -- integers 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</a:rPr>
              <a:t>%f -- floats 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</a:rPr>
              <a:t>%lf – double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</a:rPr>
              <a:t>%x – hexadecimal variable  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</a:rPr>
              <a:t> e.g. </a:t>
            </a:r>
            <a:r>
              <a:rPr lang="en-IN" sz="2400" dirty="0" err="1">
                <a:solidFill>
                  <a:schemeClr val="bg1"/>
                </a:solidFill>
              </a:rPr>
              <a:t>printf</a:t>
            </a:r>
            <a:r>
              <a:rPr lang="en-IN" sz="2400" dirty="0">
                <a:solidFill>
                  <a:schemeClr val="bg1"/>
                </a:solidFill>
              </a:rPr>
              <a:t>(“Hello World! </a:t>
            </a:r>
            <a:r>
              <a:rPr lang="en-IN" sz="2400">
                <a:solidFill>
                  <a:schemeClr val="bg1"/>
                </a:solidFill>
              </a:rPr>
              <a:t>\</a:t>
            </a:r>
            <a:r>
              <a:rPr lang="en-IN" sz="2400" smtClean="0">
                <a:solidFill>
                  <a:schemeClr val="bg1"/>
                </a:solidFill>
              </a:rPr>
              <a:t>n”);</a:t>
            </a:r>
            <a:endParaRPr lang="en-IN" sz="2400" dirty="0">
              <a:solidFill>
                <a:schemeClr val="bg1"/>
              </a:solidFill>
            </a:endParaRPr>
          </a:p>
          <a:p>
            <a:pPr algn="l"/>
            <a:r>
              <a:rPr lang="en-IN" sz="2400" dirty="0" err="1">
                <a:solidFill>
                  <a:schemeClr val="bg1"/>
                </a:solidFill>
              </a:rPr>
              <a:t>printf</a:t>
            </a:r>
            <a:r>
              <a:rPr lang="en-IN" sz="2400" dirty="0">
                <a:solidFill>
                  <a:schemeClr val="bg1"/>
                </a:solidFill>
              </a:rPr>
              <a:t>(“ %c \n %d \t %f ", </a:t>
            </a:r>
            <a:r>
              <a:rPr lang="en-IN" sz="2400" dirty="0" err="1">
                <a:solidFill>
                  <a:schemeClr val="bg1"/>
                </a:solidFill>
              </a:rPr>
              <a:t>ch</a:t>
            </a:r>
            <a:r>
              <a:rPr lang="en-IN" sz="2400" dirty="0">
                <a:solidFill>
                  <a:schemeClr val="bg1"/>
                </a:solidFill>
              </a:rPr>
              <a:t> ,I ,x);  // User taken Input Or Declared </a:t>
            </a:r>
            <a:r>
              <a:rPr lang="en-IN" sz="2400" dirty="0" smtClean="0">
                <a:solidFill>
                  <a:schemeClr val="bg1"/>
                </a:solidFill>
              </a:rPr>
              <a:t>Variables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00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Input and output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980728"/>
            <a:ext cx="7992888" cy="5040560"/>
          </a:xfrm>
        </p:spPr>
        <p:txBody>
          <a:bodyPr>
            <a:noAutofit/>
          </a:bodyPr>
          <a:lstStyle/>
          <a:p>
            <a:pPr algn="l"/>
            <a:r>
              <a:rPr lang="en-IN" sz="2400" dirty="0">
                <a:solidFill>
                  <a:schemeClr val="bg1"/>
                </a:solidFill>
              </a:rPr>
              <a:t>NOTE : Format statement enclosed in ``...'', variables follow after. Make sure order of format and variable data types match up. </a:t>
            </a:r>
          </a:p>
          <a:p>
            <a:pPr algn="l"/>
            <a:r>
              <a:rPr lang="en-IN" sz="2400" dirty="0" err="1">
                <a:solidFill>
                  <a:schemeClr val="bg1"/>
                </a:solidFill>
              </a:rPr>
              <a:t>scanf</a:t>
            </a:r>
            <a:r>
              <a:rPr lang="en-IN" sz="2400" dirty="0">
                <a:solidFill>
                  <a:schemeClr val="bg1"/>
                </a:solidFill>
              </a:rPr>
              <a:t>() is the function for inputting values to a data structure: Its format is similar to </a:t>
            </a:r>
            <a:r>
              <a:rPr lang="en-IN" sz="2400" dirty="0" err="1">
                <a:solidFill>
                  <a:schemeClr val="bg1"/>
                </a:solidFill>
              </a:rPr>
              <a:t>printf</a:t>
            </a:r>
            <a:r>
              <a:rPr lang="en-IN" sz="2400" dirty="0">
                <a:solidFill>
                  <a:schemeClr val="bg1"/>
                </a:solidFill>
              </a:rPr>
              <a:t>: 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</a:rPr>
              <a:t> i.e. </a:t>
            </a:r>
            <a:r>
              <a:rPr lang="en-IN" sz="2400" dirty="0" err="1">
                <a:solidFill>
                  <a:schemeClr val="bg1"/>
                </a:solidFill>
              </a:rPr>
              <a:t>scanf</a:t>
            </a:r>
            <a:r>
              <a:rPr lang="en-IN" sz="2400" dirty="0">
                <a:solidFill>
                  <a:schemeClr val="bg1"/>
                </a:solidFill>
              </a:rPr>
              <a:t>("%c %d %f",&amp;</a:t>
            </a:r>
            <a:r>
              <a:rPr lang="en-IN" sz="2400" dirty="0" err="1">
                <a:solidFill>
                  <a:schemeClr val="bg1"/>
                </a:solidFill>
              </a:rPr>
              <a:t>ch</a:t>
            </a:r>
            <a:r>
              <a:rPr lang="en-IN" sz="2400" dirty="0">
                <a:solidFill>
                  <a:schemeClr val="bg1"/>
                </a:solidFill>
              </a:rPr>
              <a:t>,&amp;</a:t>
            </a:r>
            <a:r>
              <a:rPr lang="en-IN" sz="2400" dirty="0" err="1">
                <a:solidFill>
                  <a:schemeClr val="bg1"/>
                </a:solidFill>
              </a:rPr>
              <a:t>i,&amp;x</a:t>
            </a:r>
            <a:r>
              <a:rPr lang="en-IN" sz="2400" dirty="0">
                <a:solidFill>
                  <a:schemeClr val="bg1"/>
                </a:solidFill>
              </a:rPr>
              <a:t>); 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</a:rPr>
              <a:t>These functions are declared and related macros are defined in “</a:t>
            </a:r>
            <a:r>
              <a:rPr lang="en-IN" sz="2400" dirty="0" err="1">
                <a:solidFill>
                  <a:schemeClr val="bg1"/>
                </a:solidFill>
              </a:rPr>
              <a:t>stdio.h</a:t>
            </a:r>
            <a:r>
              <a:rPr lang="en-IN" sz="2400" dirty="0">
                <a:solidFill>
                  <a:schemeClr val="bg1"/>
                </a:solidFill>
              </a:rPr>
              <a:t>” which is a header file</a:t>
            </a:r>
          </a:p>
        </p:txBody>
      </p:sp>
    </p:spTree>
    <p:extLst>
      <p:ext uri="{BB962C8B-B14F-4D97-AF65-F5344CB8AC3E}">
        <p14:creationId xmlns:p14="http://schemas.microsoft.com/office/powerpoint/2010/main" val="261815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564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Tokens in C</vt:lpstr>
      <vt:lpstr>Semicolons in C</vt:lpstr>
      <vt:lpstr>Comments in C</vt:lpstr>
      <vt:lpstr>Identifiers in C</vt:lpstr>
      <vt:lpstr>Keywords in C</vt:lpstr>
      <vt:lpstr>WhiteSpace in C</vt:lpstr>
      <vt:lpstr>Input and output</vt:lpstr>
      <vt:lpstr>Input and output</vt:lpstr>
      <vt:lpstr>Program for input &amp; output</vt:lpstr>
      <vt:lpstr>Next: Data Types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7</cp:revision>
  <dcterms:created xsi:type="dcterms:W3CDTF">2016-09-01T03:02:47Z</dcterms:created>
  <dcterms:modified xsi:type="dcterms:W3CDTF">2016-09-03T06:21:19Z</dcterms:modified>
</cp:coreProperties>
</file>