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1" r:id="rId4"/>
    <p:sldId id="262" r:id="rId5"/>
    <p:sldId id="269" r:id="rId6"/>
    <p:sldId id="264" r:id="rId7"/>
    <p:sldId id="265" r:id="rId8"/>
    <p:sldId id="266" r:id="rId9"/>
    <p:sldId id="267" r:id="rId10"/>
    <p:sldId id="268"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6EA248-79C0-41DB-ABC5-F8146361D16B}" type="datetimeFigureOut">
              <a:rPr lang="en-IN" smtClean="0"/>
              <a:t>03-09-2016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F8970F-3237-484A-AA0A-07F306654F6B}" type="slidenum">
              <a:rPr lang="en-IN" smtClean="0"/>
              <a:t>‹#›</a:t>
            </a:fld>
            <a:endParaRPr lang="en-IN"/>
          </a:p>
        </p:txBody>
      </p:sp>
    </p:spTree>
    <p:extLst>
      <p:ext uri="{BB962C8B-B14F-4D97-AF65-F5344CB8AC3E}">
        <p14:creationId xmlns:p14="http://schemas.microsoft.com/office/powerpoint/2010/main" val="54918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F9601D-8B54-4752-B4CE-F747DB5E7976}" type="datetimeFigureOut">
              <a:rPr lang="en-IN" smtClean="0"/>
              <a:t>03-09-2016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56734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F9601D-8B54-4752-B4CE-F747DB5E7976}" type="datetimeFigureOut">
              <a:rPr lang="en-IN" smtClean="0"/>
              <a:t>03-09-2016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226652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F9601D-8B54-4752-B4CE-F747DB5E7976}" type="datetimeFigureOut">
              <a:rPr lang="en-IN" smtClean="0"/>
              <a:t>03-09-2016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010314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F9601D-8B54-4752-B4CE-F747DB5E7976}" type="datetimeFigureOut">
              <a:rPr lang="en-IN" smtClean="0"/>
              <a:t>03-09-2016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2865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F9601D-8B54-4752-B4CE-F747DB5E7976}" type="datetimeFigureOut">
              <a:rPr lang="en-IN" smtClean="0"/>
              <a:t>03-09-2016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271102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F9601D-8B54-4752-B4CE-F747DB5E7976}" type="datetimeFigureOut">
              <a:rPr lang="en-IN" smtClean="0"/>
              <a:t>03-09-2016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339806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F9601D-8B54-4752-B4CE-F747DB5E7976}" type="datetimeFigureOut">
              <a:rPr lang="en-IN" smtClean="0"/>
              <a:t>03-09-2016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39336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F9601D-8B54-4752-B4CE-F747DB5E7976}" type="datetimeFigureOut">
              <a:rPr lang="en-IN" smtClean="0"/>
              <a:t>03-09-2016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294580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9601D-8B54-4752-B4CE-F747DB5E7976}" type="datetimeFigureOut">
              <a:rPr lang="en-IN" smtClean="0"/>
              <a:t>03-09-2016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313877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9601D-8B54-4752-B4CE-F747DB5E7976}" type="datetimeFigureOut">
              <a:rPr lang="en-IN" smtClean="0"/>
              <a:t>03-09-2016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82729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9601D-8B54-4752-B4CE-F747DB5E7976}" type="datetimeFigureOut">
              <a:rPr lang="en-IN" smtClean="0"/>
              <a:t>03-09-2016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00052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9601D-8B54-4752-B4CE-F747DB5E7976}" type="datetimeFigureOut">
              <a:rPr lang="en-IN" smtClean="0"/>
              <a:t>03-09-2016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55A5B-174D-4B36-A496-1159C63C27E6}" type="slidenum">
              <a:rPr lang="en-IN" smtClean="0"/>
              <a:t>‹#›</a:t>
            </a:fld>
            <a:endParaRPr lang="en-IN"/>
          </a:p>
        </p:txBody>
      </p:sp>
    </p:spTree>
    <p:extLst>
      <p:ext uri="{BB962C8B-B14F-4D97-AF65-F5344CB8AC3E}">
        <p14:creationId xmlns:p14="http://schemas.microsoft.com/office/powerpoint/2010/main" val="23483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564904"/>
            <a:ext cx="9144000" cy="1200329"/>
          </a:xfrm>
          <a:prstGeom prst="rect">
            <a:avLst/>
          </a:prstGeom>
          <a:solidFill>
            <a:schemeClr val="tx1">
              <a:alpha val="50000"/>
            </a:schemeClr>
          </a:solidFill>
        </p:spPr>
        <p:txBody>
          <a:bodyPr wrap="square" rtlCol="0">
            <a:spAutoFit/>
          </a:bodyPr>
          <a:lstStyle/>
          <a:p>
            <a:pPr algn="ctr"/>
            <a:r>
              <a:rPr lang="en-IN" sz="7200" dirty="0" smtClean="0">
                <a:solidFill>
                  <a:schemeClr val="bg1">
                    <a:lumMod val="85000"/>
                  </a:schemeClr>
                </a:solidFill>
              </a:rPr>
              <a:t>Variables and Constants</a:t>
            </a:r>
            <a:endParaRPr lang="en-IN" sz="7200" dirty="0">
              <a:solidFill>
                <a:schemeClr val="bg1">
                  <a:lumMod val="85000"/>
                </a:schemeClr>
              </a:solidFill>
            </a:endParaRPr>
          </a:p>
        </p:txBody>
      </p:sp>
    </p:spTree>
    <p:extLst>
      <p:ext uri="{BB962C8B-B14F-4D97-AF65-F5344CB8AC3E}">
        <p14:creationId xmlns:p14="http://schemas.microsoft.com/office/powerpoint/2010/main" val="3187149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Constants: </a:t>
            </a:r>
            <a:r>
              <a:rPr lang="en-IN" dirty="0" err="1" smtClean="0">
                <a:solidFill>
                  <a:schemeClr val="bg1">
                    <a:lumMod val="85000"/>
                  </a:schemeClr>
                </a:solidFill>
              </a:rPr>
              <a:t>const</a:t>
            </a:r>
            <a:r>
              <a:rPr lang="en-IN" dirty="0" smtClean="0">
                <a:solidFill>
                  <a:schemeClr val="bg1">
                    <a:lumMod val="85000"/>
                  </a:schemeClr>
                </a:solidFill>
              </a:rPr>
              <a:t> keyword</a:t>
            </a:r>
            <a:endParaRPr lang="en-IN" dirty="0">
              <a:solidFill>
                <a:schemeClr val="bg1">
                  <a:lumMod val="85000"/>
                </a:schemeClr>
              </a:solidFill>
            </a:endParaRPr>
          </a:p>
        </p:txBody>
      </p:sp>
      <p:sp>
        <p:nvSpPr>
          <p:cNvPr id="3" name="Subtitle 2"/>
          <p:cNvSpPr>
            <a:spLocks noGrp="1"/>
          </p:cNvSpPr>
          <p:nvPr>
            <p:ph type="subTitle" idx="1"/>
          </p:nvPr>
        </p:nvSpPr>
        <p:spPr>
          <a:xfrm>
            <a:off x="467544" y="1268760"/>
            <a:ext cx="7992888" cy="5040560"/>
          </a:xfrm>
        </p:spPr>
        <p:txBody>
          <a:bodyPr>
            <a:noAutofit/>
          </a:bodyPr>
          <a:lstStyle/>
          <a:p>
            <a:pPr algn="l"/>
            <a:r>
              <a:rPr lang="en-IN" sz="2400" dirty="0">
                <a:solidFill>
                  <a:schemeClr val="bg1"/>
                </a:solidFill>
              </a:rPr>
              <a:t>You can use </a:t>
            </a:r>
            <a:r>
              <a:rPr lang="en-IN" sz="2400" b="1" dirty="0" err="1">
                <a:solidFill>
                  <a:schemeClr val="bg1"/>
                </a:solidFill>
              </a:rPr>
              <a:t>const</a:t>
            </a:r>
            <a:r>
              <a:rPr lang="en-IN" sz="2400" dirty="0">
                <a:solidFill>
                  <a:schemeClr val="bg1"/>
                </a:solidFill>
              </a:rPr>
              <a:t> prefix to declare constants with a specific type as follows −</a:t>
            </a:r>
          </a:p>
          <a:p>
            <a:pPr algn="l"/>
            <a:r>
              <a:rPr lang="en-IN" sz="2400" dirty="0" err="1">
                <a:solidFill>
                  <a:schemeClr val="bg1"/>
                </a:solidFill>
              </a:rPr>
              <a:t>const</a:t>
            </a:r>
            <a:r>
              <a:rPr lang="en-IN" sz="2400" dirty="0">
                <a:solidFill>
                  <a:schemeClr val="bg1"/>
                </a:solidFill>
              </a:rPr>
              <a:t> type variable = value; </a:t>
            </a:r>
            <a:endParaRPr lang="en-IN" sz="2400" dirty="0" smtClean="0">
              <a:solidFill>
                <a:schemeClr val="bg1"/>
              </a:solidFill>
            </a:endParaRPr>
          </a:p>
          <a:p>
            <a:pPr algn="l"/>
            <a:r>
              <a:rPr lang="en-IN" sz="2400" dirty="0" smtClean="0">
                <a:solidFill>
                  <a:schemeClr val="bg1"/>
                </a:solidFill>
              </a:rPr>
              <a:t>Example:</a:t>
            </a:r>
            <a:endParaRPr lang="en-IN" sz="2400" dirty="0">
              <a:solidFill>
                <a:schemeClr val="bg1"/>
              </a:solidFill>
            </a:endParaRPr>
          </a:p>
          <a:p>
            <a:pPr algn="l"/>
            <a:r>
              <a:rPr lang="en-IN" sz="2400" dirty="0">
                <a:solidFill>
                  <a:schemeClr val="bg1"/>
                </a:solidFill>
              </a:rPr>
              <a:t>#include &lt;</a:t>
            </a:r>
            <a:r>
              <a:rPr lang="en-IN" sz="2400" dirty="0" err="1">
                <a:solidFill>
                  <a:schemeClr val="bg1"/>
                </a:solidFill>
              </a:rPr>
              <a:t>stdio.h</a:t>
            </a:r>
            <a:r>
              <a:rPr lang="en-IN" sz="2400" dirty="0">
                <a:solidFill>
                  <a:schemeClr val="bg1"/>
                </a:solidFill>
              </a:rPr>
              <a:t>&gt; </a:t>
            </a:r>
            <a:endParaRPr lang="en-IN" sz="2400" dirty="0" smtClean="0">
              <a:solidFill>
                <a:schemeClr val="bg1"/>
              </a:solidFill>
            </a:endParaRPr>
          </a:p>
          <a:p>
            <a:pPr algn="l"/>
            <a:r>
              <a:rPr lang="en-IN" sz="2400" dirty="0" err="1" smtClean="0">
                <a:solidFill>
                  <a:schemeClr val="bg1"/>
                </a:solidFill>
              </a:rPr>
              <a:t>int</a:t>
            </a:r>
            <a:r>
              <a:rPr lang="en-IN" sz="2400" dirty="0" smtClean="0">
                <a:solidFill>
                  <a:schemeClr val="bg1"/>
                </a:solidFill>
              </a:rPr>
              <a:t> </a:t>
            </a:r>
            <a:r>
              <a:rPr lang="en-IN" sz="2400" dirty="0">
                <a:solidFill>
                  <a:schemeClr val="bg1"/>
                </a:solidFill>
              </a:rPr>
              <a:t>main() { </a:t>
            </a:r>
            <a:endParaRPr lang="en-IN" sz="2400" dirty="0" smtClean="0">
              <a:solidFill>
                <a:schemeClr val="bg1"/>
              </a:solidFill>
            </a:endParaRPr>
          </a:p>
          <a:p>
            <a:pPr algn="l"/>
            <a:r>
              <a:rPr lang="en-IN" sz="2400" dirty="0" err="1" smtClean="0">
                <a:solidFill>
                  <a:schemeClr val="bg1"/>
                </a:solidFill>
              </a:rPr>
              <a:t>const</a:t>
            </a:r>
            <a:r>
              <a:rPr lang="en-IN" sz="2400" dirty="0" smtClean="0">
                <a:solidFill>
                  <a:schemeClr val="bg1"/>
                </a:solidFill>
              </a:rPr>
              <a:t> </a:t>
            </a:r>
            <a:r>
              <a:rPr lang="en-IN" sz="2400" dirty="0" err="1">
                <a:solidFill>
                  <a:schemeClr val="bg1"/>
                </a:solidFill>
              </a:rPr>
              <a:t>int</a:t>
            </a:r>
            <a:r>
              <a:rPr lang="en-IN" sz="2400" dirty="0">
                <a:solidFill>
                  <a:schemeClr val="bg1"/>
                </a:solidFill>
              </a:rPr>
              <a:t> LENGTH = 10; </a:t>
            </a:r>
            <a:endParaRPr lang="en-IN" sz="2400" dirty="0" smtClean="0">
              <a:solidFill>
                <a:schemeClr val="bg1"/>
              </a:solidFill>
            </a:endParaRPr>
          </a:p>
          <a:p>
            <a:pPr algn="l"/>
            <a:r>
              <a:rPr lang="en-IN" sz="2400" dirty="0" err="1" smtClean="0">
                <a:solidFill>
                  <a:schemeClr val="bg1"/>
                </a:solidFill>
              </a:rPr>
              <a:t>const</a:t>
            </a:r>
            <a:r>
              <a:rPr lang="en-IN" sz="2400" dirty="0" smtClean="0">
                <a:solidFill>
                  <a:schemeClr val="bg1"/>
                </a:solidFill>
              </a:rPr>
              <a:t> </a:t>
            </a:r>
            <a:r>
              <a:rPr lang="en-IN" sz="2400" dirty="0" err="1">
                <a:solidFill>
                  <a:schemeClr val="bg1"/>
                </a:solidFill>
              </a:rPr>
              <a:t>int</a:t>
            </a:r>
            <a:r>
              <a:rPr lang="en-IN" sz="2400" dirty="0">
                <a:solidFill>
                  <a:schemeClr val="bg1"/>
                </a:solidFill>
              </a:rPr>
              <a:t> WIDTH = 5</a:t>
            </a:r>
            <a:r>
              <a:rPr lang="en-IN" sz="2400" dirty="0" smtClean="0">
                <a:solidFill>
                  <a:schemeClr val="bg1"/>
                </a:solidFill>
              </a:rPr>
              <a:t>;</a:t>
            </a:r>
          </a:p>
          <a:p>
            <a:pPr algn="l"/>
            <a:r>
              <a:rPr lang="en-IN" sz="2400" dirty="0" smtClean="0">
                <a:solidFill>
                  <a:schemeClr val="bg1"/>
                </a:solidFill>
              </a:rPr>
              <a:t> </a:t>
            </a:r>
            <a:r>
              <a:rPr lang="en-IN" sz="2400" dirty="0" err="1">
                <a:solidFill>
                  <a:schemeClr val="bg1"/>
                </a:solidFill>
              </a:rPr>
              <a:t>int</a:t>
            </a:r>
            <a:r>
              <a:rPr lang="en-IN" sz="2400" dirty="0">
                <a:solidFill>
                  <a:schemeClr val="bg1"/>
                </a:solidFill>
              </a:rPr>
              <a:t> area; area = LENGTH * WIDTH; </a:t>
            </a:r>
            <a:endParaRPr lang="en-IN" sz="2400" dirty="0" smtClean="0">
              <a:solidFill>
                <a:schemeClr val="bg1"/>
              </a:solidFill>
            </a:endParaRPr>
          </a:p>
          <a:p>
            <a:pPr algn="l"/>
            <a:r>
              <a:rPr lang="en-IN" sz="2400" dirty="0" err="1" smtClean="0">
                <a:solidFill>
                  <a:schemeClr val="bg1"/>
                </a:solidFill>
              </a:rPr>
              <a:t>printf</a:t>
            </a:r>
            <a:r>
              <a:rPr lang="en-IN" sz="2400" dirty="0">
                <a:solidFill>
                  <a:schemeClr val="bg1"/>
                </a:solidFill>
              </a:rPr>
              <a:t>("value of area : %d", area); </a:t>
            </a:r>
            <a:endParaRPr lang="en-IN" sz="2400" dirty="0" smtClean="0">
              <a:solidFill>
                <a:schemeClr val="bg1"/>
              </a:solidFill>
            </a:endParaRPr>
          </a:p>
          <a:p>
            <a:pPr algn="l"/>
            <a:r>
              <a:rPr lang="en-IN" sz="2400" dirty="0" smtClean="0">
                <a:solidFill>
                  <a:schemeClr val="bg1"/>
                </a:solidFill>
              </a:rPr>
              <a:t>return </a:t>
            </a:r>
            <a:r>
              <a:rPr lang="en-IN" sz="2400" dirty="0">
                <a:solidFill>
                  <a:schemeClr val="bg1"/>
                </a:solidFill>
              </a:rPr>
              <a:t>0; </a:t>
            </a:r>
            <a:endParaRPr lang="en-IN" sz="2400" dirty="0" smtClean="0">
              <a:solidFill>
                <a:schemeClr val="bg1"/>
              </a:solidFill>
            </a:endParaRPr>
          </a:p>
          <a:p>
            <a:pPr algn="l"/>
            <a:r>
              <a:rPr lang="en-IN" sz="2400" dirty="0" smtClean="0">
                <a:solidFill>
                  <a:schemeClr val="bg1"/>
                </a:solidFill>
              </a:rPr>
              <a:t>}</a:t>
            </a:r>
            <a:endParaRPr lang="en-IN" sz="2400" dirty="0">
              <a:solidFill>
                <a:schemeClr val="bg1"/>
              </a:solidFill>
            </a:endParaRPr>
          </a:p>
        </p:txBody>
      </p:sp>
    </p:spTree>
    <p:extLst>
      <p:ext uri="{BB962C8B-B14F-4D97-AF65-F5344CB8AC3E}">
        <p14:creationId xmlns:p14="http://schemas.microsoft.com/office/powerpoint/2010/main" val="132835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55" y="2492896"/>
            <a:ext cx="9144000" cy="1368151"/>
          </a:xfrm>
          <a:solidFill>
            <a:schemeClr val="tx1">
              <a:alpha val="50000"/>
            </a:schemeClr>
          </a:solidFill>
        </p:spPr>
        <p:txBody>
          <a:bodyPr>
            <a:normAutofit/>
          </a:bodyPr>
          <a:lstStyle/>
          <a:p>
            <a:r>
              <a:rPr lang="en-IN" sz="6600" dirty="0" smtClean="0">
                <a:solidFill>
                  <a:schemeClr val="bg1">
                    <a:lumMod val="85000"/>
                  </a:schemeClr>
                </a:solidFill>
              </a:rPr>
              <a:t>Next: Operators</a:t>
            </a:r>
            <a:endParaRPr lang="en-IN" sz="6600" dirty="0">
              <a:solidFill>
                <a:schemeClr val="bg1">
                  <a:lumMod val="85000"/>
                </a:schemeClr>
              </a:solidFill>
            </a:endParaRPr>
          </a:p>
        </p:txBody>
      </p:sp>
    </p:spTree>
    <p:extLst>
      <p:ext uri="{BB962C8B-B14F-4D97-AF65-F5344CB8AC3E}">
        <p14:creationId xmlns:p14="http://schemas.microsoft.com/office/powerpoint/2010/main" val="2880102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Variables</a:t>
            </a:r>
            <a:endParaRPr lang="en-IN" dirty="0">
              <a:solidFill>
                <a:schemeClr val="bg1">
                  <a:lumMod val="85000"/>
                </a:schemeClr>
              </a:solidFill>
            </a:endParaRPr>
          </a:p>
        </p:txBody>
      </p:sp>
      <p:sp>
        <p:nvSpPr>
          <p:cNvPr id="3" name="Subtitle 2"/>
          <p:cNvSpPr>
            <a:spLocks noGrp="1"/>
          </p:cNvSpPr>
          <p:nvPr>
            <p:ph type="subTitle" idx="1"/>
          </p:nvPr>
        </p:nvSpPr>
        <p:spPr>
          <a:xfrm>
            <a:off x="467544" y="1484784"/>
            <a:ext cx="7992888" cy="4824536"/>
          </a:xfrm>
        </p:spPr>
        <p:txBody>
          <a:bodyPr>
            <a:noAutofit/>
          </a:bodyPr>
          <a:lstStyle/>
          <a:p>
            <a:pPr algn="l"/>
            <a:r>
              <a:rPr lang="en-IN" sz="2400" dirty="0">
                <a:solidFill>
                  <a:schemeClr val="bg1"/>
                </a:solidFill>
              </a:rPr>
              <a:t>A variable is nothing but a name given to a storage area that our programs can manipulate. Each variable in C has a specific type, which determines the size and layout of the variable's memory; the range of values that can be stored within that memory; and the set of operations that can be applied to the variable</a:t>
            </a:r>
            <a:r>
              <a:rPr lang="en-IN" sz="2400" dirty="0" smtClean="0">
                <a:solidFill>
                  <a:schemeClr val="bg1"/>
                </a:solidFill>
              </a:rPr>
              <a:t>.</a:t>
            </a:r>
          </a:p>
          <a:p>
            <a:pPr algn="l"/>
            <a:r>
              <a:rPr lang="en-IN" sz="2400" dirty="0">
                <a:solidFill>
                  <a:schemeClr val="bg1"/>
                </a:solidFill>
              </a:rPr>
              <a:t>The name of a variable can be composed of letters, digits, and the underscore character. It must begin with either a letter or an underscore. Upper and lowercase letters are distinct because C is case-sensitive. Based on the basic types explained in the previous chapter, there will be the following basic variable types −</a:t>
            </a:r>
          </a:p>
          <a:p>
            <a:pPr algn="l"/>
            <a:r>
              <a:rPr lang="en-IN" sz="2400" dirty="0">
                <a:solidFill>
                  <a:schemeClr val="bg1"/>
                </a:solidFill>
              </a:rPr>
              <a:t/>
            </a:r>
            <a:br>
              <a:rPr lang="en-IN" sz="2400" dirty="0">
                <a:solidFill>
                  <a:schemeClr val="bg1"/>
                </a:solidFill>
              </a:rPr>
            </a:br>
            <a:endParaRPr lang="en-IN" sz="2400" dirty="0">
              <a:solidFill>
                <a:schemeClr val="bg1"/>
              </a:solidFill>
            </a:endParaRPr>
          </a:p>
        </p:txBody>
      </p:sp>
    </p:spTree>
    <p:extLst>
      <p:ext uri="{BB962C8B-B14F-4D97-AF65-F5344CB8AC3E}">
        <p14:creationId xmlns:p14="http://schemas.microsoft.com/office/powerpoint/2010/main" val="135572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Variables</a:t>
            </a:r>
            <a:endParaRPr lang="en-IN" dirty="0">
              <a:solidFill>
                <a:schemeClr val="bg1">
                  <a:lumMod val="85000"/>
                </a:schemeClr>
              </a:solidFill>
            </a:endParaRPr>
          </a:p>
        </p:txBody>
      </p:sp>
      <p:sp>
        <p:nvSpPr>
          <p:cNvPr id="3" name="Subtitle 2"/>
          <p:cNvSpPr>
            <a:spLocks noGrp="1"/>
          </p:cNvSpPr>
          <p:nvPr>
            <p:ph type="subTitle" idx="1"/>
          </p:nvPr>
        </p:nvSpPr>
        <p:spPr>
          <a:xfrm>
            <a:off x="467544" y="1484784"/>
            <a:ext cx="7992888" cy="4824536"/>
          </a:xfrm>
        </p:spPr>
        <p:txBody>
          <a:bodyPr>
            <a:normAutofit fontScale="92500" lnSpcReduction="20000"/>
          </a:bodyPr>
          <a:lstStyle/>
          <a:p>
            <a:pPr marL="342900" indent="-342900" algn="l">
              <a:buFont typeface="Arial" pitchFamily="34" charset="0"/>
              <a:buChar char="•"/>
            </a:pPr>
            <a:endParaRPr lang="en-IN" sz="2400" dirty="0" smtClean="0">
              <a:solidFill>
                <a:schemeClr val="bg1"/>
              </a:solidFill>
            </a:endParaRPr>
          </a:p>
          <a:p>
            <a:pPr marL="342900" indent="-342900" algn="l">
              <a:buFont typeface="Arial" pitchFamily="34" charset="0"/>
              <a:buChar char="•"/>
            </a:pPr>
            <a:endParaRPr lang="en-IN" sz="2400" dirty="0">
              <a:solidFill>
                <a:schemeClr val="bg1"/>
              </a:solidFill>
            </a:endParaRPr>
          </a:p>
          <a:p>
            <a:pPr marL="342900" indent="-342900" algn="l">
              <a:buFont typeface="Arial" pitchFamily="34" charset="0"/>
              <a:buChar char="•"/>
            </a:pPr>
            <a:endParaRPr lang="en-IN" sz="2400" dirty="0" smtClean="0">
              <a:solidFill>
                <a:schemeClr val="bg1"/>
              </a:solidFill>
            </a:endParaRPr>
          </a:p>
          <a:p>
            <a:pPr marL="342900" indent="-342900" algn="l">
              <a:buFont typeface="Arial" pitchFamily="34" charset="0"/>
              <a:buChar char="•"/>
            </a:pPr>
            <a:endParaRPr lang="en-IN" sz="2400" dirty="0">
              <a:solidFill>
                <a:schemeClr val="bg1"/>
              </a:solidFill>
            </a:endParaRPr>
          </a:p>
          <a:p>
            <a:pPr marL="342900" indent="-342900" algn="l">
              <a:buFont typeface="Arial" pitchFamily="34" charset="0"/>
              <a:buChar char="•"/>
            </a:pPr>
            <a:endParaRPr lang="en-IN" sz="2400" dirty="0" smtClean="0">
              <a:solidFill>
                <a:schemeClr val="bg1"/>
              </a:solidFill>
            </a:endParaRPr>
          </a:p>
          <a:p>
            <a:pPr marL="342900" indent="-342900" algn="l">
              <a:buFont typeface="Arial" pitchFamily="34" charset="0"/>
              <a:buChar char="•"/>
            </a:pPr>
            <a:endParaRPr lang="en-IN" sz="2400" dirty="0">
              <a:solidFill>
                <a:schemeClr val="bg1"/>
              </a:solidFill>
            </a:endParaRPr>
          </a:p>
          <a:p>
            <a:pPr marL="342900" indent="-342900" algn="l">
              <a:buFont typeface="Arial" pitchFamily="34" charset="0"/>
              <a:buChar char="•"/>
            </a:pPr>
            <a:endParaRPr lang="en-IN" sz="2400" dirty="0" smtClean="0">
              <a:solidFill>
                <a:schemeClr val="bg1"/>
              </a:solidFill>
            </a:endParaRPr>
          </a:p>
          <a:p>
            <a:pPr marL="342900" indent="-342900" algn="l">
              <a:buFont typeface="Arial" pitchFamily="34" charset="0"/>
              <a:buChar char="•"/>
            </a:pPr>
            <a:endParaRPr lang="en-IN" sz="2400" dirty="0">
              <a:solidFill>
                <a:schemeClr val="bg1"/>
              </a:solidFill>
            </a:endParaRPr>
          </a:p>
          <a:p>
            <a:pPr marL="342900" indent="-342900" algn="l">
              <a:buFont typeface="Arial" pitchFamily="34" charset="0"/>
              <a:buChar char="•"/>
            </a:pPr>
            <a:endParaRPr lang="en-IN" sz="2400" dirty="0" smtClean="0">
              <a:solidFill>
                <a:schemeClr val="bg1"/>
              </a:solidFill>
            </a:endParaRPr>
          </a:p>
          <a:p>
            <a:pPr marL="342900" indent="-342900" algn="l">
              <a:buFont typeface="Arial" pitchFamily="34" charset="0"/>
              <a:buChar char="•"/>
            </a:pPr>
            <a:endParaRPr lang="en-IN" sz="2400" dirty="0">
              <a:solidFill>
                <a:schemeClr val="bg1"/>
              </a:solidFill>
            </a:endParaRPr>
          </a:p>
          <a:p>
            <a:pPr algn="l"/>
            <a:r>
              <a:rPr lang="en-IN" sz="2600" dirty="0">
                <a:solidFill>
                  <a:schemeClr val="bg1"/>
                </a:solidFill>
              </a:rPr>
              <a:t>C programming language also allows to define various other types of variables, which we will cover in subsequent chapters like Enumeration, Pointer, Array, Structure, Union, etc. For this chapter, let us study only basic variable types.</a:t>
            </a:r>
          </a:p>
        </p:txBody>
      </p:sp>
      <p:graphicFrame>
        <p:nvGraphicFramePr>
          <p:cNvPr id="4" name="Table 3"/>
          <p:cNvGraphicFramePr>
            <a:graphicFrameLocks noGrp="1"/>
          </p:cNvGraphicFramePr>
          <p:nvPr>
            <p:extLst>
              <p:ext uri="{D42A27DB-BD31-4B8C-83A1-F6EECF244321}">
                <p14:modId xmlns:p14="http://schemas.microsoft.com/office/powerpoint/2010/main" val="78936327"/>
              </p:ext>
            </p:extLst>
          </p:nvPr>
        </p:nvGraphicFramePr>
        <p:xfrm>
          <a:off x="1907704" y="1268760"/>
          <a:ext cx="5753100" cy="3352800"/>
        </p:xfrm>
        <a:graphic>
          <a:graphicData uri="http://schemas.openxmlformats.org/drawingml/2006/table">
            <a:tbl>
              <a:tblPr/>
              <a:tblGrid>
                <a:gridCol w="1143000"/>
                <a:gridCol w="4610100"/>
              </a:tblGrid>
              <a:tr h="0">
                <a:tc>
                  <a:txBody>
                    <a:bodyPr/>
                    <a:lstStyle/>
                    <a:p>
                      <a:pPr algn="l" fontAlgn="t"/>
                      <a:r>
                        <a:rPr lang="en-IN" sz="2000" dirty="0">
                          <a:solidFill>
                            <a:schemeClr val="bg1"/>
                          </a:solidFill>
                          <a:effectLst/>
                        </a:rPr>
                        <a:t>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IN" sz="2000">
                          <a:solidFill>
                            <a:schemeClr val="bg1"/>
                          </a:solidFill>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r>
              <a:tr h="0">
                <a:tc>
                  <a:txBody>
                    <a:bodyPr/>
                    <a:lstStyle/>
                    <a:p>
                      <a:pPr fontAlgn="t"/>
                      <a:r>
                        <a:rPr lang="en-IN" sz="2000">
                          <a:solidFill>
                            <a:schemeClr val="bg1"/>
                          </a:solidFill>
                          <a:effectLst/>
                        </a:rPr>
                        <a:t>char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solidFill>
                            <a:schemeClr val="bg1"/>
                          </a:solidFill>
                          <a:effectLst/>
                        </a:rPr>
                        <a:t>Typically a single octet(one byte). This is an integer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2000">
                          <a:solidFill>
                            <a:schemeClr val="bg1"/>
                          </a:solidFill>
                          <a:effectLst/>
                        </a:rPr>
                        <a:t>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solidFill>
                            <a:schemeClr val="bg1"/>
                          </a:solidFill>
                          <a:effectLst/>
                        </a:rPr>
                        <a:t>The most natural size of integer for the machine.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2000">
                          <a:solidFill>
                            <a:schemeClr val="bg1"/>
                          </a:solidFill>
                          <a:effectLst/>
                        </a:rPr>
                        <a:t>float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solidFill>
                            <a:schemeClr val="bg1"/>
                          </a:solidFill>
                          <a:effectLst/>
                        </a:rPr>
                        <a:t>A single-precision floating point 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2000">
                          <a:solidFill>
                            <a:schemeClr val="bg1"/>
                          </a:solidFill>
                          <a:effectLst/>
                        </a:rPr>
                        <a:t>double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solidFill>
                            <a:schemeClr val="bg1"/>
                          </a:solidFill>
                          <a:effectLst/>
                        </a:rPr>
                        <a:t>A double-precision floating point 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2000">
                          <a:solidFill>
                            <a:schemeClr val="bg1"/>
                          </a:solidFill>
                          <a:effectLst/>
                        </a:rPr>
                        <a:t>void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solidFill>
                            <a:schemeClr val="bg1"/>
                          </a:solidFill>
                          <a:effectLst/>
                        </a:rPr>
                        <a:t>Represents the absence of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7604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Variable Definition in C</a:t>
            </a:r>
            <a:endParaRPr lang="en-IN" dirty="0">
              <a:solidFill>
                <a:schemeClr val="bg1">
                  <a:lumMod val="85000"/>
                </a:schemeClr>
              </a:solidFill>
            </a:endParaRPr>
          </a:p>
        </p:txBody>
      </p:sp>
      <p:sp>
        <p:nvSpPr>
          <p:cNvPr id="3" name="Subtitle 2"/>
          <p:cNvSpPr>
            <a:spLocks noGrp="1"/>
          </p:cNvSpPr>
          <p:nvPr>
            <p:ph type="subTitle" idx="1"/>
          </p:nvPr>
        </p:nvSpPr>
        <p:spPr>
          <a:xfrm>
            <a:off x="467544" y="1268760"/>
            <a:ext cx="7992888" cy="5040560"/>
          </a:xfrm>
        </p:spPr>
        <p:txBody>
          <a:bodyPr>
            <a:noAutofit/>
          </a:bodyPr>
          <a:lstStyle/>
          <a:p>
            <a:pPr algn="l"/>
            <a:r>
              <a:rPr lang="en-IN" sz="2400" dirty="0">
                <a:solidFill>
                  <a:schemeClr val="bg1"/>
                </a:solidFill>
              </a:rPr>
              <a:t>A variable definition tells the compiler where and how much storage to create for the variable. A variable definition specifies a data type and contains a list of one or more variables of that type as follows −</a:t>
            </a:r>
          </a:p>
          <a:p>
            <a:pPr algn="l"/>
            <a:r>
              <a:rPr lang="en-IN" sz="2400" dirty="0">
                <a:solidFill>
                  <a:schemeClr val="bg1"/>
                </a:solidFill>
              </a:rPr>
              <a:t>type </a:t>
            </a:r>
            <a:r>
              <a:rPr lang="en-IN" sz="2400" dirty="0" err="1">
                <a:solidFill>
                  <a:schemeClr val="bg1"/>
                </a:solidFill>
              </a:rPr>
              <a:t>variable_list</a:t>
            </a:r>
            <a:r>
              <a:rPr lang="en-IN" sz="2400" dirty="0">
                <a:solidFill>
                  <a:schemeClr val="bg1"/>
                </a:solidFill>
              </a:rPr>
              <a:t>; Here, type must be a valid C data type including char, </a:t>
            </a:r>
            <a:r>
              <a:rPr lang="en-IN" sz="2400" dirty="0" err="1">
                <a:solidFill>
                  <a:schemeClr val="bg1"/>
                </a:solidFill>
              </a:rPr>
              <a:t>w_char</a:t>
            </a:r>
            <a:r>
              <a:rPr lang="en-IN" sz="2400" dirty="0">
                <a:solidFill>
                  <a:schemeClr val="bg1"/>
                </a:solidFill>
              </a:rPr>
              <a:t>, </a:t>
            </a:r>
            <a:r>
              <a:rPr lang="en-IN" sz="2400" dirty="0" err="1">
                <a:solidFill>
                  <a:schemeClr val="bg1"/>
                </a:solidFill>
              </a:rPr>
              <a:t>int</a:t>
            </a:r>
            <a:r>
              <a:rPr lang="en-IN" sz="2400" dirty="0">
                <a:solidFill>
                  <a:schemeClr val="bg1"/>
                </a:solidFill>
              </a:rPr>
              <a:t>, float, double, bool, or any user-defined object; and </a:t>
            </a:r>
            <a:r>
              <a:rPr lang="en-IN" sz="2400" dirty="0" err="1">
                <a:solidFill>
                  <a:schemeClr val="bg1"/>
                </a:solidFill>
              </a:rPr>
              <a:t>variable_list</a:t>
            </a:r>
            <a:r>
              <a:rPr lang="en-IN" sz="2400" dirty="0">
                <a:solidFill>
                  <a:schemeClr val="bg1"/>
                </a:solidFill>
              </a:rPr>
              <a:t> may consist of one or more identifier names separated by commas. Some valid declarations are shown here −</a:t>
            </a:r>
          </a:p>
          <a:p>
            <a:pPr algn="l"/>
            <a:r>
              <a:rPr lang="en-IN" sz="2400" dirty="0" err="1">
                <a:solidFill>
                  <a:schemeClr val="bg1"/>
                </a:solidFill>
              </a:rPr>
              <a:t>int</a:t>
            </a:r>
            <a:r>
              <a:rPr lang="en-IN" sz="2400" dirty="0">
                <a:solidFill>
                  <a:schemeClr val="bg1"/>
                </a:solidFill>
              </a:rPr>
              <a:t> i, j, k</a:t>
            </a:r>
            <a:r>
              <a:rPr lang="en-IN" sz="2400" dirty="0" smtClean="0">
                <a:solidFill>
                  <a:schemeClr val="bg1"/>
                </a:solidFill>
              </a:rPr>
              <a:t>;</a:t>
            </a:r>
          </a:p>
          <a:p>
            <a:pPr algn="l"/>
            <a:r>
              <a:rPr lang="en-IN" sz="2400" dirty="0" smtClean="0">
                <a:solidFill>
                  <a:schemeClr val="bg1"/>
                </a:solidFill>
              </a:rPr>
              <a:t>char </a:t>
            </a:r>
            <a:r>
              <a:rPr lang="en-IN" sz="2400" dirty="0">
                <a:solidFill>
                  <a:schemeClr val="bg1"/>
                </a:solidFill>
              </a:rPr>
              <a:t>c, </a:t>
            </a:r>
            <a:r>
              <a:rPr lang="en-IN" sz="2400" dirty="0" err="1">
                <a:solidFill>
                  <a:schemeClr val="bg1"/>
                </a:solidFill>
              </a:rPr>
              <a:t>ch</a:t>
            </a:r>
            <a:r>
              <a:rPr lang="en-IN" sz="2400" dirty="0">
                <a:solidFill>
                  <a:schemeClr val="bg1"/>
                </a:solidFill>
              </a:rPr>
              <a:t>; </a:t>
            </a:r>
            <a:endParaRPr lang="en-IN" sz="2400" dirty="0" smtClean="0">
              <a:solidFill>
                <a:schemeClr val="bg1"/>
              </a:solidFill>
            </a:endParaRPr>
          </a:p>
          <a:p>
            <a:pPr algn="l"/>
            <a:r>
              <a:rPr lang="en-IN" sz="2400" dirty="0" smtClean="0">
                <a:solidFill>
                  <a:schemeClr val="bg1"/>
                </a:solidFill>
              </a:rPr>
              <a:t>float </a:t>
            </a:r>
            <a:r>
              <a:rPr lang="en-IN" sz="2400" dirty="0">
                <a:solidFill>
                  <a:schemeClr val="bg1"/>
                </a:solidFill>
              </a:rPr>
              <a:t>f, salary; </a:t>
            </a:r>
            <a:endParaRPr lang="en-IN" sz="2400" dirty="0" smtClean="0">
              <a:solidFill>
                <a:schemeClr val="bg1"/>
              </a:solidFill>
            </a:endParaRPr>
          </a:p>
          <a:p>
            <a:pPr algn="l"/>
            <a:r>
              <a:rPr lang="en-IN" sz="2400" dirty="0" smtClean="0">
                <a:solidFill>
                  <a:schemeClr val="bg1"/>
                </a:solidFill>
              </a:rPr>
              <a:t>double </a:t>
            </a:r>
            <a:r>
              <a:rPr lang="en-IN" sz="2400" dirty="0">
                <a:solidFill>
                  <a:schemeClr val="bg1"/>
                </a:solidFill>
              </a:rPr>
              <a:t>d;</a:t>
            </a:r>
          </a:p>
        </p:txBody>
      </p:sp>
    </p:spTree>
    <p:extLst>
      <p:ext uri="{BB962C8B-B14F-4D97-AF65-F5344CB8AC3E}">
        <p14:creationId xmlns:p14="http://schemas.microsoft.com/office/powerpoint/2010/main" val="1485093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Global Variable</a:t>
            </a:r>
            <a:endParaRPr lang="en-IN" dirty="0">
              <a:solidFill>
                <a:schemeClr val="bg1">
                  <a:lumMod val="85000"/>
                </a:schemeClr>
              </a:solidFill>
            </a:endParaRPr>
          </a:p>
        </p:txBody>
      </p:sp>
      <p:sp>
        <p:nvSpPr>
          <p:cNvPr id="3" name="Subtitle 2"/>
          <p:cNvSpPr>
            <a:spLocks noGrp="1"/>
          </p:cNvSpPr>
          <p:nvPr>
            <p:ph type="subTitle" idx="1"/>
          </p:nvPr>
        </p:nvSpPr>
        <p:spPr>
          <a:xfrm>
            <a:off x="467544" y="1268760"/>
            <a:ext cx="7992888" cy="5040560"/>
          </a:xfrm>
        </p:spPr>
        <p:txBody>
          <a:bodyPr>
            <a:noAutofit/>
          </a:bodyPr>
          <a:lstStyle/>
          <a:p>
            <a:pPr algn="l"/>
            <a:r>
              <a:rPr lang="en-IN" sz="2400" dirty="0">
                <a:solidFill>
                  <a:schemeClr val="bg1"/>
                </a:solidFill>
              </a:rPr>
              <a:t>Global variables are defined above main() in the following way:- </a:t>
            </a:r>
          </a:p>
          <a:p>
            <a:pPr algn="l"/>
            <a:r>
              <a:rPr lang="en-IN" sz="2400" dirty="0">
                <a:solidFill>
                  <a:schemeClr val="bg1"/>
                </a:solidFill>
              </a:rPr>
              <a:t>         short </a:t>
            </a:r>
            <a:r>
              <a:rPr lang="en-IN" sz="2400" dirty="0" err="1">
                <a:solidFill>
                  <a:schemeClr val="bg1"/>
                </a:solidFill>
              </a:rPr>
              <a:t>number,sum</a:t>
            </a:r>
            <a:r>
              <a:rPr lang="en-IN" sz="2400" dirty="0">
                <a:solidFill>
                  <a:schemeClr val="bg1"/>
                </a:solidFill>
              </a:rPr>
              <a:t> = 0; </a:t>
            </a:r>
          </a:p>
          <a:p>
            <a:pPr algn="l"/>
            <a:r>
              <a:rPr lang="en-IN" sz="2400" dirty="0">
                <a:solidFill>
                  <a:schemeClr val="bg1"/>
                </a:solidFill>
              </a:rPr>
              <a:t>          </a:t>
            </a:r>
            <a:r>
              <a:rPr lang="en-IN" sz="2400" dirty="0" err="1">
                <a:solidFill>
                  <a:schemeClr val="bg1"/>
                </a:solidFill>
              </a:rPr>
              <a:t>int</a:t>
            </a:r>
            <a:r>
              <a:rPr lang="en-IN" sz="2400" dirty="0">
                <a:solidFill>
                  <a:schemeClr val="bg1"/>
                </a:solidFill>
              </a:rPr>
              <a:t> </a:t>
            </a:r>
            <a:r>
              <a:rPr lang="en-IN" sz="2400" dirty="0" err="1">
                <a:solidFill>
                  <a:schemeClr val="bg1"/>
                </a:solidFill>
              </a:rPr>
              <a:t>bignumber,bigsum</a:t>
            </a:r>
            <a:r>
              <a:rPr lang="en-IN" sz="2400" dirty="0">
                <a:solidFill>
                  <a:schemeClr val="bg1"/>
                </a:solidFill>
              </a:rPr>
              <a:t>; </a:t>
            </a:r>
          </a:p>
          <a:p>
            <a:pPr algn="l"/>
            <a:r>
              <a:rPr lang="en-IN" sz="2400" dirty="0">
                <a:solidFill>
                  <a:schemeClr val="bg1"/>
                </a:solidFill>
              </a:rPr>
              <a:t>          char letter;   </a:t>
            </a:r>
          </a:p>
          <a:p>
            <a:pPr algn="l"/>
            <a:r>
              <a:rPr lang="en-IN" sz="2400" dirty="0">
                <a:solidFill>
                  <a:schemeClr val="bg1"/>
                </a:solidFill>
              </a:rPr>
              <a:t>          </a:t>
            </a:r>
            <a:r>
              <a:rPr lang="en-IN" sz="2400" dirty="0" err="1" smtClean="0">
                <a:solidFill>
                  <a:schemeClr val="bg1"/>
                </a:solidFill>
              </a:rPr>
              <a:t>int</a:t>
            </a:r>
            <a:r>
              <a:rPr lang="en-IN" sz="2400" dirty="0" smtClean="0">
                <a:solidFill>
                  <a:schemeClr val="bg1"/>
                </a:solidFill>
              </a:rPr>
              <a:t> main</a:t>
            </a:r>
            <a:r>
              <a:rPr lang="en-IN" sz="2400" dirty="0">
                <a:solidFill>
                  <a:schemeClr val="bg1"/>
                </a:solidFill>
              </a:rPr>
              <a:t>() </a:t>
            </a:r>
          </a:p>
          <a:p>
            <a:pPr algn="l"/>
            <a:r>
              <a:rPr lang="en-IN" sz="2400" dirty="0">
                <a:solidFill>
                  <a:schemeClr val="bg1"/>
                </a:solidFill>
              </a:rPr>
              <a:t>         { // some code;  } //Variables declared above main</a:t>
            </a:r>
          </a:p>
          <a:p>
            <a:pPr algn="l"/>
            <a:r>
              <a:rPr lang="en-IN" sz="2400" dirty="0">
                <a:solidFill>
                  <a:schemeClr val="bg1"/>
                </a:solidFill>
              </a:rPr>
              <a:t>It is also possible to pre-initialise global variables using the = operator for assignment. </a:t>
            </a:r>
          </a:p>
          <a:p>
            <a:pPr algn="l"/>
            <a:endParaRPr lang="en-IN" sz="2400" dirty="0">
              <a:solidFill>
                <a:schemeClr val="bg1"/>
              </a:solidFill>
            </a:endParaRPr>
          </a:p>
        </p:txBody>
      </p:sp>
    </p:spTree>
    <p:extLst>
      <p:ext uri="{BB962C8B-B14F-4D97-AF65-F5344CB8AC3E}">
        <p14:creationId xmlns:p14="http://schemas.microsoft.com/office/powerpoint/2010/main" val="192416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Constants</a:t>
            </a:r>
            <a:endParaRPr lang="en-IN" dirty="0">
              <a:solidFill>
                <a:schemeClr val="bg1">
                  <a:lumMod val="85000"/>
                </a:schemeClr>
              </a:solidFill>
            </a:endParaRPr>
          </a:p>
        </p:txBody>
      </p:sp>
      <p:sp>
        <p:nvSpPr>
          <p:cNvPr id="3" name="Subtitle 2"/>
          <p:cNvSpPr>
            <a:spLocks noGrp="1"/>
          </p:cNvSpPr>
          <p:nvPr>
            <p:ph type="subTitle" idx="1"/>
          </p:nvPr>
        </p:nvSpPr>
        <p:spPr>
          <a:xfrm>
            <a:off x="467544" y="1268760"/>
            <a:ext cx="7992888" cy="5040560"/>
          </a:xfrm>
        </p:spPr>
        <p:txBody>
          <a:bodyPr>
            <a:noAutofit/>
          </a:bodyPr>
          <a:lstStyle/>
          <a:p>
            <a:pPr algn="l"/>
            <a:r>
              <a:rPr lang="en-IN" sz="2400" dirty="0">
                <a:solidFill>
                  <a:schemeClr val="bg1"/>
                </a:solidFill>
              </a:rPr>
              <a:t>Constants refer to fixed values that the program may not alter during its execution. These fixed values are also called literals</a:t>
            </a:r>
            <a:r>
              <a:rPr lang="en-IN" sz="2400" dirty="0" smtClean="0">
                <a:solidFill>
                  <a:schemeClr val="bg1"/>
                </a:solidFill>
              </a:rPr>
              <a:t>.</a:t>
            </a:r>
          </a:p>
          <a:p>
            <a:pPr algn="l"/>
            <a:endParaRPr lang="en-IN" sz="2400" dirty="0">
              <a:solidFill>
                <a:schemeClr val="bg1"/>
              </a:solidFill>
            </a:endParaRPr>
          </a:p>
          <a:p>
            <a:pPr algn="l"/>
            <a:r>
              <a:rPr lang="en-IN" sz="2400" dirty="0">
                <a:solidFill>
                  <a:schemeClr val="bg1"/>
                </a:solidFill>
              </a:rPr>
              <a:t>Constants can be of any of the basic data types like an integer constant, a floating constant, a character constant, or a string literal. There are enumeration constants as well.</a:t>
            </a:r>
          </a:p>
          <a:p>
            <a:pPr algn="l"/>
            <a:endParaRPr lang="en-IN" sz="2400" dirty="0" smtClean="0">
              <a:solidFill>
                <a:schemeClr val="bg1"/>
              </a:solidFill>
            </a:endParaRPr>
          </a:p>
          <a:p>
            <a:pPr algn="l"/>
            <a:r>
              <a:rPr lang="en-IN" sz="2400" dirty="0" smtClean="0">
                <a:solidFill>
                  <a:schemeClr val="bg1"/>
                </a:solidFill>
              </a:rPr>
              <a:t>Constants </a:t>
            </a:r>
            <a:r>
              <a:rPr lang="en-IN" sz="2400" dirty="0">
                <a:solidFill>
                  <a:schemeClr val="bg1"/>
                </a:solidFill>
              </a:rPr>
              <a:t>are treated just like regular variables except that their values cannot be modified after their definition.</a:t>
            </a:r>
          </a:p>
          <a:p>
            <a:pPr algn="l"/>
            <a:endParaRPr lang="en-IN" sz="2400" dirty="0">
              <a:solidFill>
                <a:schemeClr val="bg1"/>
              </a:solidFill>
            </a:endParaRPr>
          </a:p>
        </p:txBody>
      </p:sp>
    </p:spTree>
    <p:extLst>
      <p:ext uri="{BB962C8B-B14F-4D97-AF65-F5344CB8AC3E}">
        <p14:creationId xmlns:p14="http://schemas.microsoft.com/office/powerpoint/2010/main" val="194920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Constants</a:t>
            </a:r>
            <a:endParaRPr lang="en-IN" dirty="0">
              <a:solidFill>
                <a:schemeClr val="bg1">
                  <a:lumMod val="85000"/>
                </a:schemeClr>
              </a:solidFill>
            </a:endParaRPr>
          </a:p>
        </p:txBody>
      </p:sp>
      <p:sp>
        <p:nvSpPr>
          <p:cNvPr id="3" name="Subtitle 2"/>
          <p:cNvSpPr>
            <a:spLocks noGrp="1"/>
          </p:cNvSpPr>
          <p:nvPr>
            <p:ph type="subTitle" idx="1"/>
          </p:nvPr>
        </p:nvSpPr>
        <p:spPr>
          <a:xfrm>
            <a:off x="467544" y="1268760"/>
            <a:ext cx="7992888" cy="5040560"/>
          </a:xfrm>
        </p:spPr>
        <p:txBody>
          <a:bodyPr>
            <a:noAutofit/>
          </a:bodyPr>
          <a:lstStyle/>
          <a:p>
            <a:pPr algn="l"/>
            <a:r>
              <a:rPr lang="en-IN" sz="2400" dirty="0">
                <a:solidFill>
                  <a:schemeClr val="bg1"/>
                </a:solidFill>
              </a:rPr>
              <a:t>Constants refer to fixed values that the program may not alter during its execution. These fixed values are also called literals</a:t>
            </a:r>
            <a:r>
              <a:rPr lang="en-IN" sz="2400" dirty="0" smtClean="0">
                <a:solidFill>
                  <a:schemeClr val="bg1"/>
                </a:solidFill>
              </a:rPr>
              <a:t>.</a:t>
            </a:r>
          </a:p>
          <a:p>
            <a:pPr algn="l"/>
            <a:endParaRPr lang="en-IN" sz="2400" dirty="0">
              <a:solidFill>
                <a:schemeClr val="bg1"/>
              </a:solidFill>
            </a:endParaRPr>
          </a:p>
          <a:p>
            <a:pPr algn="l"/>
            <a:r>
              <a:rPr lang="en-IN" sz="2400" dirty="0">
                <a:solidFill>
                  <a:schemeClr val="bg1"/>
                </a:solidFill>
              </a:rPr>
              <a:t>Constants can be of any of the basic data types like an integer constant, a floating constant, a character constant, or a string literal. There are enumeration constants as well.</a:t>
            </a:r>
          </a:p>
          <a:p>
            <a:pPr algn="l"/>
            <a:endParaRPr lang="en-IN" sz="2400" dirty="0" smtClean="0">
              <a:solidFill>
                <a:schemeClr val="bg1"/>
              </a:solidFill>
            </a:endParaRPr>
          </a:p>
          <a:p>
            <a:pPr algn="l"/>
            <a:r>
              <a:rPr lang="en-IN" sz="2400" dirty="0" smtClean="0">
                <a:solidFill>
                  <a:schemeClr val="bg1"/>
                </a:solidFill>
              </a:rPr>
              <a:t>Constants </a:t>
            </a:r>
            <a:r>
              <a:rPr lang="en-IN" sz="2400" dirty="0">
                <a:solidFill>
                  <a:schemeClr val="bg1"/>
                </a:solidFill>
              </a:rPr>
              <a:t>are treated just like regular variables except that their values cannot be modified after their definition.</a:t>
            </a:r>
          </a:p>
          <a:p>
            <a:pPr algn="l"/>
            <a:endParaRPr lang="en-IN" sz="2400" dirty="0">
              <a:solidFill>
                <a:schemeClr val="bg1"/>
              </a:solidFill>
            </a:endParaRPr>
          </a:p>
        </p:txBody>
      </p:sp>
    </p:spTree>
    <p:extLst>
      <p:ext uri="{BB962C8B-B14F-4D97-AF65-F5344CB8AC3E}">
        <p14:creationId xmlns:p14="http://schemas.microsoft.com/office/powerpoint/2010/main" val="2516110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Constants</a:t>
            </a:r>
            <a:endParaRPr lang="en-IN" dirty="0">
              <a:solidFill>
                <a:schemeClr val="bg1">
                  <a:lumMod val="85000"/>
                </a:schemeClr>
              </a:solidFill>
            </a:endParaRPr>
          </a:p>
        </p:txBody>
      </p:sp>
      <p:sp>
        <p:nvSpPr>
          <p:cNvPr id="3" name="Subtitle 2"/>
          <p:cNvSpPr>
            <a:spLocks noGrp="1"/>
          </p:cNvSpPr>
          <p:nvPr>
            <p:ph type="subTitle" idx="1"/>
          </p:nvPr>
        </p:nvSpPr>
        <p:spPr>
          <a:xfrm>
            <a:off x="467544" y="1268760"/>
            <a:ext cx="7992888" cy="5040560"/>
          </a:xfrm>
        </p:spPr>
        <p:txBody>
          <a:bodyPr>
            <a:noAutofit/>
          </a:bodyPr>
          <a:lstStyle/>
          <a:p>
            <a:pPr algn="l"/>
            <a:r>
              <a:rPr lang="en-IN" sz="2400" dirty="0">
                <a:solidFill>
                  <a:schemeClr val="bg1"/>
                </a:solidFill>
              </a:rPr>
              <a:t>Constants refer to fixed values that the program may not alter during its execution. These fixed values are also called literals</a:t>
            </a:r>
            <a:r>
              <a:rPr lang="en-IN" sz="2400" dirty="0" smtClean="0">
                <a:solidFill>
                  <a:schemeClr val="bg1"/>
                </a:solidFill>
              </a:rPr>
              <a:t>.</a:t>
            </a:r>
          </a:p>
          <a:p>
            <a:pPr algn="l"/>
            <a:endParaRPr lang="en-IN" sz="2400" dirty="0">
              <a:solidFill>
                <a:schemeClr val="bg1"/>
              </a:solidFill>
            </a:endParaRPr>
          </a:p>
          <a:p>
            <a:pPr algn="l"/>
            <a:r>
              <a:rPr lang="en-IN" sz="2400" dirty="0">
                <a:solidFill>
                  <a:schemeClr val="bg1"/>
                </a:solidFill>
              </a:rPr>
              <a:t>Constants can be of any of the basic data types like an integer constant, a floating constant, a character constant, or a string literal. There are enumeration constants as well.</a:t>
            </a:r>
          </a:p>
          <a:p>
            <a:pPr algn="l"/>
            <a:endParaRPr lang="en-IN" sz="2400" dirty="0" smtClean="0">
              <a:solidFill>
                <a:schemeClr val="bg1"/>
              </a:solidFill>
            </a:endParaRPr>
          </a:p>
          <a:p>
            <a:pPr algn="l"/>
            <a:r>
              <a:rPr lang="en-IN" sz="2400" dirty="0" smtClean="0">
                <a:solidFill>
                  <a:schemeClr val="bg1"/>
                </a:solidFill>
              </a:rPr>
              <a:t>Constants </a:t>
            </a:r>
            <a:r>
              <a:rPr lang="en-IN" sz="2400" dirty="0">
                <a:solidFill>
                  <a:schemeClr val="bg1"/>
                </a:solidFill>
              </a:rPr>
              <a:t>are treated just like regular variables except that their values cannot be modified after their definition.</a:t>
            </a:r>
          </a:p>
          <a:p>
            <a:pPr algn="l"/>
            <a:endParaRPr lang="en-IN" sz="2400" dirty="0">
              <a:solidFill>
                <a:schemeClr val="bg1"/>
              </a:solidFill>
            </a:endParaRPr>
          </a:p>
        </p:txBody>
      </p:sp>
    </p:spTree>
    <p:extLst>
      <p:ext uri="{BB962C8B-B14F-4D97-AF65-F5344CB8AC3E}">
        <p14:creationId xmlns:p14="http://schemas.microsoft.com/office/powerpoint/2010/main" val="267670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Constants: #define</a:t>
            </a:r>
            <a:endParaRPr lang="en-IN" dirty="0">
              <a:solidFill>
                <a:schemeClr val="bg1">
                  <a:lumMod val="85000"/>
                </a:schemeClr>
              </a:solidFill>
            </a:endParaRPr>
          </a:p>
        </p:txBody>
      </p:sp>
      <p:sp>
        <p:nvSpPr>
          <p:cNvPr id="3" name="Subtitle 2"/>
          <p:cNvSpPr>
            <a:spLocks noGrp="1"/>
          </p:cNvSpPr>
          <p:nvPr>
            <p:ph type="subTitle" idx="1"/>
          </p:nvPr>
        </p:nvSpPr>
        <p:spPr>
          <a:xfrm>
            <a:off x="467544" y="1268760"/>
            <a:ext cx="7992888" cy="5040560"/>
          </a:xfrm>
        </p:spPr>
        <p:txBody>
          <a:bodyPr>
            <a:noAutofit/>
          </a:bodyPr>
          <a:lstStyle/>
          <a:p>
            <a:pPr algn="l"/>
            <a:r>
              <a:rPr lang="en-IN" sz="2400" dirty="0">
                <a:solidFill>
                  <a:schemeClr val="bg1"/>
                </a:solidFill>
              </a:rPr>
              <a:t>Given below is the form to use #define </a:t>
            </a:r>
            <a:r>
              <a:rPr lang="en-IN" sz="2400" dirty="0" err="1">
                <a:solidFill>
                  <a:schemeClr val="bg1"/>
                </a:solidFill>
              </a:rPr>
              <a:t>preprocessor</a:t>
            </a:r>
            <a:r>
              <a:rPr lang="en-IN" sz="2400" dirty="0">
                <a:solidFill>
                  <a:schemeClr val="bg1"/>
                </a:solidFill>
              </a:rPr>
              <a:t> to define a constant −</a:t>
            </a:r>
          </a:p>
          <a:p>
            <a:pPr algn="l"/>
            <a:r>
              <a:rPr lang="en-IN" sz="2400" dirty="0">
                <a:solidFill>
                  <a:schemeClr val="bg1"/>
                </a:solidFill>
              </a:rPr>
              <a:t>#define identifier </a:t>
            </a:r>
            <a:r>
              <a:rPr lang="en-IN" sz="2400" dirty="0" smtClean="0">
                <a:solidFill>
                  <a:schemeClr val="bg1"/>
                </a:solidFill>
              </a:rPr>
              <a:t>value</a:t>
            </a:r>
          </a:p>
          <a:p>
            <a:pPr algn="l"/>
            <a:r>
              <a:rPr lang="en-IN" sz="2400" dirty="0" smtClean="0">
                <a:solidFill>
                  <a:schemeClr val="bg1"/>
                </a:solidFill>
              </a:rPr>
              <a:t>Example:</a:t>
            </a:r>
          </a:p>
          <a:p>
            <a:pPr algn="l"/>
            <a:r>
              <a:rPr lang="en-IN" sz="2400" dirty="0">
                <a:solidFill>
                  <a:schemeClr val="bg1"/>
                </a:solidFill>
              </a:rPr>
              <a:t>#include &lt;</a:t>
            </a:r>
            <a:r>
              <a:rPr lang="en-IN" sz="2400" dirty="0" err="1">
                <a:solidFill>
                  <a:schemeClr val="bg1"/>
                </a:solidFill>
              </a:rPr>
              <a:t>stdio.h</a:t>
            </a:r>
            <a:r>
              <a:rPr lang="en-IN" sz="2400" dirty="0">
                <a:solidFill>
                  <a:schemeClr val="bg1"/>
                </a:solidFill>
              </a:rPr>
              <a:t>&gt; </a:t>
            </a:r>
            <a:endParaRPr lang="en-IN" sz="2400" dirty="0" smtClean="0">
              <a:solidFill>
                <a:schemeClr val="bg1"/>
              </a:solidFill>
            </a:endParaRPr>
          </a:p>
          <a:p>
            <a:pPr algn="l"/>
            <a:r>
              <a:rPr lang="en-IN" sz="2400" dirty="0" smtClean="0">
                <a:solidFill>
                  <a:schemeClr val="bg1"/>
                </a:solidFill>
              </a:rPr>
              <a:t>#</a:t>
            </a:r>
            <a:r>
              <a:rPr lang="en-IN" sz="2400" dirty="0">
                <a:solidFill>
                  <a:schemeClr val="bg1"/>
                </a:solidFill>
              </a:rPr>
              <a:t>define LENGTH 10 </a:t>
            </a:r>
            <a:endParaRPr lang="en-IN" sz="2400" dirty="0" smtClean="0">
              <a:solidFill>
                <a:schemeClr val="bg1"/>
              </a:solidFill>
            </a:endParaRPr>
          </a:p>
          <a:p>
            <a:pPr algn="l"/>
            <a:r>
              <a:rPr lang="en-IN" sz="2400" dirty="0" smtClean="0">
                <a:solidFill>
                  <a:schemeClr val="bg1"/>
                </a:solidFill>
              </a:rPr>
              <a:t>#</a:t>
            </a:r>
            <a:r>
              <a:rPr lang="en-IN" sz="2400" dirty="0">
                <a:solidFill>
                  <a:schemeClr val="bg1"/>
                </a:solidFill>
              </a:rPr>
              <a:t>define WIDTH 5 </a:t>
            </a:r>
            <a:endParaRPr lang="en-IN" sz="2400" dirty="0" smtClean="0">
              <a:solidFill>
                <a:schemeClr val="bg1"/>
              </a:solidFill>
            </a:endParaRPr>
          </a:p>
          <a:p>
            <a:pPr algn="l"/>
            <a:r>
              <a:rPr lang="en-IN" sz="2400" dirty="0" err="1" smtClean="0">
                <a:solidFill>
                  <a:schemeClr val="bg1"/>
                </a:solidFill>
              </a:rPr>
              <a:t>int</a:t>
            </a:r>
            <a:r>
              <a:rPr lang="en-IN" sz="2400" dirty="0" smtClean="0">
                <a:solidFill>
                  <a:schemeClr val="bg1"/>
                </a:solidFill>
              </a:rPr>
              <a:t> </a:t>
            </a:r>
            <a:r>
              <a:rPr lang="en-IN" sz="2400" dirty="0">
                <a:solidFill>
                  <a:schemeClr val="bg1"/>
                </a:solidFill>
              </a:rPr>
              <a:t>main() </a:t>
            </a:r>
            <a:r>
              <a:rPr lang="en-IN" sz="2400" dirty="0" smtClean="0">
                <a:solidFill>
                  <a:schemeClr val="bg1"/>
                </a:solidFill>
              </a:rPr>
              <a:t>{</a:t>
            </a:r>
          </a:p>
          <a:p>
            <a:pPr algn="l"/>
            <a:r>
              <a:rPr lang="en-IN" sz="2400" dirty="0">
                <a:solidFill>
                  <a:schemeClr val="bg1"/>
                </a:solidFill>
              </a:rPr>
              <a:t>	</a:t>
            </a:r>
            <a:r>
              <a:rPr lang="en-IN" sz="2400" dirty="0" err="1" smtClean="0">
                <a:solidFill>
                  <a:schemeClr val="bg1"/>
                </a:solidFill>
              </a:rPr>
              <a:t>int</a:t>
            </a:r>
            <a:r>
              <a:rPr lang="en-IN" sz="2400" dirty="0" smtClean="0">
                <a:solidFill>
                  <a:schemeClr val="bg1"/>
                </a:solidFill>
              </a:rPr>
              <a:t> area </a:t>
            </a:r>
            <a:r>
              <a:rPr lang="en-IN" sz="2400" dirty="0">
                <a:solidFill>
                  <a:schemeClr val="bg1"/>
                </a:solidFill>
              </a:rPr>
              <a:t>= LENGTH * WIDTH; </a:t>
            </a:r>
            <a:endParaRPr lang="en-IN" sz="2400" dirty="0" smtClean="0">
              <a:solidFill>
                <a:schemeClr val="bg1"/>
              </a:solidFill>
            </a:endParaRPr>
          </a:p>
          <a:p>
            <a:pPr algn="l"/>
            <a:r>
              <a:rPr lang="en-IN" sz="2400" dirty="0" smtClean="0">
                <a:solidFill>
                  <a:schemeClr val="bg1"/>
                </a:solidFill>
              </a:rPr>
              <a:t>	</a:t>
            </a:r>
            <a:r>
              <a:rPr lang="en-IN" sz="2400" dirty="0" err="1" smtClean="0">
                <a:solidFill>
                  <a:schemeClr val="bg1"/>
                </a:solidFill>
              </a:rPr>
              <a:t>printf</a:t>
            </a:r>
            <a:r>
              <a:rPr lang="en-IN" sz="2400" dirty="0">
                <a:solidFill>
                  <a:schemeClr val="bg1"/>
                </a:solidFill>
              </a:rPr>
              <a:t>("value of area : %d", area</a:t>
            </a:r>
            <a:r>
              <a:rPr lang="en-IN" sz="2400" dirty="0" smtClean="0">
                <a:solidFill>
                  <a:schemeClr val="bg1"/>
                </a:solidFill>
              </a:rPr>
              <a:t>); 	</a:t>
            </a:r>
          </a:p>
          <a:p>
            <a:pPr algn="l"/>
            <a:r>
              <a:rPr lang="en-IN" sz="2400" dirty="0" smtClean="0">
                <a:solidFill>
                  <a:schemeClr val="bg1"/>
                </a:solidFill>
              </a:rPr>
              <a:t>	return </a:t>
            </a:r>
            <a:r>
              <a:rPr lang="en-IN" sz="2400" dirty="0">
                <a:solidFill>
                  <a:schemeClr val="bg1"/>
                </a:solidFill>
              </a:rPr>
              <a:t>0; </a:t>
            </a:r>
            <a:endParaRPr lang="en-IN" sz="2400" dirty="0" smtClean="0">
              <a:solidFill>
                <a:schemeClr val="bg1"/>
              </a:solidFill>
            </a:endParaRPr>
          </a:p>
          <a:p>
            <a:pPr algn="l"/>
            <a:r>
              <a:rPr lang="en-IN" sz="2400" dirty="0" smtClean="0">
                <a:solidFill>
                  <a:schemeClr val="bg1"/>
                </a:solidFill>
              </a:rPr>
              <a:t>}</a:t>
            </a:r>
            <a:endParaRPr lang="en-IN" sz="2400" dirty="0">
              <a:solidFill>
                <a:schemeClr val="bg1"/>
              </a:solidFill>
            </a:endParaRPr>
          </a:p>
        </p:txBody>
      </p:sp>
    </p:spTree>
    <p:extLst>
      <p:ext uri="{BB962C8B-B14F-4D97-AF65-F5344CB8AC3E}">
        <p14:creationId xmlns:p14="http://schemas.microsoft.com/office/powerpoint/2010/main" val="3164712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400</Words>
  <Application>Microsoft Office PowerPoint</Application>
  <PresentationFormat>On-screen Show (4:3)</PresentationFormat>
  <Paragraphs>87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Variables</vt:lpstr>
      <vt:lpstr>Variables</vt:lpstr>
      <vt:lpstr>Variable Definition in C</vt:lpstr>
      <vt:lpstr>Global Variable</vt:lpstr>
      <vt:lpstr>Constants</vt:lpstr>
      <vt:lpstr>Constants</vt:lpstr>
      <vt:lpstr>Constants</vt:lpstr>
      <vt:lpstr>Constants: #define</vt:lpstr>
      <vt:lpstr>Constants: const keyword</vt:lpstr>
      <vt:lpstr>Next: Operators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9</cp:revision>
  <dcterms:created xsi:type="dcterms:W3CDTF">2016-09-01T03:02:47Z</dcterms:created>
  <dcterms:modified xsi:type="dcterms:W3CDTF">2016-09-02T20:30:07Z</dcterms:modified>
</cp:coreProperties>
</file>