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Layouts/slideLayout29.xml" ContentType="application/vnd.openxmlformats-officedocument.presentationml.slideLayout+xml"/>
  <Default Extension="pdf" ContentType="application/pdf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17" r:id="rId1"/>
    <p:sldMasterId id="2147484429" r:id="rId2"/>
  </p:sldMasterIdLst>
  <p:sldIdLst>
    <p:sldId id="261" r:id="rId3"/>
    <p:sldId id="260" r:id="rId4"/>
    <p:sldId id="263" r:id="rId5"/>
    <p:sldId id="257" r:id="rId6"/>
    <p:sldId id="259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88201" autoAdjust="0"/>
  </p:normalViewPr>
  <p:slideViewPr>
    <p:cSldViewPr snapToGrid="0" snapToObjects="1">
      <p:cViewPr>
        <p:scale>
          <a:sx n="97" d="100"/>
          <a:sy n="97" d="100"/>
        </p:scale>
        <p:origin x="-1216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90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31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7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AB02A5-4FE5-49D9-9E24-09F23B90C450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2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5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7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7" y="6356352"/>
            <a:ext cx="1752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2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3" y="5257801"/>
            <a:ext cx="5457919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3" y="389967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2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1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90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6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6" y="2209802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7" y="6356352"/>
            <a:ext cx="1752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2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3" y="361018"/>
            <a:ext cx="506507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4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3429001"/>
            <a:ext cx="49664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3" y="4824415"/>
            <a:ext cx="4966447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2" y="6356352"/>
            <a:ext cx="1622612" cy="365125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4" y="6356352"/>
            <a:ext cx="5311588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3429001"/>
            <a:ext cx="49664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5" y="4824415"/>
            <a:ext cx="4966447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7"/>
            <a:ext cx="506507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1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2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6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4" y="6356352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9" y="990602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8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1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5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90" y="4840943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4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1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5" y="268288"/>
            <a:ext cx="3006727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90" y="4840943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2" y="268290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7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7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7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7" y="1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6" y="4246565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3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6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1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1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3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9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2" y="1035425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5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7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2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1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3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5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1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2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6" y="1885028"/>
            <a:ext cx="878262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4" y="1219200"/>
            <a:ext cx="132763" cy="128467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3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3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4" y="1371600"/>
            <a:ext cx="132763" cy="128467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91" y="1474764"/>
            <a:ext cx="132763" cy="128467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01"/>
            <a:ext cx="2133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01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01"/>
            <a:ext cx="457200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7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7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7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2209802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4" y="6356352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3" y="361018"/>
            <a:ext cx="506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45" r:id="rId16"/>
    <p:sldLayoutId id="2147484446" r:id="rId17"/>
    <p:sldLayoutId id="2147484447" r:id="rId18"/>
    <p:sldLayoutId id="214748444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0206"/>
            <a:ext cx="8873615" cy="2290916"/>
          </a:xfrm>
        </p:spPr>
        <p:txBody>
          <a:bodyPr/>
          <a:lstStyle/>
          <a:p>
            <a:r>
              <a:rPr lang="en-US" sz="4800" b="1" dirty="0" smtClean="0"/>
              <a:t>NBA: Bayesian Skill Ranking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85703" y="1702225"/>
            <a:ext cx="8873615" cy="22909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Leland Chen, Joseph Huang, Ryan Thompson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docs.google.com/viewer?attid=0.1&amp;pid=gmail&amp;thid=12cc13b8e9bd8621&amp;url=https%3A%2F%2Fmail.google.com%2Fmail%2F%3Fui%3D2%26ik%3D253f532e84%26view%3Datt%26th%3D12cc13b8e9bd8621%26attid%3D0.1%26disp%3Dattd%26realattid%3Df_ghevxi0i0%26zw&amp;docid=e1c29ebb47382e935a12decd39cbc9c9%7C6edf0e8ddade73b76fc632b94c7d5409&amp;a=bi&amp;pagenumber=1&amp;w=8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idx="1"/>
          </p:nvPr>
        </p:nvSpPr>
        <p:spPr>
          <a:xfrm>
            <a:off x="2235527" y="528143"/>
            <a:ext cx="4677709" cy="639762"/>
          </a:xfrm>
        </p:spPr>
        <p:txBody>
          <a:bodyPr/>
          <a:lstStyle/>
          <a:p>
            <a:r>
              <a:rPr lang="en-US" sz="3600" dirty="0" smtClean="0"/>
              <a:t>Proposed Network</a:t>
            </a:r>
            <a:endParaRPr lang="en-US" sz="3600" dirty="0"/>
          </a:p>
        </p:txBody>
      </p:sp>
      <p:pic>
        <p:nvPicPr>
          <p:cNvPr id="17" name="Content Placeholder 16" descr="newnetwork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 t="-11239" b="-55427"/>
              <a:stretch>
                <a:fillRect/>
              </a:stretch>
            </p:blipFill>
          </mc:Choice>
          <mc:Fallback>
            <p:blipFill>
              <a:blip r:embed="rId3"/>
              <a:srcRect t="-11239" b="-55427"/>
              <a:stretch>
                <a:fillRect/>
              </a:stretch>
            </p:blipFill>
          </mc:Fallback>
        </mc:AlternateContent>
        <p:spPr>
          <a:xfrm>
            <a:off x="103202" y="2055763"/>
            <a:ext cx="8949147" cy="66178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7" descr="CPD_r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57764" b="-57764"/>
          <a:stretch>
            <a:fillRect/>
          </a:stretch>
        </p:blipFill>
        <p:spPr>
          <a:xfrm>
            <a:off x="2663340" y="2319280"/>
            <a:ext cx="6459045" cy="6223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978450" y="2999652"/>
            <a:ext cx="4041775" cy="639762"/>
          </a:xfrm>
        </p:spPr>
        <p:txBody>
          <a:bodyPr/>
          <a:lstStyle/>
          <a:p>
            <a:r>
              <a:rPr lang="en-US" dirty="0" smtClean="0"/>
              <a:t>Logistic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1939171" y="1545096"/>
            <a:ext cx="4040188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Gaussian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half" idx="2"/>
          </p:nvPr>
        </p:nvSpPr>
        <p:spPr>
          <a:xfrm>
            <a:off x="-1562892" y="2566431"/>
            <a:ext cx="4040188" cy="530363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 descr="Gaussi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50" y="2350025"/>
            <a:ext cx="3677835" cy="502952"/>
          </a:xfrm>
          <a:prstGeom prst="rect">
            <a:avLst/>
          </a:prstGeom>
        </p:spPr>
      </p:pic>
      <p:pic>
        <p:nvPicPr>
          <p:cNvPr id="18" name="Picture 17" descr="Logist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71" y="3809636"/>
            <a:ext cx="4411057" cy="5948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-44907" y="152190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Offensive/Defensive Skills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522667" y="1521904"/>
            <a:ext cx="4040188" cy="236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139994" y="332552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2575" y="2304910"/>
          <a:ext cx="8400560" cy="102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80"/>
                <a:gridCol w="1200080"/>
                <a:gridCol w="1200080"/>
                <a:gridCol w="1200080"/>
                <a:gridCol w="1200080"/>
                <a:gridCol w="1200080"/>
                <a:gridCol w="1200080"/>
              </a:tblGrid>
              <a:tr h="4105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</a:t>
                      </a:r>
                      <a:r>
                        <a:rPr lang="en-US" sz="1600" b="0" baseline="0" dirty="0" smtClean="0"/>
                        <a:t>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</a:t>
                      </a:r>
                      <a:r>
                        <a:rPr lang="en-US" sz="1600" b="0" baseline="0" dirty="0" smtClean="0"/>
                        <a:t>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Zydrunas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Ilgauskas</a:t>
                      </a:r>
                      <a:endParaRPr lang="en-US" sz="160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52.282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9.000</a:t>
                      </a:r>
                      <a:endParaRPr lang="en-US" sz="1600" b="1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34.708</a:t>
                      </a:r>
                      <a:endParaRPr lang="en-US" sz="1600" b="1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16.104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18.088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7.638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2575" y="3325524"/>
            <a:ext cx="298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Offensive Skills: Higher the better</a:t>
            </a:r>
          </a:p>
          <a:p>
            <a:r>
              <a:rPr lang="en-US" sz="1400" dirty="0" smtClean="0"/>
              <a:t>Defensive Skills: Lower the better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8001" y="4853457"/>
          <a:ext cx="8346754" cy="97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03"/>
                <a:gridCol w="955807"/>
                <a:gridCol w="985894"/>
                <a:gridCol w="864154"/>
                <a:gridCol w="1771492"/>
                <a:gridCol w="654663"/>
                <a:gridCol w="759409"/>
                <a:gridCol w="628476"/>
                <a:gridCol w="579856"/>
              </a:tblGrid>
              <a:tr h="338863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FGM-A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3GM-A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FTM-A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OFF-DEF-TOT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+/-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STL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BLK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PTS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503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Zydrunas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Ilgauskas</a:t>
                      </a:r>
                      <a:endParaRPr lang="en-US" sz="1600" dirty="0" smtClean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7-11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0-0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0-0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4-6-10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+2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8001" y="4305730"/>
            <a:ext cx="251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spcBef>
                <a:spcPct val="0"/>
              </a:spcBef>
              <a:buClr>
                <a:schemeClr val="accent1"/>
              </a:buClr>
              <a:buSzPct val="100000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Traditional Box Score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001" y="5855977"/>
            <a:ext cx="3440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CLE @ DET, March 07, 2007. 101-97 OT.</a:t>
            </a:r>
            <a:endParaRPr lang="en-US" sz="1400" dirty="0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457199" y="235692"/>
            <a:ext cx="7388352" cy="1143000"/>
          </a:xfrm>
        </p:spPr>
        <p:txBody>
          <a:bodyPr/>
          <a:lstStyle/>
          <a:p>
            <a:r>
              <a:rPr lang="en-US" b="1" dirty="0" smtClean="0"/>
              <a:t>Case </a:t>
            </a:r>
            <a:r>
              <a:rPr lang="en-US" b="1" dirty="0" smtClean="0"/>
              <a:t>Study: One </a:t>
            </a:r>
            <a:r>
              <a:rPr lang="en-US" b="1" dirty="0" smtClean="0"/>
              <a:t>Game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62575" y="388662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1 complete game; 183 total possessions 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0"/>
            <a:ext cx="7388352" cy="1143000"/>
          </a:xfrm>
        </p:spPr>
        <p:txBody>
          <a:bodyPr/>
          <a:lstStyle/>
          <a:p>
            <a:r>
              <a:rPr lang="en-US" b="1" dirty="0" smtClean="0"/>
              <a:t>Southwest Division 2008-2009</a:t>
            </a:r>
            <a:endParaRPr lang="en-US" b="1" dirty="0"/>
          </a:p>
        </p:txBody>
      </p:sp>
      <p:pic>
        <p:nvPicPr>
          <p:cNvPr id="8" name="Picture 7" descr="predi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580" y="2134330"/>
            <a:ext cx="4709497" cy="424246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2575" y="2278364"/>
          <a:ext cx="3630868" cy="3380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76"/>
                <a:gridCol w="1136466"/>
                <a:gridCol w="1406626"/>
              </a:tblGrid>
              <a:tr h="37440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Off. 2</a:t>
                      </a:r>
                      <a:r>
                        <a:rPr lang="en-US" sz="1500" baseline="0" dirty="0" smtClean="0"/>
                        <a:t> pt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Def</a:t>
                      </a:r>
                      <a:r>
                        <a:rPr lang="en-US" sz="1500" b="1" baseline="0" dirty="0" smtClean="0"/>
                        <a:t>. 2 pt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Player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0.478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-0.528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Jason</a:t>
                      </a:r>
                      <a:r>
                        <a:rPr lang="en-US" sz="1500" b="0" baseline="0" dirty="0" smtClean="0"/>
                        <a:t> Terry</a:t>
                      </a:r>
                      <a:endParaRPr lang="en-US" sz="1500" b="0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0.620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-0.270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Yao Ming</a:t>
                      </a:r>
                      <a:endParaRPr lang="en-US" sz="1500" b="0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0.391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-0.179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Luis </a:t>
                      </a:r>
                      <a:r>
                        <a:rPr lang="en-US" sz="1500" b="0" dirty="0" err="1" smtClean="0"/>
                        <a:t>Scola</a:t>
                      </a:r>
                      <a:endParaRPr lang="en-US" sz="1500" b="0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-0.029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-0.029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League</a:t>
                      </a:r>
                      <a:r>
                        <a:rPr lang="en-US" sz="1500" b="0" baseline="0" dirty="0" smtClean="0"/>
                        <a:t> Avg.</a:t>
                      </a:r>
                      <a:endParaRPr lang="en-US" sz="1500" b="0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-0.480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0.033</a:t>
                      </a:r>
                      <a:endParaRPr 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Ron </a:t>
                      </a:r>
                      <a:r>
                        <a:rPr lang="en-US" sz="1500" b="0" dirty="0" err="1" smtClean="0"/>
                        <a:t>Artest</a:t>
                      </a:r>
                      <a:endParaRPr lang="en-US" sz="1500" b="0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-0.195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0.452</a:t>
                      </a:r>
                      <a:endParaRPr 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/>
                        <a:t>Rasual</a:t>
                      </a:r>
                      <a:r>
                        <a:rPr lang="en-US" sz="1500" b="0" dirty="0" smtClean="0"/>
                        <a:t> Butler</a:t>
                      </a:r>
                      <a:endParaRPr lang="en-US" sz="1500" b="0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-0.482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0.398</a:t>
                      </a:r>
                      <a:endParaRPr 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Dirk </a:t>
                      </a:r>
                      <a:r>
                        <a:rPr lang="en-US" sz="1500" b="0" dirty="0" err="1" smtClean="0"/>
                        <a:t>Nowitzki</a:t>
                      </a:r>
                      <a:endParaRPr lang="en-US" sz="1500" b="0" dirty="0"/>
                    </a:p>
                  </a:txBody>
                  <a:tcPr marL="111635" marR="111635" marT="55818" marB="55818"/>
                </a:tc>
              </a:tr>
            </a:tbl>
          </a:graphicData>
        </a:graphic>
      </p:graphicFrame>
      <p:sp>
        <p:nvSpPr>
          <p:cNvPr id="11" name="Text Placeholder 4"/>
          <p:cNvSpPr txBox="1">
            <a:spLocks/>
          </p:cNvSpPr>
          <p:nvPr/>
        </p:nvSpPr>
        <p:spPr>
          <a:xfrm>
            <a:off x="129578" y="146952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 </a:t>
            </a:r>
            <a:r>
              <a:rPr lang="en-US" sz="2000" b="1" dirty="0" smtClean="0">
                <a:solidFill>
                  <a:schemeClr val="accent1"/>
                </a:solidFill>
              </a:rPr>
              <a:t>Off./Def.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(600+ possessions)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4928" y="1682519"/>
            <a:ext cx="3233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 games; 3152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half </a:t>
            </a:r>
            <a:r>
              <a:rPr lang="en-US" sz="1400" dirty="0" smtClean="0"/>
              <a:t>possessions</a:t>
            </a:r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614928" y="115929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Offensive Skills: Higher the better</a:t>
            </a:r>
          </a:p>
          <a:p>
            <a:r>
              <a:rPr lang="en-US" sz="1400" dirty="0" smtClean="0"/>
              <a:t>Defensive Skills: Lower the better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-44907" y="152190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Offensive/Defensive Skills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522667" y="1521904"/>
            <a:ext cx="4040188" cy="236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139994" y="332552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2575" y="2304910"/>
          <a:ext cx="8467916" cy="229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47"/>
                <a:gridCol w="1086739"/>
                <a:gridCol w="1044910"/>
                <a:gridCol w="1200080"/>
                <a:gridCol w="1200080"/>
                <a:gridCol w="1200080"/>
                <a:gridCol w="1200080"/>
              </a:tblGrid>
              <a:tr h="410528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</a:t>
                      </a:r>
                      <a:r>
                        <a:rPr lang="en-US" sz="1600" b="0" baseline="0" dirty="0" smtClean="0"/>
                        <a:t>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</a:t>
                      </a:r>
                      <a:r>
                        <a:rPr lang="en-US" sz="1600" b="0" baseline="0" dirty="0" smtClean="0"/>
                        <a:t>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Jason Terry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-527.858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0.478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-1.836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180.376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-0.528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12.050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Jason Kidd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-55.968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0.205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-2.996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64.236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-0.261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10.115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Nowitzki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466.984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0.482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0.353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105.667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0.398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-6.913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League Avg.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-0.197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-0.029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-0.137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-0.197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-0.029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-0.137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</a:tr>
            </a:tbl>
          </a:graphicData>
        </a:graphic>
      </p:graphicFrame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457199" y="235692"/>
            <a:ext cx="7388352" cy="1143000"/>
          </a:xfrm>
        </p:spPr>
        <p:txBody>
          <a:bodyPr/>
          <a:lstStyle/>
          <a:p>
            <a:r>
              <a:rPr lang="en-US" b="1" dirty="0" smtClean="0"/>
              <a:t>Case </a:t>
            </a:r>
            <a:r>
              <a:rPr lang="en-US" b="1" dirty="0" smtClean="0"/>
              <a:t>Study: Dallas Mavericks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6389" y="5302542"/>
            <a:ext cx="3233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 games; 3152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half </a:t>
            </a:r>
            <a:r>
              <a:rPr lang="en-US" sz="1400" dirty="0" smtClean="0"/>
              <a:t>possessions</a:t>
            </a:r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36389" y="47793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Offensive Skills: Higher the better</a:t>
            </a:r>
          </a:p>
          <a:p>
            <a:r>
              <a:rPr lang="en-US" sz="1400" dirty="0" smtClean="0"/>
              <a:t>Defensive Skills: Lower the better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2" y="528143"/>
            <a:ext cx="4040188" cy="639762"/>
          </a:xfrm>
        </p:spPr>
        <p:txBody>
          <a:bodyPr/>
          <a:lstStyle/>
          <a:p>
            <a:r>
              <a:rPr lang="en-US" sz="2400" dirty="0" smtClean="0"/>
              <a:t>Future Work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2" y="1401063"/>
            <a:ext cx="4040188" cy="4958258"/>
          </a:xfrm>
        </p:spPr>
        <p:txBody>
          <a:bodyPr>
            <a:normAutofit/>
          </a:bodyPr>
          <a:lstStyle/>
          <a:p>
            <a:r>
              <a:rPr lang="en-US" dirty="0" smtClean="0"/>
              <a:t>Smoothing/Bayesian </a:t>
            </a:r>
            <a:r>
              <a:rPr lang="en-US" dirty="0" smtClean="0"/>
              <a:t>Prior</a:t>
            </a:r>
          </a:p>
          <a:p>
            <a:r>
              <a:rPr lang="en-US" dirty="0" smtClean="0"/>
              <a:t>Coach Skill</a:t>
            </a:r>
          </a:p>
          <a:p>
            <a:r>
              <a:rPr lang="en-US" dirty="0" smtClean="0"/>
              <a:t>Even </a:t>
            </a:r>
            <a:r>
              <a:rPr lang="en-US" dirty="0" smtClean="0"/>
              <a:t>More Data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089135" y="528143"/>
            <a:ext cx="4041775" cy="639762"/>
          </a:xfrm>
        </p:spPr>
        <p:txBody>
          <a:bodyPr/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2" y="3971956"/>
            <a:ext cx="3880395" cy="477472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659125" y="415124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59125" y="4791006"/>
            <a:ext cx="4041775" cy="138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7597" y="1502687"/>
            <a:ext cx="3793313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4089135" y="1401063"/>
            <a:ext cx="4041775" cy="4958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dirty="0" smtClean="0"/>
              <a:t>Rank players by individual contribution that </a:t>
            </a:r>
            <a:r>
              <a:rPr lang="en-US" dirty="0" smtClean="0"/>
              <a:t>traditional box scores cannot </a:t>
            </a:r>
            <a:r>
              <a:rPr lang="en-US" dirty="0" smtClean="0"/>
              <a:t>convey</a:t>
            </a:r>
          </a:p>
          <a:p>
            <a:pPr marL="228600" indent="-228600" defTabSz="914400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dirty="0" smtClean="0"/>
              <a:t>Generative model can predict the performance of lineups that have never faced each other</a:t>
            </a:r>
          </a:p>
          <a:p>
            <a:pPr marL="228600" indent="-228600" defTabSz="914400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dirty="0" smtClean="0"/>
              <a:t>Built multinomial multi-player models of multidimensional skills on top of basic paired</a:t>
            </a:r>
            <a:r>
              <a:rPr lang="en-US" dirty="0" smtClean="0"/>
              <a:t>-comparison </a:t>
            </a:r>
            <a:r>
              <a:rPr lang="en-US" dirty="0" smtClean="0"/>
              <a:t>models.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466</TotalTime>
  <Words>375</Words>
  <Application>Microsoft Macintosh PowerPoint</Application>
  <PresentationFormat>On-screen Show (4:3)</PresentationFormat>
  <Paragraphs>138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Metro</vt:lpstr>
      <vt:lpstr>Plaza</vt:lpstr>
      <vt:lpstr>NBA: Bayesian Skill Ranking</vt:lpstr>
      <vt:lpstr>Slide 2</vt:lpstr>
      <vt:lpstr>Slide 3</vt:lpstr>
      <vt:lpstr>Slide 4</vt:lpstr>
      <vt:lpstr>Case Study: One Game</vt:lpstr>
      <vt:lpstr>Southwest Division 2008-2009</vt:lpstr>
      <vt:lpstr>Case Study: Dallas Mavericks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L</dc:creator>
  <cp:keywords/>
  <cp:lastModifiedBy>L</cp:lastModifiedBy>
  <cp:revision>182</cp:revision>
  <dcterms:created xsi:type="dcterms:W3CDTF">2011-03-17T11:52:31Z</dcterms:created>
  <dcterms:modified xsi:type="dcterms:W3CDTF">2011-03-17T12:41:16Z</dcterms:modified>
</cp:coreProperties>
</file>