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5" d="100"/>
          <a:sy n="5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5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48066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Introduction to Sonar Rock vs. Mine Prediction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688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This presentation explores the use of logistic regression to predict whether a sonar signal corresponds to a rock or a mine. By analyzing the complex underwater environment, this model can help improve maritime safety and security.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37674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299686" y="6360081"/>
            <a:ext cx="288929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Devang Chaudhari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873687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Overview of Logistic Regression Model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817858"/>
            <a:ext cx="32874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Logistic Regression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387215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supervised machine learning algorithm used to predict binary outcomes, such as rock or mine, based on input features.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817858"/>
            <a:ext cx="32467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Model Assumptions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651421" y="4387215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Linearity, independence, lack of multicollinearity, and normal distribution of errors.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817858"/>
            <a:ext cx="33416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Model Interpretation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542621" y="4734401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model outputs the probability of an instance belonging to one of the two classes (rock or mine).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1575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30207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10934" y="2809756"/>
            <a:ext cx="9208532" cy="1150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32"/>
              </a:lnSpc>
              <a:buNone/>
            </a:pPr>
            <a:r>
              <a:rPr lang="en-US" sz="3625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Data Collection and Preprocessing</a:t>
            </a:r>
            <a:endParaRPr lang="en-US" sz="3625" dirty="0"/>
          </a:p>
        </p:txBody>
      </p:sp>
      <p:sp>
        <p:nvSpPr>
          <p:cNvPr id="6" name="Shape 2"/>
          <p:cNvSpPr/>
          <p:nvPr/>
        </p:nvSpPr>
        <p:spPr>
          <a:xfrm>
            <a:off x="7296864" y="4236839"/>
            <a:ext cx="36790" cy="3484959"/>
          </a:xfrm>
          <a:prstGeom prst="roundRect">
            <a:avLst>
              <a:gd name="adj" fmla="val 225271"/>
            </a:avLst>
          </a:prstGeom>
          <a:solidFill>
            <a:srgbClr val="8D2424"/>
          </a:solidFill>
          <a:ln/>
        </p:spPr>
      </p:sp>
      <p:sp>
        <p:nvSpPr>
          <p:cNvPr id="7" name="Shape 3"/>
          <p:cNvSpPr/>
          <p:nvPr/>
        </p:nvSpPr>
        <p:spPr>
          <a:xfrm>
            <a:off x="6463546" y="4569440"/>
            <a:ext cx="644485" cy="36790"/>
          </a:xfrm>
          <a:prstGeom prst="roundRect">
            <a:avLst>
              <a:gd name="adj" fmla="val 225271"/>
            </a:avLst>
          </a:prstGeom>
          <a:solidFill>
            <a:srgbClr val="8D2424"/>
          </a:solidFill>
          <a:ln/>
        </p:spPr>
      </p:sp>
      <p:sp>
        <p:nvSpPr>
          <p:cNvPr id="8" name="Shape 4"/>
          <p:cNvSpPr/>
          <p:nvPr/>
        </p:nvSpPr>
        <p:spPr>
          <a:xfrm>
            <a:off x="7108031" y="4380667"/>
            <a:ext cx="414338" cy="414338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7233880" y="4415195"/>
            <a:ext cx="162520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9"/>
              </a:lnSpc>
              <a:buNone/>
            </a:pPr>
            <a:r>
              <a:rPr lang="en-US" sz="217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175" dirty="0"/>
          </a:p>
        </p:txBody>
      </p:sp>
      <p:sp>
        <p:nvSpPr>
          <p:cNvPr id="10" name="Text 6"/>
          <p:cNvSpPr/>
          <p:nvPr/>
        </p:nvSpPr>
        <p:spPr>
          <a:xfrm>
            <a:off x="4000262" y="4420910"/>
            <a:ext cx="2302073" cy="2877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266"/>
              </a:lnSpc>
              <a:buNone/>
            </a:pPr>
            <a:r>
              <a:rPr lang="en-US" sz="1813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Data Acquisition</a:t>
            </a:r>
            <a:endParaRPr lang="en-US" sz="1813" dirty="0"/>
          </a:p>
        </p:txBody>
      </p:sp>
      <p:sp>
        <p:nvSpPr>
          <p:cNvPr id="11" name="Text 7"/>
          <p:cNvSpPr/>
          <p:nvPr/>
        </p:nvSpPr>
        <p:spPr>
          <a:xfrm>
            <a:off x="2710934" y="4819174"/>
            <a:ext cx="3591401" cy="884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20"/>
              </a:lnSpc>
              <a:buNone/>
            </a:pPr>
            <a:r>
              <a:rPr lang="en-US" sz="14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Gather sonar signals from various underwater environments, labeled as either rock or mine.</a:t>
            </a:r>
            <a:endParaRPr lang="en-US" sz="1450" dirty="0"/>
          </a:p>
        </p:txBody>
      </p:sp>
      <p:sp>
        <p:nvSpPr>
          <p:cNvPr id="12" name="Shape 8"/>
          <p:cNvSpPr/>
          <p:nvPr/>
        </p:nvSpPr>
        <p:spPr>
          <a:xfrm>
            <a:off x="7522369" y="5490150"/>
            <a:ext cx="644485" cy="36790"/>
          </a:xfrm>
          <a:prstGeom prst="roundRect">
            <a:avLst>
              <a:gd name="adj" fmla="val 225271"/>
            </a:avLst>
          </a:prstGeom>
          <a:solidFill>
            <a:srgbClr val="8D2424"/>
          </a:solidFill>
          <a:ln/>
        </p:spPr>
      </p:sp>
      <p:sp>
        <p:nvSpPr>
          <p:cNvPr id="13" name="Shape 9"/>
          <p:cNvSpPr/>
          <p:nvPr/>
        </p:nvSpPr>
        <p:spPr>
          <a:xfrm>
            <a:off x="7108031" y="5301377"/>
            <a:ext cx="414338" cy="414338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7199828" y="5335905"/>
            <a:ext cx="230743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9"/>
              </a:lnSpc>
              <a:buNone/>
            </a:pPr>
            <a:r>
              <a:rPr lang="en-US" sz="217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175" dirty="0"/>
          </a:p>
        </p:txBody>
      </p:sp>
      <p:sp>
        <p:nvSpPr>
          <p:cNvPr id="15" name="Text 11"/>
          <p:cNvSpPr/>
          <p:nvPr/>
        </p:nvSpPr>
        <p:spPr>
          <a:xfrm>
            <a:off x="8328065" y="5341620"/>
            <a:ext cx="2302073" cy="2877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66"/>
              </a:lnSpc>
              <a:buNone/>
            </a:pPr>
            <a:r>
              <a:rPr lang="en-US" sz="1813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Data Cleaning</a:t>
            </a:r>
            <a:endParaRPr lang="en-US" sz="1813" dirty="0"/>
          </a:p>
        </p:txBody>
      </p:sp>
      <p:sp>
        <p:nvSpPr>
          <p:cNvPr id="16" name="Text 12"/>
          <p:cNvSpPr/>
          <p:nvPr/>
        </p:nvSpPr>
        <p:spPr>
          <a:xfrm>
            <a:off x="8328065" y="5739884"/>
            <a:ext cx="3591401" cy="5893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4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Handle missing values, outliers, and inconsistencies in the dataset.</a:t>
            </a:r>
            <a:endParaRPr lang="en-US" sz="1450" dirty="0"/>
          </a:p>
        </p:txBody>
      </p:sp>
      <p:sp>
        <p:nvSpPr>
          <p:cNvPr id="17" name="Shape 13"/>
          <p:cNvSpPr/>
          <p:nvPr/>
        </p:nvSpPr>
        <p:spPr>
          <a:xfrm>
            <a:off x="6463546" y="6403955"/>
            <a:ext cx="644485" cy="36790"/>
          </a:xfrm>
          <a:prstGeom prst="roundRect">
            <a:avLst>
              <a:gd name="adj" fmla="val 225271"/>
            </a:avLst>
          </a:prstGeom>
          <a:solidFill>
            <a:srgbClr val="8D2424"/>
          </a:solidFill>
          <a:ln/>
        </p:spPr>
      </p:sp>
      <p:sp>
        <p:nvSpPr>
          <p:cNvPr id="18" name="Shape 14"/>
          <p:cNvSpPr/>
          <p:nvPr/>
        </p:nvSpPr>
        <p:spPr>
          <a:xfrm>
            <a:off x="7108031" y="6215182"/>
            <a:ext cx="414338" cy="414338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7193518" y="6249710"/>
            <a:ext cx="243364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9"/>
              </a:lnSpc>
              <a:buNone/>
            </a:pPr>
            <a:r>
              <a:rPr lang="en-US" sz="217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175" dirty="0"/>
          </a:p>
        </p:txBody>
      </p:sp>
      <p:sp>
        <p:nvSpPr>
          <p:cNvPr id="20" name="Text 16"/>
          <p:cNvSpPr/>
          <p:nvPr/>
        </p:nvSpPr>
        <p:spPr>
          <a:xfrm>
            <a:off x="3406378" y="6255425"/>
            <a:ext cx="2895957" cy="2877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266"/>
              </a:lnSpc>
              <a:buNone/>
            </a:pPr>
            <a:r>
              <a:rPr lang="en-US" sz="1813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Data Transformation</a:t>
            </a:r>
            <a:endParaRPr lang="en-US" sz="1813" dirty="0"/>
          </a:p>
        </p:txBody>
      </p:sp>
      <p:sp>
        <p:nvSpPr>
          <p:cNvPr id="21" name="Text 17"/>
          <p:cNvSpPr/>
          <p:nvPr/>
        </p:nvSpPr>
        <p:spPr>
          <a:xfrm>
            <a:off x="2710934" y="6653689"/>
            <a:ext cx="3591401" cy="884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20"/>
              </a:lnSpc>
              <a:buNone/>
            </a:pPr>
            <a:r>
              <a:rPr lang="en-US" sz="14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Convert raw sonar data into numerical features suitable for the logistic regression model.</a:t>
            </a:r>
            <a:endParaRPr lang="en-US" sz="14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3461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Feature Engineering and Selection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42723" y="3283387"/>
            <a:ext cx="19597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318034"/>
            <a:ext cx="33788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Feature Engineering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Extract relevant features from the sonar signals, such as frequency, amplitude, and waveform characteristics.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32417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365813" y="3283387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3318034"/>
            <a:ext cx="29695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Feature Selection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Identify the most informative features using techniques like correlation analysis and recursive feature elimination.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4490799" y="56158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593908" y="5657493"/>
            <a:ext cx="2936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5692140"/>
            <a:ext cx="41784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Dimensionality Reduction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129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Apply techniques like principal component analysis to reduce the number of features without losing significant information.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394466"/>
            <a:ext cx="98594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Model Training and Evaluation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644265"/>
            <a:ext cx="304430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Training the Model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21362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Split the dataset into training and testing sets, and fit the logistic regression model to the training data.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651421" y="3644265"/>
            <a:ext cx="31158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Evaluation Metrics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651421" y="421362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Assess the model's performance using metrics like accuracy, precision, recall, and F1-score.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42621" y="3644265"/>
            <a:ext cx="28013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Cross-Validation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542621" y="421362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Employ cross-validation techniques to ensure the model's robustness and generalization ability.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258610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Hyperparameter Tuning and Optimization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3091696"/>
            <a:ext cx="5443895" cy="1650802"/>
          </a:xfrm>
          <a:prstGeom prst="roundRect">
            <a:avLst>
              <a:gd name="adj" fmla="val 6057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990011" y="33214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Regularization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990011" y="3801904"/>
            <a:ext cx="49843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Adjust the regularization parameter to control model complexity and prevent overfitting.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091696"/>
            <a:ext cx="5443895" cy="1650802"/>
          </a:xfrm>
          <a:prstGeom prst="roundRect">
            <a:avLst>
              <a:gd name="adj" fmla="val 6057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33214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Learning Rate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801904"/>
            <a:ext cx="49843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Optimize the learning rate to ensure efficient and stable convergence of the model.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760220" y="4964668"/>
            <a:ext cx="5443895" cy="2006203"/>
          </a:xfrm>
          <a:prstGeom prst="roundRect">
            <a:avLst>
              <a:gd name="adj" fmla="val 498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990011" y="51944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Batch Size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990011" y="5674876"/>
            <a:ext cx="49843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Experiment with different batch sizes to find the optimal balance between training speed and model performance.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964668"/>
            <a:ext cx="5443895" cy="2006203"/>
          </a:xfrm>
          <a:prstGeom prst="roundRect">
            <a:avLst>
              <a:gd name="adj" fmla="val 498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1944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Early Stopping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674876"/>
            <a:ext cx="49843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Implement early stopping to prevent overfitting and improve the model's generalization ability.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Deployment and Real-World Application</a:t>
            </a:r>
            <a:endParaRPr lang="en-US" sz="4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64688" y="2540913"/>
            <a:ext cx="2952155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Model Integration</a:t>
            </a:r>
            <a:endParaRPr lang="en-US" sz="2175" dirty="0"/>
          </a:p>
        </p:txBody>
      </p:sp>
      <p:sp>
        <p:nvSpPr>
          <p:cNvPr id="8" name="Text 3"/>
          <p:cNvSpPr/>
          <p:nvPr/>
        </p:nvSpPr>
        <p:spPr>
          <a:xfrm>
            <a:off x="22646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Integrate the trained logistic regression model into a larger system for real-time sonar signal analysis.</a:t>
            </a:r>
            <a:endParaRPr lang="en-US" sz="174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64688" y="4308634"/>
            <a:ext cx="4414480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Deployment Infrastructure</a:t>
            </a:r>
            <a:endParaRPr lang="en-US" sz="2175" dirty="0"/>
          </a:p>
        </p:txBody>
      </p:sp>
      <p:sp>
        <p:nvSpPr>
          <p:cNvPr id="11" name="Text 5"/>
          <p:cNvSpPr/>
          <p:nvPr/>
        </p:nvSpPr>
        <p:spPr>
          <a:xfrm>
            <a:off x="22646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Establish the necessary infrastructure, such as servers and APIs, to handle the deployment and usage of the model.</a:t>
            </a:r>
            <a:endParaRPr lang="en-US" sz="174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64688" y="6076355"/>
            <a:ext cx="462010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Monitoring and Maintenance</a:t>
            </a:r>
            <a:endParaRPr lang="en-US" sz="2175" dirty="0"/>
          </a:p>
        </p:txBody>
      </p:sp>
      <p:sp>
        <p:nvSpPr>
          <p:cNvPr id="14" name="Text 7"/>
          <p:cNvSpPr/>
          <p:nvPr/>
        </p:nvSpPr>
        <p:spPr>
          <a:xfrm>
            <a:off x="22646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Continuously monitor the model's performance and update it as needed to maintain accuracy and reliability.</a:t>
            </a:r>
            <a:endParaRPr lang="en-US" sz="17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684853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Conclusion and Future Considerations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3517940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295537"/>
            <a:ext cx="30028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Ongoing Research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4775954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Explore advanced techniques like deep learning to further improve the accuracy of sonar rock vs. mine prediction.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25" y="3517940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74625" y="4295537"/>
            <a:ext cx="348114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Interdisciplinary Collaboration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574625" y="5123140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Foster collaborations between data scientists, marine biologists, and naval experts to enhance the model's capabilities.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031" y="3517940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389031" y="4295537"/>
            <a:ext cx="348114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Real-Time Monitoring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389031" y="5123140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Develop techniques for real-time sonar signal analysis and prediction to enable immediate response to potential threats.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Custom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Dela Gothic One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919924878518</cp:lastModifiedBy>
  <cp:revision>2</cp:revision>
  <dcterms:created xsi:type="dcterms:W3CDTF">2024-04-30T15:24:30Z</dcterms:created>
  <dcterms:modified xsi:type="dcterms:W3CDTF">2024-04-30T15:24:44Z</dcterms:modified>
</cp:coreProperties>
</file>