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4" r:id="rId3"/>
    <p:sldId id="276" r:id="rId4"/>
    <p:sldId id="299" r:id="rId5"/>
    <p:sldId id="285" r:id="rId6"/>
    <p:sldId id="286" r:id="rId7"/>
    <p:sldId id="300" r:id="rId8"/>
    <p:sldId id="301" r:id="rId9"/>
    <p:sldId id="305" r:id="rId10"/>
    <p:sldId id="303" r:id="rId11"/>
    <p:sldId id="302" r:id="rId12"/>
    <p:sldId id="308" r:id="rId13"/>
    <p:sldId id="309" r:id="rId14"/>
    <p:sldId id="306" r:id="rId15"/>
    <p:sldId id="29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485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4/17/2016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Intelligent Routing Algorithm in Wireless Sensor </a:t>
            </a:r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en-IN" dirty="0" smtClean="0"/>
              <a:t>Hybrid Methodology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Broadcast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113007" cy="1795264"/>
          </a:xfrm>
        </p:spPr>
        <p:txBody>
          <a:bodyPr>
            <a:noAutofit/>
          </a:bodyPr>
          <a:lstStyle/>
          <a:p>
            <a:r>
              <a:rPr lang="en-IN" dirty="0" smtClean="0"/>
              <a:t>Advantage</a:t>
            </a:r>
          </a:p>
          <a:p>
            <a:pPr lvl="1"/>
            <a:r>
              <a:rPr lang="en-IN" dirty="0" smtClean="0"/>
              <a:t>Information of all neighbours</a:t>
            </a:r>
          </a:p>
          <a:p>
            <a:r>
              <a:rPr lang="en-IN" dirty="0" smtClean="0"/>
              <a:t>Disadvantage</a:t>
            </a:r>
          </a:p>
          <a:p>
            <a:pPr lvl="1"/>
            <a:r>
              <a:rPr lang="en-IN" dirty="0" smtClean="0"/>
              <a:t>All nodes remain active</a:t>
            </a:r>
          </a:p>
          <a:p>
            <a:pPr lvl="1"/>
            <a:r>
              <a:rPr lang="en-IN" dirty="0" smtClean="0"/>
              <a:t>More amount of energy drains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Unicast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405365" cy="201128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Advantage</a:t>
            </a:r>
          </a:p>
          <a:p>
            <a:pPr lvl="1"/>
            <a:r>
              <a:rPr lang="en-IN" dirty="0" smtClean="0"/>
              <a:t>Only two node remains active</a:t>
            </a:r>
          </a:p>
          <a:p>
            <a:pPr lvl="1"/>
            <a:r>
              <a:rPr lang="en-IN" dirty="0" smtClean="0"/>
              <a:t>Lesser amount energy drains</a:t>
            </a:r>
          </a:p>
          <a:p>
            <a:r>
              <a:rPr lang="en-IN" dirty="0" smtClean="0"/>
              <a:t>Disadvantage</a:t>
            </a:r>
          </a:p>
          <a:p>
            <a:pPr lvl="1"/>
            <a:r>
              <a:rPr lang="en-IN" dirty="0" smtClean="0"/>
              <a:t>Partial information is achieved</a:t>
            </a:r>
            <a:endParaRPr lang="en-IN" dirty="0"/>
          </a:p>
          <a:p>
            <a:pPr marL="426645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79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2564904"/>
            <a:ext cx="10157354" cy="13970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Implementation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0217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n-IN" dirty="0" smtClean="0"/>
              <a:t>Results and Discussions</a:t>
            </a:r>
            <a:endParaRPr lang="en-IN" dirty="0"/>
          </a:p>
        </p:txBody>
      </p:sp>
      <p:pic>
        <p:nvPicPr>
          <p:cNvPr id="3" name="Picture 2" descr="C:\Users\Miti\Desktop\black book\aodv_q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5686" r="7815" b="2671"/>
          <a:stretch/>
        </p:blipFill>
        <p:spPr bwMode="auto">
          <a:xfrm>
            <a:off x="2494012" y="1340768"/>
            <a:ext cx="7632848" cy="43204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5934" y="5941248"/>
            <a:ext cx="5760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ea typeface="Batang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Batang"/>
              </a:rPr>
              <a:t>Comparison Graph for Lifetime of Topology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6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IN" dirty="0" smtClean="0"/>
              <a:t>Conclusion and Future Scope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81844" y="1196752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MS Mincho"/>
              </a:rPr>
              <a:t>We </a:t>
            </a:r>
            <a:r>
              <a:rPr lang="en-US" sz="2800" dirty="0">
                <a:latin typeface="Times New Roman" panose="02020603050405020304" pitchFamily="18" charset="0"/>
                <a:ea typeface="MS Mincho"/>
              </a:rPr>
              <a:t>discern that the average lifetime of the network increases </a:t>
            </a:r>
            <a:r>
              <a:rPr lang="en-US" sz="2800" dirty="0" smtClean="0">
                <a:latin typeface="Times New Roman" panose="02020603050405020304" pitchFamily="18" charset="0"/>
                <a:ea typeface="MS Mincho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MS Mincho"/>
              </a:rPr>
              <a:t>an adaptive algorithm is used. </a:t>
            </a:r>
            <a:endParaRPr lang="en-US" sz="2800" dirty="0" smtClean="0">
              <a:latin typeface="Times New Roman" panose="02020603050405020304" pitchFamily="18" charset="0"/>
              <a:ea typeface="MS Minch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ea typeface="MS Mincho"/>
              </a:rPr>
              <a:t>Considering </a:t>
            </a:r>
            <a:r>
              <a:rPr lang="en-US" sz="2800" dirty="0">
                <a:latin typeface="Times New Roman" panose="02020603050405020304" pitchFamily="18" charset="0"/>
                <a:ea typeface="MS Mincho"/>
              </a:rPr>
              <a:t>the load of the neighboring nodes before sending packets helps </a:t>
            </a:r>
            <a:r>
              <a:rPr lang="en-US" sz="2800" dirty="0" smtClean="0">
                <a:latin typeface="Times New Roman" panose="02020603050405020304" pitchFamily="18" charset="0"/>
                <a:ea typeface="MS Mincho"/>
              </a:rPr>
              <a:t>us improve average lifetime of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This project can also be extended by finding ways in which </a:t>
            </a:r>
            <a:r>
              <a:rPr lang="en-IN" sz="2800" dirty="0" smtClean="0">
                <a:latin typeface="Times New Roman" panose="02020603050405020304" pitchFamily="18" charset="0"/>
              </a:rPr>
              <a:t>energy </a:t>
            </a:r>
            <a:r>
              <a:rPr lang="en-IN" sz="2800" dirty="0">
                <a:latin typeface="Times New Roman" panose="02020603050405020304" pitchFamily="18" charset="0"/>
              </a:rPr>
              <a:t>can be transferred from one node to another through some </a:t>
            </a:r>
            <a:r>
              <a:rPr lang="en-IN" sz="2800" dirty="0" smtClean="0">
                <a:latin typeface="Times New Roman" panose="02020603050405020304" pitchFamily="18" charset="0"/>
              </a:rPr>
              <a:t>medium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</a:rPr>
              <a:t>Energy harvesting techniques like obtaining energy through solar, vibration, </a:t>
            </a:r>
            <a:r>
              <a:rPr lang="en-IN" sz="2800" dirty="0" smtClean="0">
                <a:latin typeface="Times New Roman" panose="02020603050405020304" pitchFamily="18" charset="0"/>
              </a:rPr>
              <a:t>wind can be implemented</a:t>
            </a:r>
            <a:endParaRPr lang="en-US" sz="28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378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044" y="2486506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Thank You!</a:t>
            </a:r>
            <a:endParaRPr lang="en-IN" sz="8800" dirty="0"/>
          </a:p>
        </p:txBody>
      </p:sp>
      <p:sp>
        <p:nvSpPr>
          <p:cNvPr id="2" name="TextBox 1"/>
          <p:cNvSpPr txBox="1"/>
          <p:nvPr/>
        </p:nvSpPr>
        <p:spPr>
          <a:xfrm>
            <a:off x="5950396" y="414908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Devang</a:t>
            </a:r>
            <a:r>
              <a:rPr lang="en-IN" dirty="0" smtClean="0"/>
              <a:t> </a:t>
            </a:r>
            <a:r>
              <a:rPr lang="en-IN" dirty="0" err="1" smtClean="0"/>
              <a:t>Jhaveri</a:t>
            </a:r>
            <a:endParaRPr lang="en-IN" dirty="0" smtClean="0"/>
          </a:p>
          <a:p>
            <a:r>
              <a:rPr lang="en-IN" dirty="0" smtClean="0"/>
              <a:t>Miti </a:t>
            </a:r>
            <a:r>
              <a:rPr lang="en-IN" dirty="0" err="1" smtClean="0"/>
              <a:t>Jhaveri</a:t>
            </a:r>
            <a:endParaRPr lang="en-IN" dirty="0" smtClean="0"/>
          </a:p>
          <a:p>
            <a:r>
              <a:rPr lang="en-IN" dirty="0" err="1" smtClean="0"/>
              <a:t>Jehan</a:t>
            </a:r>
            <a:r>
              <a:rPr lang="en-IN" dirty="0" smtClean="0"/>
              <a:t> </a:t>
            </a:r>
            <a:r>
              <a:rPr lang="en-IN" dirty="0" err="1" smtClean="0"/>
              <a:t>Kandawalla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8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272232"/>
            <a:ext cx="10157354" cy="708496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478880"/>
            <a:ext cx="10157354" cy="4470400"/>
          </a:xfrm>
        </p:spPr>
        <p:txBody>
          <a:bodyPr/>
          <a:lstStyle/>
          <a:p>
            <a:r>
              <a:rPr lang="en-US" dirty="0"/>
              <a:t>Wireless Sensor Networks (WSNs) are extensively used to monitor physical or environmental conditions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energy efficient variant of Q-routing protocol which uses Reinforcement Learning to increase the average lifetime of the </a:t>
            </a:r>
            <a:r>
              <a:rPr lang="en-US" dirty="0" smtClean="0"/>
              <a:t>network is applied</a:t>
            </a:r>
          </a:p>
          <a:p>
            <a:r>
              <a:rPr lang="en-US" dirty="0"/>
              <a:t>W</a:t>
            </a:r>
            <a:r>
              <a:rPr lang="en-US" dirty="0" smtClean="0"/>
              <a:t>e implemented a model </a:t>
            </a:r>
            <a:r>
              <a:rPr lang="en-US" dirty="0"/>
              <a:t>which considers the </a:t>
            </a:r>
            <a:r>
              <a:rPr lang="en-US" dirty="0" smtClean="0"/>
              <a:t>energy as well as the load </a:t>
            </a:r>
            <a:r>
              <a:rPr lang="en-US" dirty="0"/>
              <a:t>of the neighboring nodes before forwarding a </a:t>
            </a:r>
            <a:r>
              <a:rPr lang="en-US" dirty="0" smtClean="0"/>
              <a:t>packet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04664"/>
            <a:ext cx="10157354" cy="708496"/>
          </a:xfrm>
        </p:spPr>
        <p:txBody>
          <a:bodyPr/>
          <a:lstStyle/>
          <a:p>
            <a:pPr algn="ctr"/>
            <a:r>
              <a:rPr lang="en-IN" dirty="0" smtClean="0"/>
              <a:t>Topology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6514" t="18191" r="11710" b="14741"/>
          <a:stretch/>
        </p:blipFill>
        <p:spPr bwMode="auto">
          <a:xfrm>
            <a:off x="1413892" y="1268760"/>
            <a:ext cx="9361039" cy="53285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8268" y="456632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(100,100)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6460" y="492636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(350,100)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0236" y="355378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(50,300)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6540" y="3702224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(450,275)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8388" y="3068960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(250,370)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6540" y="2060848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(450,450)</a:t>
            </a:r>
            <a:endParaRPr lang="en-IN" sz="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751" y="-56232"/>
            <a:ext cx="10157354" cy="1397000"/>
          </a:xfrm>
        </p:spPr>
        <p:txBody>
          <a:bodyPr/>
          <a:lstStyle/>
          <a:p>
            <a:pPr algn="ctr"/>
            <a:r>
              <a:rPr lang="en-IN" dirty="0"/>
              <a:t>ENERGY EFFICIENT Q- ROUTING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1844" y="1307386"/>
                <a:ext cx="10513168" cy="579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All nodes store a pair of values for each neighbor. The pair of values consists of the Q-value inspired from the delay based Q-routing and the E-value denoting the energy level of the neighboring node.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product of these two values, the EQ value determines the decision of the next packet</a:t>
                </a:r>
                <a:r>
                  <a:rPr lang="en-US" dirty="0" smtClean="0"/>
                  <a:t>.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𝐸𝑄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IN" sz="28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𝑚𝑒𝑡𝑟𝑖𝑐</m:t>
                      </m:r>
                    </m:oMath>
                  </m:oMathPara>
                </a14:m>
                <a:endParaRPr lang="en-IN" sz="28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</m:oMath>
                  </m:oMathPara>
                </a14:m>
                <a:endParaRPr lang="en-IN" sz="2800" dirty="0" smtClean="0"/>
              </a:p>
              <a:p>
                <a:pPr algn="ctr"/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307386"/>
                <a:ext cx="10513168" cy="5794022"/>
              </a:xfrm>
              <a:prstGeom prst="rect">
                <a:avLst/>
              </a:prstGeom>
              <a:blipFill rotWithShape="0">
                <a:blip r:embed="rId2"/>
                <a:stretch>
                  <a:fillRect l="-754" t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210" y="-387424"/>
            <a:ext cx="10157354" cy="1397000"/>
          </a:xfrm>
        </p:spPr>
        <p:txBody>
          <a:bodyPr/>
          <a:lstStyle/>
          <a:p>
            <a:pPr algn="ctr"/>
            <a:r>
              <a:rPr lang="en-IN" dirty="0" smtClean="0"/>
              <a:t>Network Simulator 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7295" y="1124744"/>
            <a:ext cx="10657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Network simulator </a:t>
            </a:r>
            <a:r>
              <a:rPr lang="en-IN" dirty="0"/>
              <a:t>is an object oriented simulator, written in C++, with an </a:t>
            </a:r>
            <a:r>
              <a:rPr lang="en-IN" dirty="0" err="1"/>
              <a:t>OTcl</a:t>
            </a:r>
            <a:r>
              <a:rPr lang="en-IN" dirty="0"/>
              <a:t> interpreter as </a:t>
            </a:r>
            <a:r>
              <a:rPr lang="en-IN" dirty="0" smtClean="0"/>
              <a:t>the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simulator supports a </a:t>
            </a:r>
            <a:r>
              <a:rPr lang="en-IN" dirty="0" smtClean="0"/>
              <a:t>class hierarchy </a:t>
            </a:r>
            <a:r>
              <a:rPr lang="en-IN" dirty="0"/>
              <a:t>in C++ </a:t>
            </a:r>
            <a:r>
              <a:rPr lang="en-IN" dirty="0" smtClean="0"/>
              <a:t>(compiled hierarchy), </a:t>
            </a:r>
            <a:r>
              <a:rPr lang="en-IN" dirty="0"/>
              <a:t>and a similar class hierarchy within the </a:t>
            </a:r>
            <a:r>
              <a:rPr lang="en-IN" dirty="0" err="1"/>
              <a:t>OTcl</a:t>
            </a:r>
            <a:r>
              <a:rPr lang="en-IN" dirty="0"/>
              <a:t> </a:t>
            </a:r>
            <a:r>
              <a:rPr lang="en-IN" dirty="0" smtClean="0"/>
              <a:t>interpreter(interpreted hierarchy)</a:t>
            </a:r>
          </a:p>
          <a:p>
            <a:endParaRPr lang="en-IN" dirty="0" smtClean="0"/>
          </a:p>
          <a:p>
            <a:r>
              <a:rPr lang="en-IN" dirty="0" smtClean="0"/>
              <a:t> Use </a:t>
            </a:r>
            <a:r>
              <a:rPr lang="en-IN" dirty="0" err="1" smtClean="0"/>
              <a:t>OTcl</a:t>
            </a:r>
            <a:r>
              <a:rPr lang="en-IN" dirty="0" smtClean="0"/>
              <a:t> :</a:t>
            </a:r>
            <a:endParaRPr lang="en-IN" dirty="0"/>
          </a:p>
          <a:p>
            <a:r>
              <a:rPr lang="en-IN" dirty="0"/>
              <a:t>• for configuration, setup, and “one-time” </a:t>
            </a:r>
            <a:r>
              <a:rPr lang="en-IN" dirty="0" smtClean="0"/>
              <a:t>stuff</a:t>
            </a:r>
            <a:endParaRPr lang="en-IN" dirty="0"/>
          </a:p>
          <a:p>
            <a:r>
              <a:rPr lang="en-IN" dirty="0"/>
              <a:t>• if you can do what you want by manipulating existing C++ objects</a:t>
            </a:r>
          </a:p>
          <a:p>
            <a:endParaRPr lang="en-IN" dirty="0" smtClean="0"/>
          </a:p>
          <a:p>
            <a:r>
              <a:rPr lang="en-IN" dirty="0" smtClean="0"/>
              <a:t> Use </a:t>
            </a:r>
            <a:r>
              <a:rPr lang="en-IN" dirty="0"/>
              <a:t>C++:</a:t>
            </a:r>
          </a:p>
          <a:p>
            <a:r>
              <a:rPr lang="en-IN" dirty="0"/>
              <a:t>• if you are doing </a:t>
            </a:r>
            <a:r>
              <a:rPr lang="en-IN" i="1" dirty="0"/>
              <a:t>anything </a:t>
            </a:r>
            <a:r>
              <a:rPr lang="en-IN" dirty="0"/>
              <a:t>that requires processing each packet of a flow</a:t>
            </a:r>
          </a:p>
          <a:p>
            <a:r>
              <a:rPr lang="en-IN" dirty="0"/>
              <a:t>• if you have to change the </a:t>
            </a:r>
            <a:r>
              <a:rPr lang="en-IN" dirty="0" smtClean="0"/>
              <a:t>behaviour </a:t>
            </a:r>
            <a:r>
              <a:rPr lang="en-IN" dirty="0"/>
              <a:t>of an existing C++ class in ways that weren’t anticipated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79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116632"/>
            <a:ext cx="10157354" cy="708496"/>
          </a:xfrm>
        </p:spPr>
        <p:txBody>
          <a:bodyPr/>
          <a:lstStyle/>
          <a:p>
            <a:pPr algn="ctr"/>
            <a:r>
              <a:rPr lang="en-IN" dirty="0" smtClean="0"/>
              <a:t>Phase 1: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5158308" y="1052736"/>
            <a:ext cx="1728192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158308" y="2204864"/>
            <a:ext cx="1728192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4"/>
            <a:endCxn id="4" idx="0"/>
          </p:cNvCxnSpPr>
          <p:nvPr/>
        </p:nvCxnSpPr>
        <p:spPr>
          <a:xfrm>
            <a:off x="6022404" y="177281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58308" y="3356992"/>
            <a:ext cx="1728192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6022404" y="29249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58308" y="4509120"/>
            <a:ext cx="1728192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6022404" y="407707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158308" y="5661248"/>
            <a:ext cx="1728192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6022404" y="52292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2364" y="11668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Start</a:t>
            </a:r>
            <a:endParaRPr lang="en-IN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29959" y="22066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Send_route_discovery</a:t>
            </a:r>
            <a:r>
              <a:rPr lang="en-US" sz="1800" dirty="0" smtClean="0"/>
              <a:t>()</a:t>
            </a:r>
            <a:endParaRPr lang="en-IN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58308" y="342900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Recv_route_disc</a:t>
            </a:r>
            <a:r>
              <a:rPr lang="en-US" sz="1800" dirty="0" smtClean="0"/>
              <a:t>()</a:t>
            </a:r>
            <a:endParaRPr lang="en-IN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332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Routing Table</a:t>
            </a:r>
            <a:endParaRPr lang="en-IN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74332" y="573499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Rtable</a:t>
            </a:r>
            <a:r>
              <a:rPr lang="en-US" sz="1800" dirty="0" smtClean="0"/>
              <a:t> initialized</a:t>
            </a:r>
            <a:endParaRPr lang="en-IN" sz="1800" dirty="0"/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6886500" y="486916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18548" y="4636004"/>
            <a:ext cx="1634130" cy="46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7390556" y="46360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a</a:t>
            </a:r>
            <a:r>
              <a:rPr lang="en-IN" sz="1800" dirty="0" err="1" smtClean="0"/>
              <a:t>dd_entry</a:t>
            </a:r>
            <a:r>
              <a:rPr lang="en-IN" sz="1800" dirty="0" smtClean="0"/>
              <a:t>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815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pPr algn="ctr"/>
            <a:r>
              <a:rPr lang="en-IN" dirty="0" smtClean="0"/>
              <a:t>Computation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161864" y="2670448"/>
            <a:ext cx="57606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106080" y="2675131"/>
            <a:ext cx="576064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>
            <a:stCxn id="3" idx="6"/>
            <a:endCxn id="4" idx="2"/>
          </p:cNvCxnSpPr>
          <p:nvPr/>
        </p:nvCxnSpPr>
        <p:spPr>
          <a:xfrm>
            <a:off x="1737928" y="2958480"/>
            <a:ext cx="1368152" cy="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9876" y="2727647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14092" y="272272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1844" y="32652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(100,100)</a:t>
            </a:r>
            <a:endParaRPr lang="en-IN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6060" y="32652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(350,100)</a:t>
            </a:r>
            <a:endParaRPr lang="en-IN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83380" y="1628800"/>
                <a:ext cx="6156684" cy="2927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Distance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350−100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100−100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	  = 250</a:t>
                </a:r>
              </a:p>
              <a:p>
                <a:endParaRPr lang="en-IN" dirty="0" smtClean="0"/>
              </a:p>
              <a:p>
                <a:r>
                  <a:rPr lang="en-IN" dirty="0"/>
                  <a:t>m</a:t>
                </a:r>
                <a:r>
                  <a:rPr lang="en-IN" dirty="0" smtClean="0"/>
                  <a:t>etric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250∗10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707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=0.3535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err="1" smtClean="0"/>
                  <a:t>Q</a:t>
                </a:r>
                <a:r>
                  <a:rPr lang="en-IN" baseline="-25000" dirty="0" err="1" smtClean="0"/>
                  <a:t>value</a:t>
                </a:r>
                <a:r>
                  <a:rPr lang="en-IN" dirty="0" smtClean="0"/>
                  <a:t> = metric*e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baseline="300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𝐸𝑛𝑒𝑟𝑔𝑦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0.3535*e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baseline="30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baseline="30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baseline="3000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/>
                  <a:t>= </a:t>
                </a:r>
                <a:r>
                  <a:rPr lang="en-IN" dirty="0" smtClean="0"/>
                  <a:t>3.907</a:t>
                </a:r>
                <a:endParaRPr lang="en-IN" baseline="30000" dirty="0" smtClean="0"/>
              </a:p>
              <a:p>
                <a:r>
                  <a:rPr lang="en-IN" baseline="30000" dirty="0"/>
                  <a:t>	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380" y="1628800"/>
                <a:ext cx="6156684" cy="2927468"/>
              </a:xfrm>
              <a:prstGeom prst="rect">
                <a:avLst/>
              </a:prstGeom>
              <a:blipFill rotWithShape="0">
                <a:blip r:embed="rId2"/>
                <a:stretch>
                  <a:fillRect l="-15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" t="30953" r="70594" b="32711"/>
          <a:stretch/>
        </p:blipFill>
        <p:spPr>
          <a:xfrm>
            <a:off x="1053852" y="116632"/>
            <a:ext cx="4464496" cy="19442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5860" y="220486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Routing Table code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86616" y="6135687"/>
            <a:ext cx="534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Routing Table for each node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22036" r="65607" b="12087"/>
          <a:stretch/>
        </p:blipFill>
        <p:spPr>
          <a:xfrm>
            <a:off x="1080680" y="2780929"/>
            <a:ext cx="7632849" cy="32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pPr algn="ctr"/>
            <a:r>
              <a:rPr lang="en-IN" dirty="0" smtClean="0"/>
              <a:t>Phase 2:</a:t>
            </a:r>
            <a:endParaRPr lang="en-IN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88" y="908720"/>
            <a:ext cx="460647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426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Batang</vt:lpstr>
      <vt:lpstr>Cambria Math</vt:lpstr>
      <vt:lpstr>Century Gothic</vt:lpstr>
      <vt:lpstr>MS Mincho</vt:lpstr>
      <vt:lpstr>Times New Roman</vt:lpstr>
      <vt:lpstr>Books 16x9</vt:lpstr>
      <vt:lpstr>Intelligent Routing Algorithm in Wireless Sensor Networks</vt:lpstr>
      <vt:lpstr>Introduction</vt:lpstr>
      <vt:lpstr>Topology</vt:lpstr>
      <vt:lpstr>ENERGY EFFICIENT Q- ROUTING ALGORITHM</vt:lpstr>
      <vt:lpstr>Network Simulator 2</vt:lpstr>
      <vt:lpstr>Phase 1:</vt:lpstr>
      <vt:lpstr>Computation</vt:lpstr>
      <vt:lpstr>PowerPoint Presentation</vt:lpstr>
      <vt:lpstr>Phase 2:</vt:lpstr>
      <vt:lpstr>Hybrid Methodology </vt:lpstr>
      <vt:lpstr>Implementation</vt:lpstr>
      <vt:lpstr>Results and Discussions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2015-11-02T16:35:49Z</dcterms:created>
  <dcterms:modified xsi:type="dcterms:W3CDTF">2016-04-17T11:37:06Z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