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2"/>
  </p:handoutMasterIdLst>
  <p:sldIdLst>
    <p:sldId id="256" r:id="rId2"/>
    <p:sldId id="277" r:id="rId3"/>
    <p:sldId id="283" r:id="rId4"/>
    <p:sldId id="284" r:id="rId5"/>
    <p:sldId id="285" r:id="rId6"/>
    <p:sldId id="300" r:id="rId7"/>
    <p:sldId id="273" r:id="rId8"/>
    <p:sldId id="278" r:id="rId9"/>
    <p:sldId id="286" r:id="rId10"/>
    <p:sldId id="287" r:id="rId11"/>
    <p:sldId id="288" r:id="rId12"/>
    <p:sldId id="289" r:id="rId13"/>
    <p:sldId id="290" r:id="rId14"/>
    <p:sldId id="291" r:id="rId15"/>
    <p:sldId id="292" r:id="rId16"/>
    <p:sldId id="301" r:id="rId17"/>
    <p:sldId id="302" r:id="rId18"/>
    <p:sldId id="303" r:id="rId19"/>
    <p:sldId id="304" r:id="rId20"/>
    <p:sldId id="30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4674" autoAdjust="0"/>
  </p:normalViewPr>
  <p:slideViewPr>
    <p:cSldViewPr snapToGrid="0" snapToObjects="1">
      <p:cViewPr varScale="1">
        <p:scale>
          <a:sx n="124" d="100"/>
          <a:sy n="124" d="100"/>
        </p:scale>
        <p:origin x="22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Figure" descr="Concepts of Biology"/>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33632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 INTRODUCTION TO BIOLOGY</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10401DAC-2230-4FB5-AF9C-C9B27A384926}"/>
              </a:ext>
            </a:extLst>
          </p:cNvPr>
          <p:cNvSpPr>
            <a:spLocks noGrp="1"/>
          </p:cNvSpPr>
          <p:nvPr>
            <p:ph type="title" idx="4294967295"/>
          </p:nvPr>
        </p:nvSpPr>
        <p:spPr>
          <a:xfrm>
            <a:off x="0" y="616226"/>
            <a:ext cx="9144000" cy="808701"/>
          </a:xfrm>
        </p:spPr>
        <p:txBody>
          <a:bodyPr>
            <a:normAutofit/>
          </a:bodyPr>
          <a:lstStyle/>
          <a:p>
            <a:pPr algn="ctr"/>
            <a:r>
              <a:rPr lang="en-US" sz="3600" dirty="0"/>
              <a:t>Concepts of Biology</a:t>
            </a:r>
          </a:p>
        </p:txBody>
      </p:sp>
      <p:pic>
        <p:nvPicPr>
          <p:cNvPr id="6" name="Picture 5">
            <a:extLst>
              <a:ext uri="{FF2B5EF4-FFF2-40B4-BE49-F238E27FC236}">
                <a16:creationId xmlns:a16="http://schemas.microsoft.com/office/drawing/2014/main" id="{3E4D79BE-E16F-0944-B9A0-23D5363C6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1CA984F-FC3D-4501-999B-F960A7B4B6D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diagram shows the levels of taxonomic hierarchy for a dog, from the broadest category—domain—to the most specific—species.</a:t>
            </a:r>
          </a:p>
        </p:txBody>
      </p:sp>
      <p:pic>
        <p:nvPicPr>
          <p:cNvPr id="4" name="Figure" descr="A chart shows the eight levels of taxonomic hierarchy for the dog, Canis lup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477" r="-5477"/>
          <a:stretch>
            <a:fillRect/>
          </a:stretch>
        </p:blipFill>
        <p:spPr/>
      </p:pic>
      <p:sp>
        <p:nvSpPr>
          <p:cNvPr id="5" name="Figure Number"/>
          <p:cNvSpPr>
            <a:spLocks noGrp="1"/>
          </p:cNvSpPr>
          <p:nvPr>
            <p:ph type="title"/>
          </p:nvPr>
        </p:nvSpPr>
        <p:spPr/>
        <p:txBody>
          <a:bodyPr/>
          <a:lstStyle/>
          <a:p>
            <a:r>
              <a:rPr lang="en-US" dirty="0"/>
              <a:t>Figure 1.9</a:t>
            </a:r>
          </a:p>
        </p:txBody>
      </p:sp>
      <p:pic>
        <p:nvPicPr>
          <p:cNvPr id="8" name="Picture 7">
            <a:extLst>
              <a:ext uri="{FF2B5EF4-FFF2-40B4-BE49-F238E27FC236}">
                <a16:creationId xmlns:a16="http://schemas.microsoft.com/office/drawing/2014/main" id="{6BA4E137-0A8C-3849-82C0-A45CEF9CD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4711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B89295B-DADE-4925-8582-E115A6F0DEE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20000"/>
          </a:bodyPr>
          <a:lstStyle/>
          <a:p>
            <a:r>
              <a:rPr lang="en-US" sz="1500" dirty="0"/>
              <a:t>These images represent different domains. The scanning electron micrograph shows  </a:t>
            </a:r>
            <a:r>
              <a:rPr lang="en-US" sz="1500" dirty="0">
                <a:solidFill>
                  <a:srgbClr val="6CB255"/>
                </a:solidFill>
              </a:rPr>
              <a:t>(a) </a:t>
            </a:r>
            <a:r>
              <a:rPr lang="en-US" sz="1500" dirty="0"/>
              <a:t>bacterial cells belong to the domain Bacteria, while the </a:t>
            </a:r>
            <a:r>
              <a:rPr lang="en-US" sz="1500" dirty="0">
                <a:solidFill>
                  <a:srgbClr val="6CB255"/>
                </a:solidFill>
              </a:rPr>
              <a:t>(b) </a:t>
            </a:r>
            <a:r>
              <a:rPr lang="en-US" sz="1500" dirty="0"/>
              <a:t>extremophiles, seen all together as colored mats in this hot spring, belong to domain </a:t>
            </a:r>
            <a:r>
              <a:rPr lang="en-US" sz="1500" dirty="0" err="1"/>
              <a:t>Archaea</a:t>
            </a:r>
            <a:r>
              <a:rPr lang="en-US" sz="1500" dirty="0"/>
              <a:t>. Both the </a:t>
            </a:r>
            <a:r>
              <a:rPr lang="en-US" sz="1500" dirty="0">
                <a:solidFill>
                  <a:srgbClr val="6CB255"/>
                </a:solidFill>
              </a:rPr>
              <a:t>(c) </a:t>
            </a:r>
            <a:r>
              <a:rPr lang="en-US" sz="1500" dirty="0"/>
              <a:t>sunflower and </a:t>
            </a:r>
            <a:r>
              <a:rPr lang="en-US" sz="1500" dirty="0">
                <a:solidFill>
                  <a:srgbClr val="6CB255"/>
                </a:solidFill>
              </a:rPr>
              <a:t>(d) </a:t>
            </a:r>
            <a:r>
              <a:rPr lang="en-US" sz="1500" dirty="0"/>
              <a:t>lion are part of domain </a:t>
            </a:r>
            <a:r>
              <a:rPr lang="en-US" sz="1500" dirty="0" err="1"/>
              <a:t>Eukarya</a:t>
            </a:r>
            <a:r>
              <a:rPr lang="en-US" sz="1500" dirty="0"/>
              <a:t>. (credit a: modification of work by Rocky Mountain Laboratories, NIAID, NIH; credit b: modification of work by Steve </a:t>
            </a:r>
            <a:r>
              <a:rPr lang="en-US" sz="1500" dirty="0" err="1"/>
              <a:t>Jurvetson</a:t>
            </a:r>
            <a:r>
              <a:rPr lang="en-US" sz="1500" dirty="0"/>
              <a:t>; credit c: modification of work by Michael </a:t>
            </a:r>
            <a:r>
              <a:rPr lang="en-US" sz="1500" dirty="0" err="1"/>
              <a:t>Arrighi</a:t>
            </a:r>
            <a:r>
              <a:rPr lang="en-US" sz="1500" dirty="0"/>
              <a:t>; credit d: modification of work by Frank </a:t>
            </a:r>
            <a:r>
              <a:rPr lang="en-US" sz="1500" dirty="0" err="1"/>
              <a:t>Vassen</a:t>
            </a:r>
            <a:r>
              <a:rPr lang="en-US" sz="1500" dirty="0"/>
              <a:t>)</a:t>
            </a:r>
          </a:p>
        </p:txBody>
      </p:sp>
      <p:pic>
        <p:nvPicPr>
          <p:cNvPr id="4" name="Figure" descr="Photos depict: A: bacterial cells. B: a natural hot vent. C: a sunflower. D: a l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6897" b="-36897"/>
          <a:stretch>
            <a:fillRect/>
          </a:stretch>
        </p:blipFill>
        <p:spPr/>
      </p:pic>
      <p:sp>
        <p:nvSpPr>
          <p:cNvPr id="5" name="Figure Number"/>
          <p:cNvSpPr>
            <a:spLocks noGrp="1"/>
          </p:cNvSpPr>
          <p:nvPr>
            <p:ph type="title"/>
          </p:nvPr>
        </p:nvSpPr>
        <p:spPr/>
        <p:txBody>
          <a:bodyPr/>
          <a:lstStyle/>
          <a:p>
            <a:r>
              <a:rPr lang="en-US" dirty="0"/>
              <a:t>Figure 1.10</a:t>
            </a:r>
          </a:p>
        </p:txBody>
      </p:sp>
      <p:pic>
        <p:nvPicPr>
          <p:cNvPr id="8" name="Picture 7">
            <a:extLst>
              <a:ext uri="{FF2B5EF4-FFF2-40B4-BE49-F238E27FC236}">
                <a16:creationId xmlns:a16="http://schemas.microsoft.com/office/drawing/2014/main" id="{507ED35A-785A-624B-9B77-287232590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9600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AFE5E56-2ABE-4406-9A66-FBF14272A4D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This phylogenetic tree was constructed by microbiologist Carl </a:t>
            </a:r>
            <a:r>
              <a:rPr lang="en-US" sz="1600" dirty="0" err="1"/>
              <a:t>Woese</a:t>
            </a:r>
            <a:r>
              <a:rPr lang="en-US" sz="1600" dirty="0"/>
              <a:t> using genetic relationships. The tree shows the separation of living organisms into three domains: Bacteria, </a:t>
            </a:r>
            <a:r>
              <a:rPr lang="en-US" sz="1600" dirty="0" err="1"/>
              <a:t>Archaea</a:t>
            </a:r>
            <a:r>
              <a:rPr lang="en-US" sz="1600" dirty="0"/>
              <a:t>, and </a:t>
            </a:r>
            <a:r>
              <a:rPr lang="en-US" sz="1600" dirty="0" err="1"/>
              <a:t>Eukarya</a:t>
            </a:r>
            <a:r>
              <a:rPr lang="en-US" sz="1600" dirty="0"/>
              <a:t>. Bacteria and </a:t>
            </a:r>
            <a:r>
              <a:rPr lang="en-US" sz="1600" dirty="0" err="1"/>
              <a:t>Archaea</a:t>
            </a:r>
            <a:r>
              <a:rPr lang="en-US" sz="1600" dirty="0"/>
              <a:t> are organisms without a nucleus or other organelles surrounded by a membrane and, therefore, are prokaryotes. (credit: modification of work by Eric </a:t>
            </a:r>
            <a:r>
              <a:rPr lang="en-US" sz="1600" dirty="0" err="1"/>
              <a:t>Gaba</a:t>
            </a:r>
            <a:r>
              <a:rPr lang="en-US" sz="1600" dirty="0"/>
              <a:t>)</a:t>
            </a:r>
          </a:p>
        </p:txBody>
      </p:sp>
      <p:pic>
        <p:nvPicPr>
          <p:cNvPr id="4" name="Figure" descr="This phylogenetic tree shows that the three domains of life, bacteria, archaea and eukarya, all arose from a common ances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748" r="-27748"/>
          <a:stretch>
            <a:fillRect/>
          </a:stretch>
        </p:blipFill>
        <p:spPr/>
      </p:pic>
      <p:sp>
        <p:nvSpPr>
          <p:cNvPr id="5" name="Figure Number"/>
          <p:cNvSpPr>
            <a:spLocks noGrp="1"/>
          </p:cNvSpPr>
          <p:nvPr>
            <p:ph type="title"/>
          </p:nvPr>
        </p:nvSpPr>
        <p:spPr/>
        <p:txBody>
          <a:bodyPr/>
          <a:lstStyle/>
          <a:p>
            <a:r>
              <a:rPr lang="en-US" dirty="0"/>
              <a:t>Figure 1.11</a:t>
            </a:r>
          </a:p>
        </p:txBody>
      </p:sp>
      <p:pic>
        <p:nvPicPr>
          <p:cNvPr id="8" name="Picture 7">
            <a:extLst>
              <a:ext uri="{FF2B5EF4-FFF2-40B4-BE49-F238E27FC236}">
                <a16:creationId xmlns:a16="http://schemas.microsoft.com/office/drawing/2014/main" id="{4B5DFD1D-12DA-8C41-8BCB-F658EC7D4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9009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4C8B578-7CDC-4AC3-9BF5-ED38CBB884E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Researchers work on excavating dinosaur fossils at a site in </a:t>
            </a:r>
            <a:r>
              <a:rPr lang="en-US" sz="1600" dirty="0" err="1"/>
              <a:t>Castellón</a:t>
            </a:r>
            <a:r>
              <a:rPr lang="en-US" sz="1600" dirty="0"/>
              <a:t>, Spain. (credit: </a:t>
            </a:r>
            <a:r>
              <a:rPr lang="it-IT" sz="1600" dirty="0"/>
              <a:t>Mario Modesto)</a:t>
            </a:r>
            <a:endParaRPr lang="en-US" sz="1600" dirty="0"/>
          </a:p>
        </p:txBody>
      </p:sp>
      <p:pic>
        <p:nvPicPr>
          <p:cNvPr id="4" name="Figure" descr="Photo depicts scientists digging fossils out of the dir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504" r="-38504"/>
          <a:stretch>
            <a:fillRect/>
          </a:stretch>
        </p:blipFill>
        <p:spPr/>
      </p:pic>
      <p:sp>
        <p:nvSpPr>
          <p:cNvPr id="5" name="Figure Number"/>
          <p:cNvSpPr>
            <a:spLocks noGrp="1"/>
          </p:cNvSpPr>
          <p:nvPr>
            <p:ph type="title"/>
          </p:nvPr>
        </p:nvSpPr>
        <p:spPr/>
        <p:txBody>
          <a:bodyPr/>
          <a:lstStyle/>
          <a:p>
            <a:r>
              <a:rPr lang="en-US" dirty="0"/>
              <a:t>Figure 1.12</a:t>
            </a:r>
          </a:p>
        </p:txBody>
      </p:sp>
      <p:pic>
        <p:nvPicPr>
          <p:cNvPr id="8" name="Picture 7">
            <a:extLst>
              <a:ext uri="{FF2B5EF4-FFF2-40B4-BE49-F238E27FC236}">
                <a16:creationId xmlns:a16="http://schemas.microsoft.com/office/drawing/2014/main" id="{E2FA7CCE-C938-E34B-9DED-625D304AD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8032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E7058CE-98EC-42F1-B876-A2BF89713AD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forensic scientist works in a DNA extraction room at the U.S. Army Criminal Investigation Laboratory. (credit: U.S. Army CID Command Public Affairs)</a:t>
            </a:r>
          </a:p>
        </p:txBody>
      </p:sp>
      <p:pic>
        <p:nvPicPr>
          <p:cNvPr id="4" name="Figure" descr="Photo depicts a scientist working in a la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246" r="-30246"/>
          <a:stretch>
            <a:fillRect/>
          </a:stretch>
        </p:blipFill>
        <p:spPr/>
      </p:pic>
      <p:sp>
        <p:nvSpPr>
          <p:cNvPr id="5" name="Figure Number"/>
          <p:cNvSpPr>
            <a:spLocks noGrp="1"/>
          </p:cNvSpPr>
          <p:nvPr>
            <p:ph type="title"/>
          </p:nvPr>
        </p:nvSpPr>
        <p:spPr/>
        <p:txBody>
          <a:bodyPr/>
          <a:lstStyle/>
          <a:p>
            <a:r>
              <a:rPr lang="en-US" dirty="0"/>
              <a:t>Figure 1.13</a:t>
            </a:r>
          </a:p>
        </p:txBody>
      </p:sp>
      <p:pic>
        <p:nvPicPr>
          <p:cNvPr id="8" name="Picture 7">
            <a:extLst>
              <a:ext uri="{FF2B5EF4-FFF2-40B4-BE49-F238E27FC236}">
                <a16:creationId xmlns:a16="http://schemas.microsoft.com/office/drawing/2014/main" id="{BDED2DF6-B125-4543-8D62-EE11FDF72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8164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B3D23D3-DC59-4673-AC0F-0DE36109A32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Formerly called blue-green algae, the </a:t>
            </a:r>
            <a:r>
              <a:rPr lang="en-US" sz="1600" dirty="0">
                <a:solidFill>
                  <a:srgbClr val="6CB255"/>
                </a:solidFill>
              </a:rPr>
              <a:t>(a) </a:t>
            </a:r>
            <a:r>
              <a:rPr lang="en-US" sz="1600" dirty="0"/>
              <a:t>cyanobacteria seen through a light microscope are some of Earth’s oldest life forms. These </a:t>
            </a:r>
            <a:r>
              <a:rPr lang="en-US" sz="1600" dirty="0">
                <a:solidFill>
                  <a:srgbClr val="6CB255"/>
                </a:solidFill>
              </a:rPr>
              <a:t>(b) </a:t>
            </a:r>
            <a:r>
              <a:rPr lang="en-US" sz="1600" dirty="0" err="1"/>
              <a:t>stromatolites</a:t>
            </a:r>
            <a:r>
              <a:rPr lang="en-US" sz="1600" dirty="0"/>
              <a:t> along the shores of Lake Thetis in Western Australia are ancient structures formed by the layering of cyanobacteria in shallow waters. (credit a: modification of work by NASA; scale-bar data from Matt Russell; credit b: modification of work by Ruth Ellison)</a:t>
            </a:r>
          </a:p>
        </p:txBody>
      </p:sp>
      <p:pic>
        <p:nvPicPr>
          <p:cNvPr id="4" name="Figure" descr="Photo A depicts round colonies of blue-green algae. Photo B depicts round fossil structures called stromatalites along a watery shoreli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3" r="-63"/>
          <a:stretch>
            <a:fillRect/>
          </a:stretch>
        </p:blipFill>
        <p:spPr/>
      </p:pic>
      <p:sp>
        <p:nvSpPr>
          <p:cNvPr id="5" name="Figure Number"/>
          <p:cNvSpPr>
            <a:spLocks noGrp="1"/>
          </p:cNvSpPr>
          <p:nvPr>
            <p:ph type="title"/>
          </p:nvPr>
        </p:nvSpPr>
        <p:spPr/>
        <p:txBody>
          <a:bodyPr/>
          <a:lstStyle/>
          <a:p>
            <a:r>
              <a:rPr lang="en-US" dirty="0"/>
              <a:t>Figure 1.14</a:t>
            </a:r>
          </a:p>
        </p:txBody>
      </p:sp>
      <p:pic>
        <p:nvPicPr>
          <p:cNvPr id="8" name="Picture 7">
            <a:extLst>
              <a:ext uri="{FF2B5EF4-FFF2-40B4-BE49-F238E27FC236}">
                <a16:creationId xmlns:a16="http://schemas.microsoft.com/office/drawing/2014/main" id="{02614584-A675-514A-B937-460C7DE72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745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FE89BB5-1E4A-40C0-9018-7467D935739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lnSpcReduction="10000"/>
          </a:bodyPr>
          <a:lstStyle/>
          <a:p>
            <a:r>
              <a:rPr lang="en-US" sz="1600" dirty="0"/>
              <a:t>Biologists may choose to study </a:t>
            </a:r>
            <a:r>
              <a:rPr lang="en-US" sz="1600" i="1" dirty="0"/>
              <a:t>Escherichia coli </a:t>
            </a:r>
            <a:r>
              <a:rPr lang="en-US" sz="1600" dirty="0"/>
              <a:t>(</a:t>
            </a:r>
            <a:r>
              <a:rPr lang="en-US" sz="1600" i="1" dirty="0"/>
              <a:t>E. coli</a:t>
            </a:r>
            <a:r>
              <a:rPr lang="en-US" sz="1600" dirty="0"/>
              <a:t>), a bacterium that is a normal resident of our digestive tracts but which is also sometimes responsible for disease outbreaks. In this micrograph, the bacterium is visualized using a scanning electron microscope and digital colorization. (credit: Eric </a:t>
            </a:r>
            <a:r>
              <a:rPr lang="en-US" sz="1600" dirty="0" err="1"/>
              <a:t>Erbe</a:t>
            </a:r>
            <a:r>
              <a:rPr lang="en-US" sz="1600" dirty="0"/>
              <a:t>; digital colorization by Christopher </a:t>
            </a:r>
            <a:r>
              <a:rPr lang="en-US" sz="1600" dirty="0" err="1"/>
              <a:t>Pooley</a:t>
            </a:r>
            <a:r>
              <a:rPr lang="en-US" sz="1600" dirty="0"/>
              <a:t>, USDA-ARS)</a:t>
            </a:r>
          </a:p>
        </p:txBody>
      </p:sp>
      <p:pic>
        <p:nvPicPr>
          <p:cNvPr id="3" name="Figure" descr="Scanning electronic micrograph depicts E. coli bacteria aggregated togeth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634" r="-33634"/>
          <a:stretch>
            <a:fillRect/>
          </a:stretch>
        </p:blipFill>
        <p:spPr/>
      </p:pic>
      <p:sp>
        <p:nvSpPr>
          <p:cNvPr id="5" name="Figure Number"/>
          <p:cNvSpPr>
            <a:spLocks noGrp="1"/>
          </p:cNvSpPr>
          <p:nvPr>
            <p:ph type="title"/>
          </p:nvPr>
        </p:nvSpPr>
        <p:spPr/>
        <p:txBody>
          <a:bodyPr/>
          <a:lstStyle/>
          <a:p>
            <a:r>
              <a:rPr lang="en-US" dirty="0"/>
              <a:t>Figure 1.15</a:t>
            </a:r>
          </a:p>
        </p:txBody>
      </p:sp>
      <p:pic>
        <p:nvPicPr>
          <p:cNvPr id="8" name="Picture 7">
            <a:extLst>
              <a:ext uri="{FF2B5EF4-FFF2-40B4-BE49-F238E27FC236}">
                <a16:creationId xmlns:a16="http://schemas.microsoft.com/office/drawing/2014/main" id="{C88A991C-D372-0748-9DC3-1C918A300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8949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66C6D65-BEC0-4BE4-B00E-56A8EE735DC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Some fields of science include astronomy, biology, computer science, geology, logic, physics, chemistry, and mathematics. (credit: </a:t>
            </a:r>
            <a:r>
              <a:rPr lang="en-US" sz="1600" dirty="0">
                <a:solidFill>
                  <a:schemeClr val="tx1"/>
                </a:solidFill>
              </a:rPr>
              <a:t>“</a:t>
            </a:r>
            <a:r>
              <a:rPr lang="en-US" sz="1600" dirty="0"/>
              <a:t>Image Editor</a:t>
            </a:r>
            <a:r>
              <a:rPr lang="en-US" sz="1600" dirty="0">
                <a:solidFill>
                  <a:schemeClr val="tx1"/>
                </a:solidFill>
              </a:rPr>
              <a:t>”</a:t>
            </a:r>
            <a:r>
              <a:rPr lang="en-US" sz="1600" dirty="0"/>
              <a:t>/Flickr)</a:t>
            </a:r>
          </a:p>
        </p:txBody>
      </p:sp>
      <p:pic>
        <p:nvPicPr>
          <p:cNvPr id="4" name="Figure" descr="Some fields of science include astronomy, biology, computer science, geology, logic, physics, chemistry, and mathematics. (credit: &quot;Image Editor/Flickr)&quo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5" name="Figure Number"/>
          <p:cNvSpPr>
            <a:spLocks noGrp="1"/>
          </p:cNvSpPr>
          <p:nvPr>
            <p:ph type="title"/>
          </p:nvPr>
        </p:nvSpPr>
        <p:spPr/>
        <p:txBody>
          <a:bodyPr/>
          <a:lstStyle/>
          <a:p>
            <a:r>
              <a:rPr lang="en-US" dirty="0"/>
              <a:t>Figure 1.16</a:t>
            </a:r>
          </a:p>
        </p:txBody>
      </p:sp>
      <p:pic>
        <p:nvPicPr>
          <p:cNvPr id="8" name="Picture 7">
            <a:extLst>
              <a:ext uri="{FF2B5EF4-FFF2-40B4-BE49-F238E27FC236}">
                <a16:creationId xmlns:a16="http://schemas.microsoft.com/office/drawing/2014/main" id="{EFAE8AED-2A7C-4940-91F7-9A98A982E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51564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87AF59D-AE80-4E8A-9AEC-E4BECE4BD2D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Painting depicts Sir Francis Bacon in a long cloa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5324111" y="989585"/>
            <a:ext cx="3196001" cy="5240501"/>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Sir Francis Bacon is credited with being the first to document the scientific method.</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1.17</a:t>
            </a:r>
          </a:p>
        </p:txBody>
      </p:sp>
      <p:pic>
        <p:nvPicPr>
          <p:cNvPr id="7" name="Picture 6">
            <a:extLst>
              <a:ext uri="{FF2B5EF4-FFF2-40B4-BE49-F238E27FC236}">
                <a16:creationId xmlns:a16="http://schemas.microsoft.com/office/drawing/2014/main" id="{21B8B151-C6DD-D546-8003-B9B80FF55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340683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16B5C16-25B2-490A-835D-489B2D2730A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scientific method is a series of defined steps that include experiments and careful observation. If a hypothesis is not supported by data, a new hypothesis can be proposed.</a:t>
            </a:r>
            <a:endParaRPr lang="en-US" sz="1600" b="0" dirty="0">
              <a:solidFill>
                <a:srgbClr val="000000"/>
              </a:solidFill>
            </a:endParaRPr>
          </a:p>
        </p:txBody>
      </p:sp>
      <p:pic>
        <p:nvPicPr>
          <p:cNvPr id="2" name="Figure" descr="A flow chart shows the steps in the scientific method. In step 1, an observation is made. In step 2, a question is asked about the observation. In step 3, an answer to the question, called a hypothesis, is proposed. In step 4, a prediction is made based on the hypothesis. In step 5, an experiment is done to test the prediction. In step 6, the results are analyzed to determine whether or not the hypothesis is supported. If the hypothesis is not supported, another hypothesis is made. In either case, the results are report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903890" y="1219731"/>
            <a:ext cx="3138870" cy="5032900"/>
          </a:xfrm>
        </p:spPr>
      </p:pic>
      <p:sp>
        <p:nvSpPr>
          <p:cNvPr id="5" name="Figure Number"/>
          <p:cNvSpPr>
            <a:spLocks noGrp="1"/>
          </p:cNvSpPr>
          <p:nvPr>
            <p:ph type="title"/>
          </p:nvPr>
        </p:nvSpPr>
        <p:spPr/>
        <p:txBody>
          <a:bodyPr>
            <a:normAutofit/>
          </a:bodyPr>
          <a:lstStyle/>
          <a:p>
            <a:r>
              <a:rPr lang="en-US" sz="2400" dirty="0">
                <a:solidFill>
                  <a:srgbClr val="6CB255"/>
                </a:solidFill>
              </a:rPr>
              <a:t>Figure 1.18</a:t>
            </a:r>
          </a:p>
        </p:txBody>
      </p:sp>
      <p:pic>
        <p:nvPicPr>
          <p:cNvPr id="8" name="Picture 7">
            <a:extLst>
              <a:ext uri="{FF2B5EF4-FFF2-40B4-BE49-F238E27FC236}">
                <a16:creationId xmlns:a16="http://schemas.microsoft.com/office/drawing/2014/main" id="{ACEDB091-1E00-4A4B-91F3-771DA7BC0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50472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150DA40-2C9E-44D3-ADD2-5180537A3C7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NASA image is a composite of several satellite-based views of Earth. To make the whole-Earth image, NASA scientists combine observations of different parts of the planet. (credit: modification of work by NASA)</a:t>
            </a:r>
          </a:p>
        </p:txBody>
      </p:sp>
      <p:pic>
        <p:nvPicPr>
          <p:cNvPr id="2" name="Figure" descr="A photo depicts Earth from sp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815" r="-11815"/>
          <a:stretch>
            <a:fillRect/>
          </a:stretch>
        </p:blipFill>
        <p:spPr/>
      </p:pic>
      <p:sp>
        <p:nvSpPr>
          <p:cNvPr id="5" name="Figure Number"/>
          <p:cNvSpPr>
            <a:spLocks noGrp="1"/>
          </p:cNvSpPr>
          <p:nvPr>
            <p:ph type="title"/>
          </p:nvPr>
        </p:nvSpPr>
        <p:spPr/>
        <p:txBody>
          <a:bodyPr/>
          <a:lstStyle/>
          <a:p>
            <a:r>
              <a:rPr lang="en-US" dirty="0"/>
              <a:t>Figure 1.1</a:t>
            </a:r>
          </a:p>
        </p:txBody>
      </p:sp>
      <p:pic>
        <p:nvPicPr>
          <p:cNvPr id="9" name="Picture 8">
            <a:extLst>
              <a:ext uri="{FF2B5EF4-FFF2-40B4-BE49-F238E27FC236}">
                <a16:creationId xmlns:a16="http://schemas.microsoft.com/office/drawing/2014/main" id="{A573A6D3-58EC-3B47-8945-196D4DD49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03CFBD6-AB5E-41AA-ADF2-C231A246468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Human Genome Project was a 13-year collaborative effort among researchers working in several different fields of science. The project was completed in 2003. (credit: the U.S. Department of Energy Genome Programs)</a:t>
            </a:r>
          </a:p>
        </p:txBody>
      </p:sp>
      <p:pic>
        <p:nvPicPr>
          <p:cNvPr id="3" name="Figure" descr="The human genome project’s logo is shown, depicting a human being inside a DNA double helix. The words chemistry, biology, physics, ethics, informatics and engineering surround the circular ima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606" r="-65606"/>
          <a:stretch>
            <a:fillRect/>
          </a:stretch>
        </p:blipFill>
        <p:spPr/>
      </p:pic>
      <p:sp>
        <p:nvSpPr>
          <p:cNvPr id="5" name="Figure Number"/>
          <p:cNvSpPr>
            <a:spLocks noGrp="1"/>
          </p:cNvSpPr>
          <p:nvPr>
            <p:ph type="title"/>
          </p:nvPr>
        </p:nvSpPr>
        <p:spPr/>
        <p:txBody>
          <a:bodyPr/>
          <a:lstStyle/>
          <a:p>
            <a:r>
              <a:rPr lang="en-US" dirty="0"/>
              <a:t>Figure 1.19</a:t>
            </a:r>
          </a:p>
        </p:txBody>
      </p:sp>
      <p:pic>
        <p:nvPicPr>
          <p:cNvPr id="8" name="Picture 7">
            <a:extLst>
              <a:ext uri="{FF2B5EF4-FFF2-40B4-BE49-F238E27FC236}">
                <a16:creationId xmlns:a16="http://schemas.microsoft.com/office/drawing/2014/main" id="{DF4F8AC8-0427-9144-895D-692E53F64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4796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7E45E9D-04CD-40CA-9E18-B84EB2FB1F0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toad represents a highly organized structure consisting of cells, tissues, organs, and </a:t>
            </a:r>
            <a:r>
              <a:rPr lang="it-IT" sz="1600" dirty="0" err="1"/>
              <a:t>organ</a:t>
            </a:r>
            <a:r>
              <a:rPr lang="it-IT" sz="1600" dirty="0"/>
              <a:t> </a:t>
            </a:r>
            <a:r>
              <a:rPr lang="it-IT" sz="1600" dirty="0" err="1"/>
              <a:t>systems</a:t>
            </a:r>
            <a:r>
              <a:rPr lang="it-IT" sz="1600" dirty="0"/>
              <a:t>. (credit: </a:t>
            </a:r>
            <a:r>
              <a:rPr lang="en-US" sz="1600" dirty="0"/>
              <a:t>“</a:t>
            </a:r>
            <a:r>
              <a:rPr lang="it-IT" sz="1600" dirty="0" err="1"/>
              <a:t>Ivengo</a:t>
            </a:r>
            <a:r>
              <a:rPr lang="it-IT" sz="1600" dirty="0"/>
              <a:t>(</a:t>
            </a:r>
            <a:r>
              <a:rPr lang="it-IT" sz="1600"/>
              <a:t>RUS)</a:t>
            </a:r>
            <a:r>
              <a:rPr lang="en-US" sz="1600"/>
              <a:t>”</a:t>
            </a:r>
            <a:r>
              <a:rPr lang="it-IT" sz="1600" dirty="0"/>
              <a:t>/</a:t>
            </a:r>
            <a:r>
              <a:rPr lang="it-IT" sz="1600" dirty="0" err="1"/>
              <a:t>Wikimedia</a:t>
            </a:r>
            <a:r>
              <a:rPr lang="it-IT" sz="1600" dirty="0"/>
              <a:t> </a:t>
            </a:r>
            <a:r>
              <a:rPr lang="it-IT" sz="1600" dirty="0" err="1"/>
              <a:t>Commons</a:t>
            </a:r>
            <a:r>
              <a:rPr lang="it-IT" sz="1600" dirty="0"/>
              <a:t>)</a:t>
            </a:r>
            <a:endParaRPr lang="en-US" sz="1600" dirty="0"/>
          </a:p>
        </p:txBody>
      </p:sp>
      <p:pic>
        <p:nvPicPr>
          <p:cNvPr id="4" name="Figure" descr="A photo shows a light-colored toad covered in bright green spot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953" r="-24953"/>
          <a:stretch>
            <a:fillRect/>
          </a:stretch>
        </p:blipFill>
        <p:spPr/>
      </p:pic>
      <p:sp>
        <p:nvSpPr>
          <p:cNvPr id="5" name="Figure Number"/>
          <p:cNvSpPr>
            <a:spLocks noGrp="1"/>
          </p:cNvSpPr>
          <p:nvPr>
            <p:ph type="title"/>
          </p:nvPr>
        </p:nvSpPr>
        <p:spPr/>
        <p:txBody>
          <a:bodyPr/>
          <a:lstStyle/>
          <a:p>
            <a:r>
              <a:rPr lang="en-US" dirty="0"/>
              <a:t>Figure 1.2</a:t>
            </a:r>
          </a:p>
        </p:txBody>
      </p:sp>
      <p:pic>
        <p:nvPicPr>
          <p:cNvPr id="8" name="Picture 7">
            <a:extLst>
              <a:ext uri="{FF2B5EF4-FFF2-40B4-BE49-F238E27FC236}">
                <a16:creationId xmlns:a16="http://schemas.microsoft.com/office/drawing/2014/main" id="{1353ABAA-3E43-554A-8396-236B9E439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15411A1-2088-4041-B433-8E83C4A9E54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leaves of this sensitive plant (</a:t>
            </a:r>
            <a:r>
              <a:rPr lang="en-US" sz="1600" i="1" dirty="0"/>
              <a:t>Mimosa </a:t>
            </a:r>
            <a:r>
              <a:rPr lang="en-US" sz="1600" i="1" dirty="0" err="1"/>
              <a:t>pudica</a:t>
            </a:r>
            <a:r>
              <a:rPr lang="en-US" sz="1600" dirty="0"/>
              <a:t>) will instantly droop and fold when touched. After a few minutes, the plant returns to its normal state. (credit: Alex Lomas)</a:t>
            </a:r>
          </a:p>
        </p:txBody>
      </p:sp>
      <p:pic>
        <p:nvPicPr>
          <p:cNvPr id="4" name="Figure" descr="A photograph of the Mimosa pudica shows a plant with many tiny leav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1.3</a:t>
            </a:r>
          </a:p>
        </p:txBody>
      </p:sp>
      <p:pic>
        <p:nvPicPr>
          <p:cNvPr id="8" name="Picture 7">
            <a:extLst>
              <a:ext uri="{FF2B5EF4-FFF2-40B4-BE49-F238E27FC236}">
                <a16:creationId xmlns:a16="http://schemas.microsoft.com/office/drawing/2014/main" id="{0EF572F6-0F84-5643-9ECB-3BB5F29E4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49D4520F-9DE0-4B1D-AD76-5D2DBFCD9C7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Although no two look alike, these kittens have inherited genes from both parents and share many of the same characteristics. (credit: Pieter &amp; Renée </a:t>
            </a:r>
            <a:r>
              <a:rPr lang="en-US" sz="1600" dirty="0" err="1"/>
              <a:t>Lanser</a:t>
            </a:r>
            <a:r>
              <a:rPr lang="en-US" sz="1600" dirty="0"/>
              <a:t>)</a:t>
            </a:r>
          </a:p>
        </p:txBody>
      </p:sp>
      <p:pic>
        <p:nvPicPr>
          <p:cNvPr id="4" name="Figure" descr="A photograph depicts four kittens: one has an orange and white tabby coat, another is entirely black, the third and fourth have a black, white and orange tabby coat but with different pattern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647" r="-26647"/>
          <a:stretch>
            <a:fillRect/>
          </a:stretch>
        </p:blipFill>
        <p:spPr/>
      </p:pic>
      <p:sp>
        <p:nvSpPr>
          <p:cNvPr id="5" name="Figure Number"/>
          <p:cNvSpPr>
            <a:spLocks noGrp="1"/>
          </p:cNvSpPr>
          <p:nvPr>
            <p:ph type="title"/>
          </p:nvPr>
        </p:nvSpPr>
        <p:spPr/>
        <p:txBody>
          <a:bodyPr/>
          <a:lstStyle/>
          <a:p>
            <a:r>
              <a:rPr lang="en-US" dirty="0"/>
              <a:t>Figure 1.4</a:t>
            </a:r>
          </a:p>
        </p:txBody>
      </p:sp>
      <p:pic>
        <p:nvPicPr>
          <p:cNvPr id="8" name="Picture 7">
            <a:extLst>
              <a:ext uri="{FF2B5EF4-FFF2-40B4-BE49-F238E27FC236}">
                <a16:creationId xmlns:a16="http://schemas.microsoft.com/office/drawing/2014/main" id="{BA27E462-1A99-094B-99C1-D7391C7A8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791D643-E9A4-4952-A94E-FA3E8A7EBD5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Polar bears and other mammals living in ice-covered regions maintain their body temperature by generating heat and reducing heat loss through thick fur and a dense layer of fat under their skin. (credit: “</a:t>
            </a:r>
            <a:r>
              <a:rPr lang="en-US" sz="1600" dirty="0" err="1"/>
              <a:t>longhorndave</a:t>
            </a:r>
            <a:r>
              <a:rPr lang="en-US" sz="1600" dirty="0"/>
              <a:t>”/Flickr)</a:t>
            </a:r>
          </a:p>
        </p:txBody>
      </p:sp>
      <p:pic>
        <p:nvPicPr>
          <p:cNvPr id="3" name="Figure" descr="This photo shows a white, furry polar be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152" r="-32152"/>
          <a:stretch>
            <a:fillRect/>
          </a:stretch>
        </p:blipFill>
        <p:spPr/>
      </p:pic>
      <p:sp>
        <p:nvSpPr>
          <p:cNvPr id="5" name="Figure Number"/>
          <p:cNvSpPr>
            <a:spLocks noGrp="1"/>
          </p:cNvSpPr>
          <p:nvPr>
            <p:ph type="title"/>
          </p:nvPr>
        </p:nvSpPr>
        <p:spPr/>
        <p:txBody>
          <a:bodyPr/>
          <a:lstStyle/>
          <a:p>
            <a:r>
              <a:rPr lang="en-US" dirty="0"/>
              <a:t>Figure 1.5</a:t>
            </a:r>
          </a:p>
        </p:txBody>
      </p:sp>
      <p:pic>
        <p:nvPicPr>
          <p:cNvPr id="8" name="Picture 7">
            <a:extLst>
              <a:ext uri="{FF2B5EF4-FFF2-40B4-BE49-F238E27FC236}">
                <a16:creationId xmlns:a16="http://schemas.microsoft.com/office/drawing/2014/main" id="{11331B77-8FEA-2B41-9CEB-7219C81F9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4687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7DCB5F6-032A-4379-BEC2-47C7E3E7507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 lot of energy is required for a California condor to fly. Chemical energy derived from food is used to power flight. California condors are an endangered species; scientists have strived to place a wing tag on each bird to help them identify and locate each individual bird. (credit: Pacific Southwest Region U.S. Fish and Wildlife)</a:t>
            </a:r>
            <a:endParaRPr lang="en-US" sz="1600" b="0" dirty="0">
              <a:solidFill>
                <a:schemeClr val="tx1"/>
              </a:solidFill>
            </a:endParaRPr>
          </a:p>
        </p:txBody>
      </p:sp>
      <p:pic>
        <p:nvPicPr>
          <p:cNvPr id="2" name="Figure" descr="This photo shows a California condor in flight with a tag on its win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57200" y="1219731"/>
            <a:ext cx="4032250" cy="5032900"/>
          </a:xfrm>
        </p:spPr>
      </p:pic>
      <p:sp>
        <p:nvSpPr>
          <p:cNvPr id="5" name="Figure Number"/>
          <p:cNvSpPr>
            <a:spLocks noGrp="1"/>
          </p:cNvSpPr>
          <p:nvPr>
            <p:ph type="title"/>
          </p:nvPr>
        </p:nvSpPr>
        <p:spPr/>
        <p:txBody>
          <a:bodyPr>
            <a:normAutofit/>
          </a:bodyPr>
          <a:lstStyle/>
          <a:p>
            <a:r>
              <a:rPr lang="en-US" sz="2400" dirty="0">
                <a:solidFill>
                  <a:srgbClr val="6CB255"/>
                </a:solidFill>
              </a:rPr>
              <a:t>Figure 1.6</a:t>
            </a:r>
          </a:p>
        </p:txBody>
      </p:sp>
      <p:pic>
        <p:nvPicPr>
          <p:cNvPr id="8" name="Picture 7">
            <a:extLst>
              <a:ext uri="{FF2B5EF4-FFF2-40B4-BE49-F238E27FC236}">
                <a16:creationId xmlns:a16="http://schemas.microsoft.com/office/drawing/2014/main" id="{A0C64A85-C86C-B04B-B507-6A6AA656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3458D17-B849-43EC-8BE7-9B8CA10ED13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Molecular model depicts a DNA molecule, showing its double helix structu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5478219" y="1108075"/>
            <a:ext cx="304189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A molecule, like this large DNA molecule, is composed of atoms. (credit: “Brian0918”/Wikimedia Commons)</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1.7</a:t>
            </a:r>
          </a:p>
        </p:txBody>
      </p:sp>
      <p:pic>
        <p:nvPicPr>
          <p:cNvPr id="7" name="Picture 6">
            <a:extLst>
              <a:ext uri="{FF2B5EF4-FFF2-40B4-BE49-F238E27FC236}">
                <a16:creationId xmlns:a16="http://schemas.microsoft.com/office/drawing/2014/main" id="{D2F41706-28C8-0148-A619-9E81591E1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A82822A2-260E-4A3D-87E9-2F289EFCE44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From an atom to the entire Earth, biology examines all aspects of life. (credit “molecule”: modification of work by Jane Whitney; credit “organelles”: modification of work by Louisa Howard; credit “cells”: modification of work by Bruce Wetzel, Harry Schaefer, National Cancer Institute; credit “tissue”: modification of work by “</a:t>
            </a:r>
            <a:r>
              <a:rPr lang="en-US" sz="1600" dirty="0" err="1">
                <a:solidFill>
                  <a:srgbClr val="000000"/>
                </a:solidFill>
              </a:rPr>
              <a:t>Kilbad</a:t>
            </a:r>
            <a:r>
              <a:rPr lang="en-US" sz="1600" dirty="0">
                <a:solidFill>
                  <a:srgbClr val="000000"/>
                </a:solidFill>
              </a:rPr>
              <a:t>”/Wikimedia Commons; credit “organs”: modification of work by Mariana Ruiz </a:t>
            </a:r>
            <a:r>
              <a:rPr lang="en-US" sz="1600" dirty="0" err="1">
                <a:solidFill>
                  <a:srgbClr val="000000"/>
                </a:solidFill>
              </a:rPr>
              <a:t>Villareal</a:t>
            </a:r>
            <a:r>
              <a:rPr lang="en-US" sz="1600" dirty="0">
                <a:solidFill>
                  <a:srgbClr val="000000"/>
                </a:solidFill>
              </a:rPr>
              <a:t>, </a:t>
            </a:r>
            <a:r>
              <a:rPr lang="en-US" sz="1600" dirty="0" err="1">
                <a:solidFill>
                  <a:srgbClr val="000000"/>
                </a:solidFill>
              </a:rPr>
              <a:t>Joaquim</a:t>
            </a:r>
            <a:r>
              <a:rPr lang="en-US" sz="1600" dirty="0">
                <a:solidFill>
                  <a:srgbClr val="000000"/>
                </a:solidFill>
              </a:rPr>
              <a:t> </a:t>
            </a:r>
            <a:r>
              <a:rPr lang="en-US" sz="1600" dirty="0" err="1">
                <a:solidFill>
                  <a:srgbClr val="000000"/>
                </a:solidFill>
              </a:rPr>
              <a:t>Alves</a:t>
            </a:r>
            <a:r>
              <a:rPr lang="en-US" sz="1600" dirty="0">
                <a:solidFill>
                  <a:srgbClr val="000000"/>
                </a:solidFill>
              </a:rPr>
              <a:t> Gaspar; credit “organisms”: modification of work by Peter Dutton; credit “ecosystem”: modification of work by “gigi4791”/Flickr; credit “biosphere”: modification of work by NASA)</a:t>
            </a:r>
            <a:endParaRPr lang="en-US" sz="1600" b="0" dirty="0">
              <a:solidFill>
                <a:srgbClr val="000000"/>
              </a:solidFill>
            </a:endParaRPr>
          </a:p>
        </p:txBody>
      </p:sp>
      <p:pic>
        <p:nvPicPr>
          <p:cNvPr id="2" name="Figure" descr="A flow chart shows the hierarchy of living organisms. From smallest to largest, this hierarchy includes: 1 An atom, with protons, neutrons and electrons. 2 Molecules such as the phospholipid shown, made up of atoms. 3 Organelles, such as Golgi apparatus and nuclei, that exist inside cells. 4 Cells, such as a red blood cell. 5 Tissues, such as human skin tissue. 6 Organs such as the stomach and intestine make up the human digestive system, an example of an organ system. 7 Organisms, populations and communities. In a park, each person is an organism. Together, all the people make up a population. All the plant and animal species in the park comprise a community. 8 Ecosystems: The ecosystem of Central Park in New York includes living organisms and the environment in which they live. 9 The biosphere: encompasses all the ecosystems on Ear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1564431" y="1108075"/>
            <a:ext cx="1817787"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1.8</a:t>
            </a:r>
          </a:p>
        </p:txBody>
      </p:sp>
      <p:pic>
        <p:nvPicPr>
          <p:cNvPr id="8" name="Picture 7">
            <a:extLst>
              <a:ext uri="{FF2B5EF4-FFF2-40B4-BE49-F238E27FC236}">
                <a16:creationId xmlns:a16="http://schemas.microsoft.com/office/drawing/2014/main" id="{E0FB16A8-2D26-B94E-884F-D2133B82E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92181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2030</Words>
  <Application>Microsoft Macintosh PowerPoint</Application>
  <PresentationFormat>On-screen Show (4:3)</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Essential</vt:lpstr>
      <vt:lpstr>Concepts of Biology</vt:lpstr>
      <vt:lpstr>Figure 1.1</vt:lpstr>
      <vt:lpstr>Figure 1.2</vt:lpstr>
      <vt:lpstr>Figure 1.3</vt:lpstr>
      <vt:lpstr>Figure 1.4</vt:lpstr>
      <vt:lpstr>Figure 1.5</vt:lpstr>
      <vt:lpstr>Figure 1.6</vt:lpstr>
      <vt:lpstr>Figure 1.7</vt:lpstr>
      <vt:lpstr>Figure 1.8</vt:lpstr>
      <vt:lpstr>Figure 1.9</vt:lpstr>
      <vt:lpstr>Figure 1.10</vt:lpstr>
      <vt:lpstr>Figure 1.11</vt:lpstr>
      <vt:lpstr>Figure 1.12</vt:lpstr>
      <vt:lpstr>Figure 1.13</vt:lpstr>
      <vt:lpstr>Figure 1.14</vt:lpstr>
      <vt:lpstr>Figure 1.15</vt:lpstr>
      <vt:lpstr>Figure 1.16</vt:lpstr>
      <vt:lpstr>Figure 1.17</vt:lpstr>
      <vt:lpstr>Figure 1.18</vt:lpstr>
      <vt:lpstr>Figure 1.19</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1 - INTRODUCTION TO BIOLOGY</dc:title>
  <dc:creator>Spuddy McSpare</dc:creator>
  <cp:lastModifiedBy>Microsoft Office User</cp:lastModifiedBy>
  <cp:revision>100</cp:revision>
  <dcterms:created xsi:type="dcterms:W3CDTF">2012-06-04T02:13:36Z</dcterms:created>
  <dcterms:modified xsi:type="dcterms:W3CDTF">2020-01-23T20:31:25Z</dcterms:modified>
</cp:coreProperties>
</file>