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12"/>
  </p:handoutMasterIdLst>
  <p:sldIdLst>
    <p:sldId id="256" r:id="rId2"/>
    <p:sldId id="277" r:id="rId3"/>
    <p:sldId id="283" r:id="rId4"/>
    <p:sldId id="284" r:id="rId5"/>
    <p:sldId id="285" r:id="rId6"/>
    <p:sldId id="317" r:id="rId7"/>
    <p:sldId id="318" r:id="rId8"/>
    <p:sldId id="319" r:id="rId9"/>
    <p:sldId id="320" r:id="rId10"/>
    <p:sldId id="30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74" autoAdjust="0"/>
  </p:normalViewPr>
  <p:slideViewPr>
    <p:cSldViewPr snapToGrid="0" snapToObjects="1">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Figure" descr="Concepts of Biology">
            <a:extLst>
              <a:ext uri="{FF2B5EF4-FFF2-40B4-BE49-F238E27FC236}">
                <a16:creationId xmlns:a16="http://schemas.microsoft.com/office/drawing/2014/main" id="{43FBCC1D-9690-43B8-93D0-7E3F6037AF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263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6 REPRODUCTION AT THE CELLULAR LEVEL</a:t>
            </a:r>
          </a:p>
          <a:p>
            <a:pPr algn="ctr"/>
            <a:r>
              <a:rPr lang="en-US" sz="1600" cap="none" dirty="0">
                <a:solidFill>
                  <a:schemeClr val="tx1"/>
                </a:solidFill>
                <a:latin typeface="+mn-lt"/>
              </a:rPr>
              <a:t>PowerPoint Image Slideshow</a:t>
            </a:r>
          </a:p>
        </p:txBody>
      </p:sp>
      <p:sp>
        <p:nvSpPr>
          <p:cNvPr id="9" name="Title">
            <a:extLst>
              <a:ext uri="{FF2B5EF4-FFF2-40B4-BE49-F238E27FC236}">
                <a16:creationId xmlns:a16="http://schemas.microsoft.com/office/drawing/2014/main" id="{511EDF82-B60B-4C77-B16B-44F8F022F7A7}"/>
              </a:ext>
            </a:extLst>
          </p:cNvPr>
          <p:cNvSpPr>
            <a:spLocks noGrp="1"/>
          </p:cNvSpPr>
          <p:nvPr>
            <p:ph type="title" idx="4294967295"/>
          </p:nvPr>
        </p:nvSpPr>
        <p:spPr>
          <a:xfrm>
            <a:off x="0" y="690286"/>
            <a:ext cx="9144000" cy="734641"/>
          </a:xfrm>
        </p:spPr>
        <p:txBody>
          <a:bodyPr>
            <a:normAutofit/>
          </a:bodyPr>
          <a:lstStyle/>
          <a:p>
            <a:pPr algn="ctr"/>
            <a:r>
              <a:rPr lang="en-US" sz="3600" dirty="0"/>
              <a:t>Concepts of Biology</a:t>
            </a:r>
          </a:p>
        </p:txBody>
      </p:sp>
      <p:pic>
        <p:nvPicPr>
          <p:cNvPr id="8" name="Picture 7">
            <a:extLst>
              <a:ext uri="{FF2B5EF4-FFF2-40B4-BE49-F238E27FC236}">
                <a16:creationId xmlns:a16="http://schemas.microsoft.com/office/drawing/2014/main" id="{C1613F2B-AB58-284A-842D-70A883BC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807B5E49-BCBE-4B60-93EC-57C3D375D8E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binary fission of a bacterium is outlined in five steps. (credit: modification of work by “</a:t>
            </a:r>
            <a:r>
              <a:rPr lang="en-US" sz="1600" dirty="0" err="1">
                <a:solidFill>
                  <a:schemeClr val="tx1"/>
                </a:solidFill>
              </a:rPr>
              <a:t>Mcstrother</a:t>
            </a:r>
            <a:r>
              <a:rPr lang="en-US" sz="1600" dirty="0">
                <a:solidFill>
                  <a:schemeClr val="tx1"/>
                </a:solidFill>
              </a:rPr>
              <a:t>”/Wikimedia Commons)</a:t>
            </a:r>
            <a:endParaRPr lang="en-US" sz="1600" b="0" dirty="0">
              <a:solidFill>
                <a:schemeClr val="tx1"/>
              </a:solidFill>
            </a:endParaRPr>
          </a:p>
        </p:txBody>
      </p:sp>
      <p:pic>
        <p:nvPicPr>
          <p:cNvPr id="2" name="Figure" descr="This illustration shows binary fission in prokaryotes. Replication of the single, circular chromosome begins at the origin of replication and continues simultaneously in both directions. As the DNA is replicated, the cell elongates and FtsZ proteins migrate toward the center of the cell, where they form a ring. The FtsZ ring directs the formation of a septum that divides the cell in two once DNA replication is complet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805421" y="1219731"/>
            <a:ext cx="3335807" cy="5032900"/>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6.9</a:t>
            </a:r>
            <a:endParaRPr lang="en-US" sz="2400" dirty="0">
              <a:solidFill>
                <a:srgbClr val="6CB255"/>
              </a:solidFill>
            </a:endParaRPr>
          </a:p>
        </p:txBody>
      </p:sp>
      <p:pic>
        <p:nvPicPr>
          <p:cNvPr id="8" name="Picture 7">
            <a:extLst>
              <a:ext uri="{FF2B5EF4-FFF2-40B4-BE49-F238E27FC236}">
                <a16:creationId xmlns:a16="http://schemas.microsoft.com/office/drawing/2014/main" id="{CD7E6C42-99A1-9546-83B4-43BE97716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4666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EEE7A892-CDAC-43B0-B75B-00ACC7863B8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85000" lnSpcReduction="20000"/>
          </a:bodyPr>
          <a:lstStyle/>
          <a:p>
            <a:r>
              <a:rPr lang="en-US" sz="1600" dirty="0"/>
              <a:t>A sea urchin begins life as a single cell that </a:t>
            </a:r>
            <a:r>
              <a:rPr lang="en-US" sz="1600" dirty="0">
                <a:solidFill>
                  <a:srgbClr val="6CB255"/>
                </a:solidFill>
              </a:rPr>
              <a:t>(a) </a:t>
            </a:r>
            <a:r>
              <a:rPr lang="en-US" sz="1600" dirty="0"/>
              <a:t>divides to form two cells, visible by scanning electron microscopy. After four rounds of cell division, </a:t>
            </a:r>
            <a:r>
              <a:rPr lang="en-US" sz="1600" dirty="0">
                <a:solidFill>
                  <a:srgbClr val="6CB255"/>
                </a:solidFill>
              </a:rPr>
              <a:t>(b) </a:t>
            </a:r>
            <a:r>
              <a:rPr lang="en-US" sz="1600" dirty="0"/>
              <a:t>there are 16 cells, as seen in this SEM image. After many rounds of cell division, the individual develops into a complex, multicellular organism, as seen in this </a:t>
            </a:r>
            <a:r>
              <a:rPr lang="en-US" sz="1600" dirty="0">
                <a:solidFill>
                  <a:srgbClr val="6CB255"/>
                </a:solidFill>
              </a:rPr>
              <a:t>(c) </a:t>
            </a:r>
            <a:r>
              <a:rPr lang="en-US" sz="1600" dirty="0"/>
              <a:t>mature sea urchin. (credit a: modification of work by Evelyn Spiegel, Louisa Howard; credit b: modification of work by Evelyn Spiegel, Louisa Howard; credit c: modification of work by Marco </a:t>
            </a:r>
            <a:r>
              <a:rPr lang="en-US" sz="1600" dirty="0" err="1"/>
              <a:t>Busdraghi</a:t>
            </a:r>
            <a:r>
              <a:rPr lang="en-US" sz="1600" dirty="0"/>
              <a:t>; scale-bar data from Matt Russell)</a:t>
            </a:r>
          </a:p>
        </p:txBody>
      </p:sp>
      <p:pic>
        <p:nvPicPr>
          <p:cNvPr id="9" name="Figure" descr="Image A shows two conjoined cells forming a dumbbell shape; the fertilization envelope has been removed so that the mesh-like outer layer can be seen. Image B shows the sea urchin embryo when it has divided into 16 conjoined cells; the overall shape is rounder than in image A. Image C shows a “water melon” sea urchin which appears as a peach-colored ball covered in white protruding spin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4542" b="-24542"/>
          <a:stretch>
            <a:fillRect/>
          </a:stretch>
        </p:blipFill>
        <p:spPr/>
      </p:pic>
      <p:sp>
        <p:nvSpPr>
          <p:cNvPr id="5" name="Figure Number"/>
          <p:cNvSpPr>
            <a:spLocks noGrp="1"/>
          </p:cNvSpPr>
          <p:nvPr>
            <p:ph type="title"/>
          </p:nvPr>
        </p:nvSpPr>
        <p:spPr/>
        <p:txBody>
          <a:bodyPr/>
          <a:lstStyle/>
          <a:p>
            <a:r>
              <a:rPr lang="en-US" dirty="0"/>
              <a:t>Figure 6.1</a:t>
            </a:r>
          </a:p>
        </p:txBody>
      </p:sp>
      <p:pic>
        <p:nvPicPr>
          <p:cNvPr id="8" name="Picture 7">
            <a:extLst>
              <a:ext uri="{FF2B5EF4-FFF2-40B4-BE49-F238E27FC236}">
                <a16:creationId xmlns:a16="http://schemas.microsoft.com/office/drawing/2014/main" id="{945A9872-D228-3B4B-86C9-F50C6AD19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F7602930-8155-44E6-9E8E-B85E66AC4B1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t>There are 23 pairs of homologous chromosomes in a female human somatic cell. These chromosomes are viewed within the nucleus (top), removed from a cell in mitosis (right), and arranged according to length (left) in an arrangement called a karyotype. In this image, the chromosomes were exposed to fluorescent stains to distinguish them. (credit: “718 Bot”/Wikimedia Commons, National Human Genome Research)</a:t>
            </a:r>
          </a:p>
        </p:txBody>
      </p:sp>
      <p:pic>
        <p:nvPicPr>
          <p:cNvPr id="6" name="Figure" descr="Chromosomes from a human female are shown in a nucleus, scattered outside the nucleus, and arranged in numerical order, from 1–22 followed by X. Each chromosome is stained a different col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0833" r="-40833"/>
          <a:stretch>
            <a:fillRect/>
          </a:stretch>
        </p:blipFill>
        <p:spPr/>
      </p:pic>
      <p:sp>
        <p:nvSpPr>
          <p:cNvPr id="5" name="Figure Number"/>
          <p:cNvSpPr>
            <a:spLocks noGrp="1"/>
          </p:cNvSpPr>
          <p:nvPr>
            <p:ph type="title"/>
          </p:nvPr>
        </p:nvSpPr>
        <p:spPr/>
        <p:txBody>
          <a:bodyPr/>
          <a:lstStyle/>
          <a:p>
            <a:r>
              <a:rPr lang="en-US" dirty="0"/>
              <a:t>Figure 6.2</a:t>
            </a:r>
          </a:p>
        </p:txBody>
      </p:sp>
      <p:pic>
        <p:nvPicPr>
          <p:cNvPr id="8" name="Picture 7">
            <a:extLst>
              <a:ext uri="{FF2B5EF4-FFF2-40B4-BE49-F238E27FC236}">
                <a16:creationId xmlns:a16="http://schemas.microsoft.com/office/drawing/2014/main" id="{A0719657-AFE3-A141-8D90-1E4F33B9C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145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25394268-1CA1-4F35-AC0F-CAC97F48773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85000" lnSpcReduction="20000"/>
          </a:bodyPr>
          <a:lstStyle/>
          <a:p>
            <a:r>
              <a:rPr lang="en-US" sz="1600" dirty="0"/>
              <a:t>A cell moves through a series of phases in an orderly manner. During interphase, G</a:t>
            </a:r>
            <a:r>
              <a:rPr lang="en-US" sz="1600" baseline="-25000" dirty="0"/>
              <a:t>1</a:t>
            </a:r>
            <a:r>
              <a:rPr lang="en-US" sz="1600" dirty="0"/>
              <a:t> involves cell growth and protein synthesis, the S phase involves DNA replication and the replication of the centrosome, and G</a:t>
            </a:r>
            <a:r>
              <a:rPr lang="en-US" sz="1600" baseline="-25000" dirty="0"/>
              <a:t>2</a:t>
            </a:r>
            <a:r>
              <a:rPr lang="en-US" sz="1600" dirty="0"/>
              <a:t> involves further growth and protein synthesis. The mitotic phase follows interphase. Mitosis is nuclear division during which duplicated chromosomes are segregated and distributed into daughter nuclei. Usually the cell will divide after mitosis in a process called cytokinesis in which the cytoplasm is divided and two daughter cells are formed.</a:t>
            </a:r>
          </a:p>
        </p:txBody>
      </p:sp>
      <p:pic>
        <p:nvPicPr>
          <p:cNvPr id="9" name="Figure" descr="This illustration shows the cell cycle, which consists of interphase and the mitotic phase. Interphase is subdivided into G1, S, and G2 phases. Cell growth occurs during G1 and G2, and DNA synthesis occurs during S. The mitotic phase consists of mitosis, in which the nuclear chromatin is divided, and cytokinesis, in which the cytoplasm is divided resulting in two daughter cell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771" r="-30771"/>
          <a:stretch>
            <a:fillRect/>
          </a:stretch>
        </p:blipFill>
        <p:spPr/>
      </p:pic>
      <p:sp>
        <p:nvSpPr>
          <p:cNvPr id="5" name="Figure Number"/>
          <p:cNvSpPr>
            <a:spLocks noGrp="1"/>
          </p:cNvSpPr>
          <p:nvPr>
            <p:ph type="title"/>
          </p:nvPr>
        </p:nvSpPr>
        <p:spPr/>
        <p:txBody>
          <a:bodyPr/>
          <a:lstStyle/>
          <a:p>
            <a:r>
              <a:rPr lang="en-US" dirty="0"/>
              <a:t>Figure 6.3</a:t>
            </a:r>
          </a:p>
        </p:txBody>
      </p:sp>
      <p:pic>
        <p:nvPicPr>
          <p:cNvPr id="8" name="Picture 7">
            <a:extLst>
              <a:ext uri="{FF2B5EF4-FFF2-40B4-BE49-F238E27FC236}">
                <a16:creationId xmlns:a16="http://schemas.microsoft.com/office/drawing/2014/main" id="{5600E855-8BC2-9840-844C-5B2455750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04311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9F6D5B23-35CA-42C6-B603-52859F21A3F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220" dirty="0"/>
              <a:t>Animal cell mitosis is divided into five stages—prophase, </a:t>
            </a:r>
            <a:r>
              <a:rPr lang="en-US" sz="1220" dirty="0" err="1"/>
              <a:t>prometaphase</a:t>
            </a:r>
            <a:r>
              <a:rPr lang="en-US" sz="1220" dirty="0"/>
              <a:t>, metaphase, anaphase, and </a:t>
            </a:r>
            <a:r>
              <a:rPr lang="en-US" sz="1220" dirty="0" err="1"/>
              <a:t>telophase</a:t>
            </a:r>
            <a:r>
              <a:rPr lang="en-US" sz="1220" dirty="0"/>
              <a:t>—visualized here by light microscopy with fluorescence. Mitosis is usually accompanied by cytokinesis, shown here by a transmission electron microscope. (credit “diagrams”: modification of work by Mariana Ruiz </a:t>
            </a:r>
            <a:r>
              <a:rPr lang="en-US" sz="1220" dirty="0" err="1"/>
              <a:t>Villareal</a:t>
            </a:r>
            <a:r>
              <a:rPr lang="en-US" sz="1220" dirty="0"/>
              <a:t>; credit “mitosis micrographs”: modification of work by Roy van </a:t>
            </a:r>
            <a:r>
              <a:rPr lang="en-US" sz="1220" dirty="0" err="1"/>
              <a:t>Heesbeen</a:t>
            </a:r>
            <a:r>
              <a:rPr lang="en-US" sz="1220" dirty="0"/>
              <a:t>; credit “cytokinesis micrograph”: modification of work by the Wadsworth Center, NY State Department of Health; donated to the Wikimedia foundation; scale-bar data from Matt Russell)</a:t>
            </a:r>
          </a:p>
        </p:txBody>
      </p:sp>
      <p:pic>
        <p:nvPicPr>
          <p:cNvPr id="9" name="Figure" descr="This diagram shows the five phases of mitosis, and cytokinesis. During prophase, the chromosomes condense and become visible, spindle fibers emerge from the centrosomes, the centrosomes move toward opposite poles, and the nuclear envelope breaks down. During prometaphase, the chromosomes continue to condense and kinetochores appear at the centromeres. Mitotic spindle microtubules attach to the kinetochores. During metaphase, the centrosomes are at opposite poles of the cell. Chromosomes line up at the metaphase plate and each sister chromatid is attached to spindle fibers originating from the opposite poles. During anaphase, the centromeres split in two. The sister chromatids, which are now called chromosomes, move toward opposite poles of the cell. Certain spindle fibers lengthen, elongating the cell. During telophase, the chromosomes arrive at the opposite poles and begin to decondense. The nuclear envelope re-forms. During cytokinesis in animals, a cleavage furrow separates the two daughter cells. In plants, a cell plate—the precursor to a new cell wall—separates the two daughter cell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8784" r="-38784"/>
          <a:stretch>
            <a:fillRect/>
          </a:stretch>
        </p:blipFill>
        <p:spPr/>
      </p:pic>
      <p:sp>
        <p:nvSpPr>
          <p:cNvPr id="5" name="Figure Number"/>
          <p:cNvSpPr>
            <a:spLocks noGrp="1"/>
          </p:cNvSpPr>
          <p:nvPr>
            <p:ph type="title"/>
          </p:nvPr>
        </p:nvSpPr>
        <p:spPr/>
        <p:txBody>
          <a:bodyPr/>
          <a:lstStyle/>
          <a:p>
            <a:r>
              <a:rPr lang="en-US" dirty="0"/>
              <a:t>Figure 6.4</a:t>
            </a:r>
          </a:p>
        </p:txBody>
      </p:sp>
      <p:pic>
        <p:nvPicPr>
          <p:cNvPr id="8" name="Picture 7">
            <a:extLst>
              <a:ext uri="{FF2B5EF4-FFF2-40B4-BE49-F238E27FC236}">
                <a16:creationId xmlns:a16="http://schemas.microsoft.com/office/drawing/2014/main" id="{5BEF564D-7AC2-8841-9BDA-AF81BEAAE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237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39BF8197-140F-448B-A6B0-3CA000A1084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400" dirty="0"/>
              <a:t>In part </a:t>
            </a:r>
            <a:r>
              <a:rPr lang="en-US" sz="1400" dirty="0">
                <a:solidFill>
                  <a:srgbClr val="6CB255"/>
                </a:solidFill>
              </a:rPr>
              <a:t>(a)</a:t>
            </a:r>
            <a:r>
              <a:rPr lang="en-US" sz="1400" dirty="0"/>
              <a:t>, a cleavage furrow forms at the former metaphase plate in the animal cell. The plasma membrane is drawn in by a ring of actin fibers contracting just inside the membrane. The cleavage furrow deepens until the cells are pinched in two. In part</a:t>
            </a:r>
            <a:r>
              <a:rPr lang="en-US" sz="1400" dirty="0">
                <a:solidFill>
                  <a:srgbClr val="6CB255"/>
                </a:solidFill>
              </a:rPr>
              <a:t> (b)</a:t>
            </a:r>
            <a:r>
              <a:rPr lang="en-US" sz="1400" dirty="0"/>
              <a:t>, Golgi vesicles coalesce at the former metaphase plate in a plant cell. The vesicles fuse and form the cell plate. The cell plate grows from the center toward the cell walls. New cell walls are made from the vesicle contents.</a:t>
            </a:r>
          </a:p>
        </p:txBody>
      </p:sp>
      <p:pic>
        <p:nvPicPr>
          <p:cNvPr id="3" name="Figure" descr="This illustration shows cytokinesis in a typical animal cell and a typical plant cell. In an animal cell, a contractile ring of actin filaments forms a cleavage furrow that divides the cell in two. In a plant cell, Golgi vesicles coalesce at the metaphase plate. A cell plate grows from the center outward, and the vesicles form a plasma membrane that divides the cytoplas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5" name="Figure Number"/>
          <p:cNvSpPr>
            <a:spLocks noGrp="1"/>
          </p:cNvSpPr>
          <p:nvPr>
            <p:ph type="title"/>
          </p:nvPr>
        </p:nvSpPr>
        <p:spPr/>
        <p:txBody>
          <a:bodyPr/>
          <a:lstStyle/>
          <a:p>
            <a:r>
              <a:rPr lang="en-US" dirty="0"/>
              <a:t>Figure 6.5</a:t>
            </a:r>
          </a:p>
        </p:txBody>
      </p:sp>
      <p:pic>
        <p:nvPicPr>
          <p:cNvPr id="8" name="Picture 7">
            <a:extLst>
              <a:ext uri="{FF2B5EF4-FFF2-40B4-BE49-F238E27FC236}">
                <a16:creationId xmlns:a16="http://schemas.microsoft.com/office/drawing/2014/main" id="{13766465-BC7C-F346-95FA-E10283CD8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74742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554E3996-DEA6-43F3-84C6-CFB65A16C25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solidFill>
                  <a:schemeClr val="tx1"/>
                </a:solidFill>
              </a:rPr>
              <a:t>Cells that are not actively preparing to divide enter an alternate phase called G</a:t>
            </a:r>
            <a:r>
              <a:rPr lang="en-US" sz="1600" baseline="-25000" dirty="0">
                <a:solidFill>
                  <a:schemeClr val="tx1"/>
                </a:solidFill>
              </a:rPr>
              <a:t>0</a:t>
            </a:r>
            <a:r>
              <a:rPr lang="en-US" sz="1600" dirty="0">
                <a:solidFill>
                  <a:schemeClr val="tx1"/>
                </a:solidFill>
              </a:rPr>
              <a:t>. In some cases, this is a temporary condition until triggered to enter G</a:t>
            </a:r>
            <a:r>
              <a:rPr lang="en-US" sz="1600" baseline="-25000" dirty="0">
                <a:solidFill>
                  <a:schemeClr val="tx1"/>
                </a:solidFill>
              </a:rPr>
              <a:t>1</a:t>
            </a:r>
            <a:r>
              <a:rPr lang="en-US" sz="1600" dirty="0">
                <a:solidFill>
                  <a:schemeClr val="tx1"/>
                </a:solidFill>
              </a:rPr>
              <a:t>. In other cases, the cell will remain in G</a:t>
            </a:r>
            <a:r>
              <a:rPr lang="en-US" sz="1600" baseline="-25000" dirty="0">
                <a:solidFill>
                  <a:schemeClr val="tx1"/>
                </a:solidFill>
              </a:rPr>
              <a:t>0</a:t>
            </a:r>
            <a:r>
              <a:rPr lang="en-US" sz="1600" dirty="0">
                <a:solidFill>
                  <a:schemeClr val="tx1"/>
                </a:solidFill>
              </a:rPr>
              <a:t> permanently.</a:t>
            </a:r>
          </a:p>
        </p:txBody>
      </p:sp>
      <p:pic>
        <p:nvPicPr>
          <p:cNvPr id="4" name="Figure" descr="The cell cycle is shown in a circular graphic, with four stages. The S stage accounts for about 40 percent of the cycle. The G2 stage accounts for about 19 percent. Mitosis accounts for 2 percent, and G1 accounts for 39 percent. An arrow is shown exiting the G1 stage that points to the G0 stage outside the circle, in which cells are not actively dividing. Another arrow points from the G0 stage back into the G1 stage, where cells may re-enter the cyc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0149" r="-50149"/>
          <a:stretch>
            <a:fillRect/>
          </a:stretch>
        </p:blipFill>
        <p:spPr/>
      </p:pic>
      <p:sp>
        <p:nvSpPr>
          <p:cNvPr id="5" name="Figure Number"/>
          <p:cNvSpPr>
            <a:spLocks noGrp="1"/>
          </p:cNvSpPr>
          <p:nvPr>
            <p:ph type="title"/>
          </p:nvPr>
        </p:nvSpPr>
        <p:spPr/>
        <p:txBody>
          <a:bodyPr/>
          <a:lstStyle/>
          <a:p>
            <a:r>
              <a:rPr lang="en-US" dirty="0"/>
              <a:t>Figure 6.6</a:t>
            </a:r>
          </a:p>
        </p:txBody>
      </p:sp>
      <p:pic>
        <p:nvPicPr>
          <p:cNvPr id="8" name="Picture 7">
            <a:extLst>
              <a:ext uri="{FF2B5EF4-FFF2-40B4-BE49-F238E27FC236}">
                <a16:creationId xmlns:a16="http://schemas.microsoft.com/office/drawing/2014/main" id="{DFA7696E-EEB7-6D4D-9024-4C4FA761B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25196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1C07D87-C5AE-4F3E-9777-8CB3222A59D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cell cycle is controlled at three checkpoints. Integrity of the DNA is assessed at the G</a:t>
            </a:r>
            <a:r>
              <a:rPr lang="en-US" sz="1600" baseline="-25000" dirty="0"/>
              <a:t>1</a:t>
            </a:r>
            <a:r>
              <a:rPr lang="en-US" sz="1600" dirty="0"/>
              <a:t> checkpoint. Proper chromosome duplication is assessed at the G</a:t>
            </a:r>
            <a:r>
              <a:rPr lang="en-US" sz="1600" baseline="-25000" dirty="0"/>
              <a:t>2</a:t>
            </a:r>
            <a:r>
              <a:rPr lang="en-US" sz="1600" dirty="0"/>
              <a:t> checkpoint. Attachment of each kinetochore to a spindle fiber is assessed at the M checkpoint.</a:t>
            </a:r>
            <a:endParaRPr lang="en-US" sz="1600" dirty="0">
              <a:solidFill>
                <a:schemeClr val="tx1"/>
              </a:solidFill>
            </a:endParaRPr>
          </a:p>
        </p:txBody>
      </p:sp>
      <p:pic>
        <p:nvPicPr>
          <p:cNvPr id="3" name="Figure" descr="This illustration shows the three major check points of the cell cycle, which occur in G1, G2, and mitos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7970" r="-37970"/>
          <a:stretch>
            <a:fillRect/>
          </a:stretch>
        </p:blipFill>
        <p:spPr/>
      </p:pic>
      <p:sp>
        <p:nvSpPr>
          <p:cNvPr id="5" name="Figure Number"/>
          <p:cNvSpPr>
            <a:spLocks noGrp="1"/>
          </p:cNvSpPr>
          <p:nvPr>
            <p:ph type="title"/>
          </p:nvPr>
        </p:nvSpPr>
        <p:spPr/>
        <p:txBody>
          <a:bodyPr/>
          <a:lstStyle/>
          <a:p>
            <a:r>
              <a:rPr lang="en-US" dirty="0"/>
              <a:t>Figure 6.7</a:t>
            </a:r>
          </a:p>
        </p:txBody>
      </p:sp>
      <p:pic>
        <p:nvPicPr>
          <p:cNvPr id="8" name="Picture 7">
            <a:extLst>
              <a:ext uri="{FF2B5EF4-FFF2-40B4-BE49-F238E27FC236}">
                <a16:creationId xmlns:a16="http://schemas.microsoft.com/office/drawing/2014/main" id="{CB3B3409-8912-4B45-B858-049216716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63648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540CD30E-ACE3-4465-94C4-D722F1DE659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20000"/>
          </a:bodyPr>
          <a:lstStyle/>
          <a:p>
            <a:pPr marL="342900" indent="-342900">
              <a:buAutoNum type="alphaLcParenBoth"/>
            </a:pPr>
            <a:r>
              <a:rPr lang="en-US" sz="1600" dirty="0"/>
              <a:t>The role of p53 is to monitor DNA. If damage is detected, p53 triggers repair mechanisms. If repairs are unsuccessful, p53 signals apoptosis.</a:t>
            </a:r>
          </a:p>
          <a:p>
            <a:pPr marL="342900" indent="-342900">
              <a:buAutoNum type="alphaLcParenBoth"/>
            </a:pPr>
            <a:r>
              <a:rPr lang="en-US" sz="1600" dirty="0"/>
              <a:t>A cell with an abnormal p53 protein cannot repair damaged DNA and cannot signal apoptosis. Cells with abnormal p53 can become cancerous. (credit: modification of work by Thierry </a:t>
            </a:r>
            <a:r>
              <a:rPr lang="en-US" sz="1600" dirty="0" err="1"/>
              <a:t>Soussi</a:t>
            </a:r>
            <a:r>
              <a:rPr lang="en-US" sz="1600" dirty="0"/>
              <a:t>)</a:t>
            </a:r>
            <a:endParaRPr lang="en-US" sz="1600" dirty="0">
              <a:solidFill>
                <a:schemeClr val="tx1"/>
              </a:solidFill>
            </a:endParaRPr>
          </a:p>
        </p:txBody>
      </p:sp>
      <p:pic>
        <p:nvPicPr>
          <p:cNvPr id="4" name="Figure" descr="This illustration shows cell cycle regulation by p53. The p53 protein normally arrests the cell cycle in response to DNA damage, cell cycle abnormalities, or hypoxia. Once the damage is repaired, the cell cycle restarts. If the damage cannot be repaired, apoptosis (programmed cell death) occurs. Mutated p53 does not arrest the cell cycle in response to cellular damage. As a result, the cell cycle continues and the cell may become cancerou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099" r="-36099"/>
          <a:stretch>
            <a:fillRect/>
          </a:stretch>
        </p:blipFill>
        <p:spPr/>
      </p:pic>
      <p:sp>
        <p:nvSpPr>
          <p:cNvPr id="5" name="Figure Number"/>
          <p:cNvSpPr>
            <a:spLocks noGrp="1"/>
          </p:cNvSpPr>
          <p:nvPr>
            <p:ph type="title"/>
          </p:nvPr>
        </p:nvSpPr>
        <p:spPr/>
        <p:txBody>
          <a:bodyPr/>
          <a:lstStyle/>
          <a:p>
            <a:r>
              <a:rPr lang="en-US" dirty="0"/>
              <a:t>Figure 6.8</a:t>
            </a:r>
          </a:p>
        </p:txBody>
      </p:sp>
      <p:pic>
        <p:nvPicPr>
          <p:cNvPr id="8" name="Picture 7">
            <a:extLst>
              <a:ext uri="{FF2B5EF4-FFF2-40B4-BE49-F238E27FC236}">
                <a16:creationId xmlns:a16="http://schemas.microsoft.com/office/drawing/2014/main" id="{51C80EAD-7C92-3744-B046-5FB94C7C5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794438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454</TotalTime>
  <Words>1205</Words>
  <Application>Microsoft Macintosh PowerPoint</Application>
  <PresentationFormat>On-screen Show (4:3)</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Calibri</vt:lpstr>
      <vt:lpstr>Essential</vt:lpstr>
      <vt:lpstr>Concepts of Biology</vt:lpstr>
      <vt:lpstr>Figure 6.1</vt:lpstr>
      <vt:lpstr>Figure 6.2</vt:lpstr>
      <vt:lpstr>Figure 6.3</vt:lpstr>
      <vt:lpstr>Figure 6.4</vt:lpstr>
      <vt:lpstr>Figure 6.5</vt:lpstr>
      <vt:lpstr>Figure 6.6</vt:lpstr>
      <vt:lpstr>Figure 6.7</vt:lpstr>
      <vt:lpstr>Figure 6.8</vt:lpstr>
      <vt:lpstr>Figure 6.9</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6 - REPRODUCTION AT THE CELLULAR LEVEL</dc:title>
  <dc:creator>Spuddy McSpare</dc:creator>
  <cp:lastModifiedBy>Microsoft Office User</cp:lastModifiedBy>
  <cp:revision>129</cp:revision>
  <cp:lastPrinted>2013-07-08T20:18:38Z</cp:lastPrinted>
  <dcterms:created xsi:type="dcterms:W3CDTF">2012-06-04T02:13:36Z</dcterms:created>
  <dcterms:modified xsi:type="dcterms:W3CDTF">2020-01-23T20:18:39Z</dcterms:modified>
</cp:coreProperties>
</file>